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aleway"/>
      <p:regular r:id="rId50"/>
      <p:bold r:id="rId51"/>
      <p:italic r:id="rId52"/>
      <p:boldItalic r:id="rId53"/>
    </p:embeddedFont>
    <p:embeddedFont>
      <p:font typeface="Average"/>
      <p:regular r:id="rId54"/>
    </p:embeddedFont>
    <p:embeddedFont>
      <p:font typeface="Oswald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Oswald-regular.fntdata"/><Relationship Id="rId10" Type="http://schemas.openxmlformats.org/officeDocument/2006/relationships/slide" Target="slides/slide5.xml"/><Relationship Id="rId54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4615cd3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4615cd3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e4615cd3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e4615cd3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e4615cd3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e4615cd3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ee4615cd3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ee4615cd3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f32b52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f32b52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f32b527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f32b527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32b527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f32b527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32b527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32b527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2322e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12322e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e12322ea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e12322ea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6347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6347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21b56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21b56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e21b560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e21b560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e21b560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e21b560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24e8ef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24e8ef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24e8ef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24e8ef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e24e8e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e24e8e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d9883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d9883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d98833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d98833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d9883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d9883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d98833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d98833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f9cd2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0f9cd2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d9883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d9883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d98833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d98833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fd98833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fd98833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e3254e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e3254e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e3254e8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e3254e8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e3254e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e3254e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e3254e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e3254e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254e85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254e85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3254e8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3254e8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e3254e8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e3254e8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0f9cd2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0f9cd2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e3254e85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e3254e85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3254e8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3254e8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e3254e85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e3254e85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4615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4615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e4615cd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e4615cd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e4615cd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e4615cd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e4615cd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e4615cd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e4615cd3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e4615cd3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.wsalama@gmail.com" TargetMode="External"/><Relationship Id="rId4" Type="http://schemas.openxmlformats.org/officeDocument/2006/relationships/hyperlink" Target="http://wsalama.000webhost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engwsalama/webdev_js.gi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050" y="990800"/>
            <a:ext cx="89304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Web Development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Javascript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Wael Salama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Cell: 0122 172 4503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eng.wsalama@gmail.com</a:t>
            </a: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u="sng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http://wsalama.000webhostapp.com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08550"/>
            <a:ext cx="86334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each image has its properties (Nouns and Adjectives)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i want to gather those images in one file , how do i know which </a:t>
            </a:r>
            <a:r>
              <a:rPr lang="en">
                <a:solidFill>
                  <a:srgbClr val="FFFFFF"/>
                </a:solidFill>
              </a:rPr>
              <a:t>property</a:t>
            </a:r>
            <a:r>
              <a:rPr lang="en">
                <a:solidFill>
                  <a:srgbClr val="FFFFFF"/>
                </a:solidFill>
              </a:rPr>
              <a:t> or noun describe wich image... you can not.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That's why objects are so important because they allow you to group information together that relate to certain aspects of your program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400" y="3864913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000" y="301972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850" y="3325738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576725" y="2972150"/>
            <a:ext cx="14823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953225" y="2884300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35625" y="3019713"/>
            <a:ext cx="1589400" cy="20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Object from your life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computer; ,it is an objective has properties such as width , height , color, weight , keyboard , and then look at what you can do with the computer: you can type , print , etc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 your life select any object and open a </a:t>
            </a:r>
            <a:r>
              <a:rPr lang="en">
                <a:solidFill>
                  <a:srgbClr val="FFFFFF"/>
                </a:solidFill>
              </a:rPr>
              <a:t>curly basis</a:t>
            </a:r>
            <a:r>
              <a:rPr lang="en">
                <a:solidFill>
                  <a:srgbClr val="FFFFFF"/>
                </a:solidFill>
              </a:rPr>
              <a:t> brackets {} and put the </a:t>
            </a:r>
            <a:r>
              <a:rPr lang="en">
                <a:solidFill>
                  <a:srgbClr val="FFFFFF"/>
                </a:solidFill>
              </a:rPr>
              <a:t>p</a:t>
            </a:r>
            <a:r>
              <a:rPr lang="en">
                <a:solidFill>
                  <a:srgbClr val="FFFFFF"/>
                </a:solidFill>
              </a:rPr>
              <a:t>roperties , such as fridge : {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make:"lg",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width:2000,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height:4000,  </a:t>
            </a:r>
            <a:endParaRPr>
              <a:solidFill>
                <a:srgbClr val="FFFFFF"/>
              </a:solidFill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open:</a:t>
            </a:r>
            <a:r>
              <a:rPr lang="en">
                <a:solidFill>
                  <a:srgbClr val="FFFFFF"/>
                </a:solidFill>
              </a:rPr>
              <a:t>function </a:t>
            </a:r>
            <a:r>
              <a:rPr lang="en">
                <a:solidFill>
                  <a:srgbClr val="FFFFFF"/>
                </a:solidFill>
              </a:rPr>
              <a:t>() {...}</a:t>
            </a:r>
            <a:endParaRPr>
              <a:solidFill>
                <a:srgbClr val="FFFF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}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08550"/>
            <a:ext cx="86334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Next level is embedded objects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objects can contain objects just like everyday life { {} }, for example 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Your computer , it is not just made up of one object, you may have a camera , screen , keyboard; of which have </a:t>
            </a:r>
            <a:r>
              <a:rPr lang="en">
                <a:solidFill>
                  <a:srgbClr val="FFFF00"/>
                </a:solidFill>
              </a:rPr>
              <a:t>their own nouns and verbs associated with </a:t>
            </a:r>
            <a:r>
              <a:rPr lang="en">
                <a:solidFill>
                  <a:srgbClr val="FFFFFF"/>
                </a:solidFill>
              </a:rPr>
              <a:t>each component in your computer and you can break it down and go as complex as you would like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What we  need to do is </a:t>
            </a:r>
            <a:r>
              <a:rPr b="1" lang="en">
                <a:solidFill>
                  <a:srgbClr val="FFFF00"/>
                </a:solidFill>
              </a:rPr>
              <a:t>encapsulate</a:t>
            </a:r>
            <a:r>
              <a:rPr lang="en">
                <a:solidFill>
                  <a:srgbClr val="FFFFFF"/>
                </a:solidFill>
              </a:rPr>
              <a:t> all of those objects and components together into one object so , in encapsulation we have a main parent object and subobjects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Encapsulation is grouping data together whether it be nouns and verbs or both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08550"/>
            <a:ext cx="86334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finally ,we have nouns and adjectives </a:t>
            </a:r>
            <a:r>
              <a:rPr lang="en">
                <a:solidFill>
                  <a:srgbClr val="FFFF00"/>
                </a:solidFill>
              </a:rPr>
              <a:t>which</a:t>
            </a:r>
            <a:r>
              <a:rPr lang="en">
                <a:solidFill>
                  <a:srgbClr val="FFFF00"/>
                </a:solidFill>
              </a:rPr>
              <a:t> describe the object and verbs which are actions performed on  that object and finally objects can contain other objects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790850" y="3818950"/>
            <a:ext cx="24246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within objects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765050" y="20480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037100" y="20480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VS. Reference Types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Primitive Data Types: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directly in the location the variable access </a:t>
            </a:r>
            <a:r>
              <a:rPr lang="en"/>
              <a:t>stored</a:t>
            </a:r>
            <a:r>
              <a:rPr lang="en"/>
              <a:t> on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Reference Data Types: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Accessed </a:t>
            </a:r>
            <a:r>
              <a:rPr lang="en"/>
              <a:t>by</a:t>
            </a:r>
            <a:r>
              <a:rPr lang="en"/>
              <a:t>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that are </a:t>
            </a:r>
            <a:r>
              <a:rPr lang="en"/>
              <a:t>stored</a:t>
            </a:r>
            <a:r>
              <a:rPr lang="en"/>
              <a:t> on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pointer to a location in memory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 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String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Number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Boolean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Null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Undefined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Symbols(ES6)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Data Types / Objects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Arrays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Object Literals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Functions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Dates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Typed </a:t>
            </a:r>
            <a:r>
              <a:rPr lang="en"/>
              <a:t>Languages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2411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Types are associated with values not variables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 same variable can hold multiple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We do not need to specify types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Most other </a:t>
            </a:r>
            <a:r>
              <a:rPr b="1" lang="en">
                <a:solidFill>
                  <a:srgbClr val="FFFF00"/>
                </a:solidFill>
              </a:rPr>
              <a:t>languages</a:t>
            </a:r>
            <a:r>
              <a:rPr b="1" lang="en">
                <a:solidFill>
                  <a:srgbClr val="FFFF00"/>
                </a:solidFill>
              </a:rPr>
              <a:t> are statically types (java, C#, C++)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00"/>
                </a:solidFill>
              </a:rPr>
              <a:t>There </a:t>
            </a:r>
            <a:r>
              <a:rPr b="1" lang="en">
                <a:solidFill>
                  <a:srgbClr val="FFFF00"/>
                </a:solidFill>
              </a:rPr>
              <a:t>are</a:t>
            </a:r>
            <a:r>
              <a:rPr b="1" lang="en">
                <a:solidFill>
                  <a:srgbClr val="FFFF00"/>
                </a:solidFill>
              </a:rPr>
              <a:t> supersets of JS and </a:t>
            </a:r>
            <a:r>
              <a:rPr b="1" lang="en">
                <a:solidFill>
                  <a:srgbClr val="FFFF00"/>
                </a:solidFill>
              </a:rPr>
              <a:t>add ons</a:t>
            </a:r>
            <a:r>
              <a:rPr b="1" lang="en">
                <a:solidFill>
                  <a:srgbClr val="FFFF00"/>
                </a:solidFill>
              </a:rPr>
              <a:t> to allow static typing (TypeScript, Flow)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10200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https://github.com/engwsalama/webdev_js.git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Conversion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Object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Strings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&amp; Array Methods</a:t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&amp; Time Methods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3030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</a:t>
            </a:r>
            <a:r>
              <a:rPr lang="en"/>
              <a:t>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Mocha JScript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ECMAScript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Brendan ike who created javascript in 1995 in 10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development code name was </a:t>
            </a:r>
            <a:r>
              <a:rPr lang="en">
                <a:solidFill>
                  <a:srgbClr val="FFFF00"/>
                </a:solidFill>
              </a:rPr>
              <a:t>Mocha</a:t>
            </a:r>
            <a:r>
              <a:rPr lang="en"/>
              <a:t> under the the supervision of </a:t>
            </a:r>
            <a:r>
              <a:rPr lang="en">
                <a:solidFill>
                  <a:srgbClr val="FFFF00"/>
                </a:solidFill>
              </a:rPr>
              <a:t>Netscape and Sun Microsystems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Netscape and Microsystems are </a:t>
            </a:r>
            <a:r>
              <a:rPr lang="en"/>
              <a:t>partner</a:t>
            </a:r>
            <a:r>
              <a:rPr lang="en"/>
              <a:t> and development java language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511000"/>
            <a:ext cx="213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98700" y="2736525"/>
            <a:ext cx="23403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Brendan Ike in 1995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Object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Scope</a:t>
            </a:r>
            <a:endParaRPr/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DOM?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32781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DOCUMENT OBJECT MODEL</a:t>
            </a:r>
            <a:endParaRPr b="1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of nodes/elements created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can be used to read/write/</a:t>
            </a:r>
            <a:r>
              <a:rPr lang="en"/>
              <a:t>manipulate to the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Oriented Representation</a:t>
            </a:r>
            <a:r>
              <a:rPr lang="en"/>
              <a:t> </a:t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5190575" y="3178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endParaRPr/>
          </a:p>
        </p:txBody>
      </p:sp>
      <p:sp>
        <p:nvSpPr>
          <p:cNvPr id="319" name="Google Shape;319;p45"/>
          <p:cNvSpPr/>
          <p:nvPr/>
        </p:nvSpPr>
        <p:spPr>
          <a:xfrm>
            <a:off x="5189965" y="1294100"/>
            <a:ext cx="14949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</a:t>
            </a:r>
            <a:endParaRPr/>
          </a:p>
        </p:txBody>
      </p:sp>
      <p:cxnSp>
        <p:nvCxnSpPr>
          <p:cNvPr id="320" name="Google Shape;320;p45"/>
          <p:cNvCxnSpPr>
            <a:stCxn id="318" idx="2"/>
            <a:endCxn id="319" idx="0"/>
          </p:cNvCxnSpPr>
          <p:nvPr/>
        </p:nvCxnSpPr>
        <p:spPr>
          <a:xfrm flipH="1">
            <a:off x="5937425" y="1017700"/>
            <a:ext cx="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45"/>
          <p:cNvSpPr/>
          <p:nvPr/>
        </p:nvSpPr>
        <p:spPr>
          <a:xfrm>
            <a:off x="5938025" y="2199755"/>
            <a:ext cx="28071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3589800" y="2258020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</p:txBody>
      </p:sp>
      <p:cxnSp>
        <p:nvCxnSpPr>
          <p:cNvPr id="323" name="Google Shape;323;p45"/>
          <p:cNvCxnSpPr>
            <a:stCxn id="319" idx="1"/>
            <a:endCxn id="322" idx="0"/>
          </p:cNvCxnSpPr>
          <p:nvPr/>
        </p:nvCxnSpPr>
        <p:spPr>
          <a:xfrm flipH="1">
            <a:off x="4172365" y="1644050"/>
            <a:ext cx="1017600" cy="6141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5"/>
          <p:cNvCxnSpPr>
            <a:stCxn id="319" idx="3"/>
            <a:endCxn id="321" idx="0"/>
          </p:cNvCxnSpPr>
          <p:nvPr/>
        </p:nvCxnSpPr>
        <p:spPr>
          <a:xfrm>
            <a:off x="6684865" y="1644050"/>
            <a:ext cx="656700" cy="5556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5"/>
          <p:cNvSpPr/>
          <p:nvPr/>
        </p:nvSpPr>
        <p:spPr>
          <a:xfrm>
            <a:off x="3636880" y="3316700"/>
            <a:ext cx="10830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</a:t>
            </a:r>
            <a:endParaRPr/>
          </a:p>
        </p:txBody>
      </p:sp>
      <p:cxnSp>
        <p:nvCxnSpPr>
          <p:cNvPr id="326" name="Google Shape;326;p45"/>
          <p:cNvCxnSpPr>
            <a:stCxn id="322" idx="2"/>
            <a:endCxn id="325" idx="0"/>
          </p:cNvCxnSpPr>
          <p:nvPr/>
        </p:nvCxnSpPr>
        <p:spPr>
          <a:xfrm>
            <a:off x="4172400" y="2957920"/>
            <a:ext cx="6000" cy="358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45"/>
          <p:cNvSpPr/>
          <p:nvPr/>
        </p:nvSpPr>
        <p:spPr>
          <a:xfrm>
            <a:off x="3601570" y="4243465"/>
            <a:ext cx="1165200" cy="69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Title”</a:t>
            </a:r>
            <a:endParaRPr/>
          </a:p>
        </p:txBody>
      </p:sp>
      <p:cxnSp>
        <p:nvCxnSpPr>
          <p:cNvPr id="328" name="Google Shape;328;p45"/>
          <p:cNvCxnSpPr>
            <a:stCxn id="325" idx="2"/>
            <a:endCxn id="327" idx="0"/>
          </p:cNvCxnSpPr>
          <p:nvPr/>
        </p:nvCxnSpPr>
        <p:spPr>
          <a:xfrm>
            <a:off x="4178380" y="4016600"/>
            <a:ext cx="5700" cy="226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45"/>
          <p:cNvSpPr/>
          <p:nvPr/>
        </p:nvSpPr>
        <p:spPr>
          <a:xfrm>
            <a:off x="7708775" y="3329170"/>
            <a:ext cx="10830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</a:t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7579500" y="4121925"/>
            <a:ext cx="13416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Header”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6354650" y="3334513"/>
            <a:ext cx="1083000" cy="5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&lt;a&gt;</a:t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6364505" y="4157238"/>
            <a:ext cx="1083000" cy="5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“My Link”</a:t>
            </a:r>
            <a:endParaRPr/>
          </a:p>
        </p:txBody>
      </p:sp>
      <p:cxnSp>
        <p:nvCxnSpPr>
          <p:cNvPr id="333" name="Google Shape;333;p45"/>
          <p:cNvCxnSpPr>
            <a:stCxn id="321" idx="2"/>
            <a:endCxn id="329" idx="0"/>
          </p:cNvCxnSpPr>
          <p:nvPr/>
        </p:nvCxnSpPr>
        <p:spPr>
          <a:xfrm flipH="1" rot="-5400000">
            <a:off x="7581125" y="2660105"/>
            <a:ext cx="429600" cy="9087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5"/>
          <p:cNvCxnSpPr>
            <a:stCxn id="321" idx="2"/>
            <a:endCxn id="331" idx="0"/>
          </p:cNvCxnSpPr>
          <p:nvPr/>
        </p:nvCxnSpPr>
        <p:spPr>
          <a:xfrm rot="5400000">
            <a:off x="6901325" y="2894405"/>
            <a:ext cx="435000" cy="445500"/>
          </a:xfrm>
          <a:prstGeom prst="bentConnector3">
            <a:avLst>
              <a:gd fmla="val 49984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5"/>
          <p:cNvSpPr/>
          <p:nvPr/>
        </p:nvSpPr>
        <p:spPr>
          <a:xfrm>
            <a:off x="4977055" y="3300749"/>
            <a:ext cx="1083000" cy="6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“href”</a:t>
            </a:r>
            <a:endParaRPr/>
          </a:p>
        </p:txBody>
      </p:sp>
      <p:cxnSp>
        <p:nvCxnSpPr>
          <p:cNvPr id="336" name="Google Shape;336;p45"/>
          <p:cNvCxnSpPr>
            <a:stCxn id="331" idx="2"/>
            <a:endCxn id="332" idx="0"/>
          </p:cNvCxnSpPr>
          <p:nvPr/>
        </p:nvCxnSpPr>
        <p:spPr>
          <a:xfrm>
            <a:off x="6896150" y="3890113"/>
            <a:ext cx="9900" cy="267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31" idx="1"/>
            <a:endCxn id="335" idx="3"/>
          </p:cNvCxnSpPr>
          <p:nvPr/>
        </p:nvCxnSpPr>
        <p:spPr>
          <a:xfrm rot="10800000">
            <a:off x="6060050" y="3607813"/>
            <a:ext cx="294600" cy="4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5"/>
          <p:cNvCxnSpPr>
            <a:stCxn id="329" idx="2"/>
            <a:endCxn id="330" idx="0"/>
          </p:cNvCxnSpPr>
          <p:nvPr/>
        </p:nvCxnSpPr>
        <p:spPr>
          <a:xfrm>
            <a:off x="8250275" y="3901870"/>
            <a:ext cx="0" cy="220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</a:t>
            </a:r>
            <a:endParaRPr/>
          </a:p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Selector Single Element</a:t>
            </a:r>
            <a:endParaRPr/>
          </a:p>
        </p:txBody>
      </p:sp>
      <p:sp>
        <p:nvSpPr>
          <p:cNvPr id="351" name="Google Shape;351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Multiple Single Elements</a:t>
            </a:r>
            <a:endParaRPr/>
          </a:p>
        </p:txBody>
      </p:sp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Traversing</a:t>
            </a:r>
            <a:endParaRPr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Creating Elements</a:t>
            </a:r>
            <a:endParaRPr/>
          </a:p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Removing &amp; Replacing Elements</a:t>
            </a:r>
            <a:endParaRPr/>
          </a:p>
        </p:txBody>
      </p:sp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History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was called </a:t>
            </a:r>
            <a:r>
              <a:rPr lang="en">
                <a:solidFill>
                  <a:srgbClr val="FFFF00"/>
                </a:solidFill>
              </a:rPr>
              <a:t>Live scripts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was renamed to java script as a joke to Sun Microsystems.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people were confused in the two languages java and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saw this and reversed engineered javascript, they called </a:t>
            </a:r>
            <a:r>
              <a:rPr lang="en">
                <a:solidFill>
                  <a:srgbClr val="FFFF00"/>
                </a:solidFill>
              </a:rPr>
              <a:t>js script</a:t>
            </a:r>
            <a:r>
              <a:rPr lang="en"/>
              <a:t> and integrated it into the E-3 browser in 1996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standard purposes and make one language runs in all types of browser, all those versions went to the European Computer Manufacturers Association hence the name  </a:t>
            </a:r>
            <a:r>
              <a:rPr lang="en">
                <a:solidFill>
                  <a:srgbClr val="FFFF00"/>
                </a:solidFill>
              </a:rPr>
              <a:t> ECMAScript</a:t>
            </a:r>
            <a:endParaRPr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ES1 or ECMAScript version one there has been many revisions, ES5 in 2009 and now we have version 9 </a:t>
            </a:r>
            <a:r>
              <a:rPr lang="en">
                <a:solidFill>
                  <a:srgbClr val="FFFF00"/>
                </a:solidFill>
              </a:rPr>
              <a:t>ECMAScript</a:t>
            </a:r>
            <a:r>
              <a:rPr lang="en"/>
              <a:t> 2018 which adds additional features to this language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Event Listeners</a:t>
            </a:r>
            <a:endParaRPr/>
          </a:p>
        </p:txBody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Mouse &amp; Keyboard Events</a:t>
            </a:r>
            <a:endParaRPr/>
          </a:p>
        </p:txBody>
      </p:sp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- Local Session Storage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727300" cy="3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</a:t>
            </a:r>
            <a:r>
              <a:rPr lang="en">
                <a:solidFill>
                  <a:srgbClr val="FFFFFF"/>
                </a:solidFill>
              </a:rPr>
              <a:t>programs</a:t>
            </a:r>
            <a:r>
              <a:rPr lang="en">
                <a:solidFill>
                  <a:srgbClr val="FFFFFF"/>
                </a:solidFill>
              </a:rPr>
              <a:t>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/>
            </a:pPr>
            <a:r>
              <a:rPr lang="en">
                <a:solidFill>
                  <a:srgbClr val="FFFF00"/>
                </a:solidFill>
              </a:rPr>
              <a:t>DOMParser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 interface provides the ability to parse XML or HTML source code from a string into a DOM Document,  this takes the HTML code and it converts it into structured page that we visually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2"/>
            </a:pPr>
            <a:r>
              <a:rPr lang="en">
                <a:solidFill>
                  <a:srgbClr val="FFFF00"/>
                </a:solidFill>
              </a:rPr>
              <a:t>CSSParsa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will take our CSS code and then it will make sure that our </a:t>
            </a:r>
            <a:r>
              <a:rPr lang="en">
                <a:solidFill>
                  <a:srgbClr val="FFFFFF"/>
                </a:solidFill>
              </a:rPr>
              <a:t>document</a:t>
            </a:r>
            <a:r>
              <a:rPr lang="en">
                <a:solidFill>
                  <a:srgbClr val="FFFFFF"/>
                </a:solidFill>
              </a:rPr>
              <a:t> layout is rendered correctly…  CSSOM, — the CSS Object Model.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both HTML and CSS are combined and we have something called the </a:t>
            </a:r>
            <a:r>
              <a:rPr b="1" lang="en">
                <a:solidFill>
                  <a:srgbClr val="FFFF00"/>
                </a:solidFill>
              </a:rPr>
              <a:t>layout engine</a:t>
            </a:r>
            <a:r>
              <a:rPr lang="en">
                <a:solidFill>
                  <a:srgbClr val="FFFFFF"/>
                </a:solidFill>
              </a:rPr>
              <a:t> or rendering engine inside of a browser which </a:t>
            </a:r>
            <a:r>
              <a:rPr lang="en">
                <a:solidFill>
                  <a:srgbClr val="FFFFFF"/>
                </a:solidFill>
              </a:rPr>
              <a:t>actually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browser has three main programs that we are interested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800"/>
              <a:buAutoNum type="arabicPeriod" startAt="3"/>
            </a:pPr>
            <a:r>
              <a:rPr lang="en">
                <a:solidFill>
                  <a:srgbClr val="FFFF00"/>
                </a:solidFill>
              </a:rPr>
              <a:t>Javascript engine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browser, the JavaScript engine runs in concert with the rendering engine via the Document Object Model. </a:t>
            </a:r>
            <a:r>
              <a:rPr lang="en">
                <a:solidFill>
                  <a:srgbClr val="FFFFFF"/>
                </a:solidFill>
              </a:rPr>
              <a:t>This engine program can go by different names in different browsers:</a:t>
            </a:r>
            <a:endParaRPr>
              <a:solidFill>
                <a:srgbClr val="FF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SpiderMonkey is Mozilla's JavaScript engine written in C and C++.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Chrome V8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Chakra is the JavaScript engine of the Internet Explorer browser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Opera is working on a JavaScript engine, called Carakan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Javascript works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178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sole job of Javascript engine is to take the javascript syntax that is in human readable and convert it to machine language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 , this is why we </a:t>
            </a:r>
            <a:r>
              <a:rPr lang="en">
                <a:solidFill>
                  <a:srgbClr val="FFFFFF"/>
                </a:solidFill>
              </a:rPr>
              <a:t>call</a:t>
            </a:r>
            <a:r>
              <a:rPr lang="en">
                <a:solidFill>
                  <a:srgbClr val="FFFFFF"/>
                </a:solidFill>
              </a:rPr>
              <a:t> it it client side because the files are being downloaded onto the client's computer and processed on the client's computer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we take a look at the javascript engine specifically this is actually either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going to be an </a:t>
            </a:r>
            <a:r>
              <a:rPr lang="en">
                <a:solidFill>
                  <a:srgbClr val="FFFF00"/>
                </a:solidFill>
              </a:rPr>
              <a:t>interpreter</a:t>
            </a:r>
            <a:r>
              <a:rPr lang="en">
                <a:solidFill>
                  <a:srgbClr val="FFFFFF"/>
                </a:solidFill>
              </a:rPr>
              <a:t> or going to have </a:t>
            </a:r>
            <a:r>
              <a:rPr lang="en">
                <a:solidFill>
                  <a:srgbClr val="FFFF00"/>
                </a:solidFill>
              </a:rPr>
              <a:t>compilation</a:t>
            </a:r>
            <a:r>
              <a:rPr lang="en">
                <a:solidFill>
                  <a:srgbClr val="FFFFFF"/>
                </a:solidFill>
              </a:rPr>
              <a:t> involved in there such as a JIT (Just In Time)compiler such as google </a:t>
            </a:r>
            <a:r>
              <a:rPr lang="en">
                <a:solidFill>
                  <a:srgbClr val="FFFF00"/>
                </a:solidFill>
              </a:rPr>
              <a:t>C</a:t>
            </a:r>
            <a:r>
              <a:rPr lang="en">
                <a:solidFill>
                  <a:srgbClr val="FFFF00"/>
                </a:solidFill>
              </a:rPr>
              <a:t>hrome</a:t>
            </a:r>
            <a:r>
              <a:rPr lang="en">
                <a:solidFill>
                  <a:srgbClr val="FFFF00"/>
                </a:solidFill>
              </a:rPr>
              <a:t> V8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</a:t>
            </a:r>
            <a:r>
              <a:rPr lang="en"/>
              <a:t> Javascript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2689900"/>
            <a:ext cx="1269825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024000" y="1200550"/>
            <a:ext cx="20715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Nouns, Adjectives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76650" y="2230875"/>
            <a:ext cx="27189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Apple has 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Nouns such as 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4437275" y="1200550"/>
            <a:ext cx="1600200" cy="8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1364638" y="4008400"/>
            <a:ext cx="29661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Noun is Color , but string red is an adjective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5000" y="2023725"/>
            <a:ext cx="4487400" cy="26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eat: function(){"Eat the apple.";},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throw: function() {"Throw the apple away.";},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096850" y="1147600"/>
            <a:ext cx="29661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Verbs performing an action which is a function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in 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2686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a function is within an object it's still a function , but we give it </a:t>
            </a:r>
            <a:r>
              <a:rPr lang="en">
                <a:solidFill>
                  <a:srgbClr val="FFFFFF"/>
                </a:solidFill>
              </a:rPr>
              <a:t>another</a:t>
            </a:r>
            <a:r>
              <a:rPr lang="en">
                <a:solidFill>
                  <a:srgbClr val="FFFFFF"/>
                </a:solidFill>
              </a:rPr>
              <a:t> name called a method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Method it simply means a function that is contained within an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224475" y="146400"/>
            <a:ext cx="468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-3-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50" y="2227825"/>
            <a:ext cx="13049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425" y="2381375"/>
            <a:ext cx="8286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7975" y="2381363"/>
            <a:ext cx="14823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76650" y="313175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800650" y="33315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5645450" y="3262600"/>
            <a:ext cx="22128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{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width:25,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height:27,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color: “red”;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weight:5,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