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 Slab"/>
      <p:regular r:id="rId37"/>
      <p:bold r:id="rId38"/>
    </p:embeddedFont>
    <p:embeddedFont>
      <p:font typeface="Raleway"/>
      <p:regular r:id="rId39"/>
      <p:bold r:id="rId40"/>
      <p:italic r:id="rId41"/>
      <p:boldItalic r:id="rId42"/>
    </p:embeddedFont>
    <p:embeddedFont>
      <p:font typeface="Average"/>
      <p:regular r:id="rId43"/>
    </p:embeddedFont>
    <p:embeddedFont>
      <p:font typeface="Oswald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20" Type="http://schemas.openxmlformats.org/officeDocument/2006/relationships/slide" Target="slides/slide15.xml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22" Type="http://schemas.openxmlformats.org/officeDocument/2006/relationships/slide" Target="slides/slide17.xml"/><Relationship Id="rId44" Type="http://schemas.openxmlformats.org/officeDocument/2006/relationships/font" Target="fonts/Oswald-regular.fntdata"/><Relationship Id="rId21" Type="http://schemas.openxmlformats.org/officeDocument/2006/relationships/slide" Target="slides/slide16.xml"/><Relationship Id="rId43" Type="http://schemas.openxmlformats.org/officeDocument/2006/relationships/font" Target="fonts/Average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regular.fntdata"/><Relationship Id="rId16" Type="http://schemas.openxmlformats.org/officeDocument/2006/relationships/slide" Target="slides/slide11.xml"/><Relationship Id="rId38" Type="http://schemas.openxmlformats.org/officeDocument/2006/relationships/font" Target="fonts/RobotoSlab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e4615cd3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e4615cd3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e4615cd3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e4615cd3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e4615cd3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ee4615cd3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ee4615cd3_3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ee4615cd3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f32b527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f32b527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f32b5271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f32b527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f32b527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f32b527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f32b5271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f32b5271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e12322e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e12322e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e12322ea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e12322e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3a63472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3a63472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e21b560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e21b560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e21b560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e21b560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e21b560d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e21b560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e24e8ef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e24e8ef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e24e8ef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e24e8ef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e24e8ef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e24e8ef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d98833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fd98833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fd98833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fd98833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fd98833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fd98833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fd98833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fd98833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0f9cd2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0f9cd2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fd988336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fd98833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fd988336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fd98833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0f9cd2d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0f9cd2d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e4615c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e4615c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e4615cd3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e4615cd3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e4615cd3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e4615cd3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ee4615cd3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ee4615cd3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e4615cd3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ee4615cd3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ng.wsalama@gmail.com" TargetMode="External"/><Relationship Id="rId4" Type="http://schemas.openxmlformats.org/officeDocument/2006/relationships/hyperlink" Target="http://wsalama.000webhostapp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engwsalama/webdev_js.gi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9050" y="990800"/>
            <a:ext cx="89304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Web Development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Javascript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Eng. Wael Salama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Cell: 0122 172 4503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eng.wsalama@gmail.com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sng">
                <a:solidFill>
                  <a:srgbClr val="8BC34A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http://wsalama.000webhostapp.com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08550"/>
            <a:ext cx="86334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each image has its properties (Nouns and Adjectives)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If i want to gather those images in one file , how do i know which </a:t>
            </a:r>
            <a:r>
              <a:rPr lang="en">
                <a:solidFill>
                  <a:srgbClr val="FFFFFF"/>
                </a:solidFill>
              </a:rPr>
              <a:t>property</a:t>
            </a:r>
            <a:r>
              <a:rPr lang="en">
                <a:solidFill>
                  <a:srgbClr val="FFFFFF"/>
                </a:solidFill>
              </a:rPr>
              <a:t> or noun describe wich image... you can not.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That's why objects are so important because they allow you to group information together that relate to certain aspects of your program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400" y="3864913"/>
            <a:ext cx="13049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000" y="3019725"/>
            <a:ext cx="8286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4850" y="3325738"/>
            <a:ext cx="1482325" cy="14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576725" y="2972150"/>
            <a:ext cx="14823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1953225" y="2884300"/>
            <a:ext cx="15894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3435625" y="3019713"/>
            <a:ext cx="15894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08550"/>
            <a:ext cx="86334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Object from your life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Your computer; ,it is an objective has properties such as width , height , color, weight , keyboard , and then look at what you can do with the computer: you can type , print , etc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At your life select any object and open a </a:t>
            </a:r>
            <a:r>
              <a:rPr lang="en">
                <a:solidFill>
                  <a:srgbClr val="FFFFFF"/>
                </a:solidFill>
              </a:rPr>
              <a:t>curly basis</a:t>
            </a:r>
            <a:r>
              <a:rPr lang="en">
                <a:solidFill>
                  <a:srgbClr val="FFFFFF"/>
                </a:solidFill>
              </a:rPr>
              <a:t> brackets {} and put the </a:t>
            </a:r>
            <a:r>
              <a:rPr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roperties , such as fridge : {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make:"lg",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width:2000,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height:4000,  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open:</a:t>
            </a:r>
            <a:r>
              <a:rPr lang="en">
                <a:solidFill>
                  <a:srgbClr val="FFFFFF"/>
                </a:solidFill>
              </a:rPr>
              <a:t>function </a:t>
            </a:r>
            <a:r>
              <a:rPr lang="en">
                <a:solidFill>
                  <a:srgbClr val="FFFFFF"/>
                </a:solidFill>
              </a:rPr>
              <a:t>() {...}</a:t>
            </a:r>
            <a:endParaRPr>
              <a:solidFill>
                <a:srgbClr val="FFFFFF"/>
              </a:solidFill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108550"/>
            <a:ext cx="86334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Next level is embedded objects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objects can contain objects just like everyday life { {} }, for example 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Your computer , it is not just made up of one object, you may have a camera , screen , keyboard; of which have </a:t>
            </a:r>
            <a:r>
              <a:rPr lang="en">
                <a:solidFill>
                  <a:srgbClr val="FFFF00"/>
                </a:solidFill>
              </a:rPr>
              <a:t>their own nouns and verbs associated with </a:t>
            </a:r>
            <a:r>
              <a:rPr lang="en">
                <a:solidFill>
                  <a:srgbClr val="FFFFFF"/>
                </a:solidFill>
              </a:rPr>
              <a:t>each component in your computer and you can break it down and go as complex as you would like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we  need to do is </a:t>
            </a:r>
            <a:r>
              <a:rPr b="1" lang="en">
                <a:solidFill>
                  <a:srgbClr val="FFFF00"/>
                </a:solidFill>
              </a:rPr>
              <a:t>encapsulate</a:t>
            </a:r>
            <a:r>
              <a:rPr lang="en">
                <a:solidFill>
                  <a:srgbClr val="FFFFFF"/>
                </a:solidFill>
              </a:rPr>
              <a:t> all of those objects and components together into one object so , in encapsulation we have a main parent object and subobjects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Encapsulation is grouping data together whether it be nouns and verbs or both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108550"/>
            <a:ext cx="86334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finally ,we have nouns and adjectives </a:t>
            </a:r>
            <a:r>
              <a:rPr lang="en">
                <a:solidFill>
                  <a:srgbClr val="FFFF00"/>
                </a:solidFill>
              </a:rPr>
              <a:t>which</a:t>
            </a:r>
            <a:r>
              <a:rPr lang="en">
                <a:solidFill>
                  <a:srgbClr val="FFFF00"/>
                </a:solidFill>
              </a:rPr>
              <a:t> describe the object and verbs which are actions performed on  that object and finally objects can contain other objects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5790850" y="3818950"/>
            <a:ext cx="24246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within objects</a:t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765050" y="2048050"/>
            <a:ext cx="20715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Nouns, Adjectives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4037100" y="2048050"/>
            <a:ext cx="16002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 VS. Reference Types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Primitive Data Types: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directly in the location the variable access </a:t>
            </a:r>
            <a:r>
              <a:rPr lang="en"/>
              <a:t>stored</a:t>
            </a:r>
            <a:r>
              <a:rPr lang="en"/>
              <a:t> on the 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Reference Data Types: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Accessed </a:t>
            </a:r>
            <a:r>
              <a:rPr lang="en"/>
              <a:t>by</a:t>
            </a:r>
            <a:r>
              <a:rPr lang="en"/>
              <a:t> 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 that are </a:t>
            </a:r>
            <a:r>
              <a:rPr lang="en"/>
              <a:t>stored</a:t>
            </a:r>
            <a:r>
              <a:rPr lang="en"/>
              <a:t> on the heap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pointer to a location in memory</a:t>
            </a:r>
            <a:endParaRPr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 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String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Number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Boolean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Null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Undefined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Symbols(ES6)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Data Types / Objects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Arrays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Object Literals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Functions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Dates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Dynamically Typed </a:t>
            </a:r>
            <a:r>
              <a:rPr lang="en"/>
              <a:t>Languages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Types are associated with values not variables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The same variable can hold multiple types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We do not need to specify types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Most other </a:t>
            </a:r>
            <a:r>
              <a:rPr b="1" lang="en">
                <a:solidFill>
                  <a:srgbClr val="FFFF00"/>
                </a:solidFill>
              </a:rPr>
              <a:t>languages</a:t>
            </a:r>
            <a:r>
              <a:rPr b="1" lang="en">
                <a:solidFill>
                  <a:srgbClr val="FFFF00"/>
                </a:solidFill>
              </a:rPr>
              <a:t> are statically types (java, C#, C++)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There </a:t>
            </a:r>
            <a:r>
              <a:rPr b="1" lang="en">
                <a:solidFill>
                  <a:srgbClr val="FFFF00"/>
                </a:solidFill>
              </a:rPr>
              <a:t>are</a:t>
            </a:r>
            <a:r>
              <a:rPr b="1" lang="en">
                <a:solidFill>
                  <a:srgbClr val="FFFF00"/>
                </a:solidFill>
              </a:rPr>
              <a:t> supersets of JS and </a:t>
            </a:r>
            <a:r>
              <a:rPr b="1" lang="en">
                <a:solidFill>
                  <a:srgbClr val="FFFF00"/>
                </a:solidFill>
              </a:rPr>
              <a:t>add ons</a:t>
            </a:r>
            <a:r>
              <a:rPr b="1" lang="en">
                <a:solidFill>
                  <a:srgbClr val="FFFF00"/>
                </a:solidFill>
              </a:rPr>
              <a:t> to allow static typing (TypeScript, Flow)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671258" y="10200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https://github.com/engwsalama/webdev_js.git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Conversion</a:t>
            </a:r>
            <a:endParaRPr/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Object</a:t>
            </a:r>
            <a:endParaRPr/>
          </a:p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239" name="Google Shape;239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</a:t>
            </a:r>
            <a:r>
              <a:rPr lang="en"/>
              <a:t>Strings</a:t>
            </a:r>
            <a:endParaRPr/>
          </a:p>
        </p:txBody>
      </p:sp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&amp; Array Methods</a:t>
            </a:r>
            <a:endParaRPr/>
          </a:p>
        </p:txBody>
      </p:sp>
      <p:sp>
        <p:nvSpPr>
          <p:cNvPr id="253" name="Google Shape;253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Dates &amp; Time Methods</a:t>
            </a:r>
            <a:endParaRPr/>
          </a:p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3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/>
              <a:t>Statement</a:t>
            </a:r>
            <a:endParaRPr/>
          </a:p>
        </p:txBody>
      </p:sp>
      <p:sp>
        <p:nvSpPr>
          <p:cNvPr id="267" name="Google Shape;267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Switches</a:t>
            </a:r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81" name="Google Shape;281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4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88" name="Google Shape;288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4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History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63030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</a:t>
            </a:r>
            <a:r>
              <a:rPr lang="en"/>
              <a:t>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Mocha JScript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ECMAScript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Brendan ike who created javascript in 1995 in 10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development code name was </a:t>
            </a:r>
            <a:r>
              <a:rPr lang="en">
                <a:solidFill>
                  <a:srgbClr val="FFFF00"/>
                </a:solidFill>
              </a:rPr>
              <a:t>Mocha</a:t>
            </a:r>
            <a:r>
              <a:rPr lang="en"/>
              <a:t> under the the supervision of </a:t>
            </a:r>
            <a:r>
              <a:rPr lang="en">
                <a:solidFill>
                  <a:srgbClr val="FFFF00"/>
                </a:solidFill>
              </a:rPr>
              <a:t>Netscape and Sun Microsystems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Netscape and Microsystems are </a:t>
            </a:r>
            <a:r>
              <a:rPr lang="en"/>
              <a:t>partner</a:t>
            </a:r>
            <a:r>
              <a:rPr lang="en"/>
              <a:t> and development java language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700" y="511000"/>
            <a:ext cx="21336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6698700" y="2736525"/>
            <a:ext cx="23403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Brendan Ike in 1995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Object</a:t>
            </a:r>
            <a:endParaRPr/>
          </a:p>
        </p:txBody>
      </p:sp>
      <p:sp>
        <p:nvSpPr>
          <p:cNvPr id="295" name="Google Shape;295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4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Scope</a:t>
            </a:r>
            <a:endParaRPr/>
          </a:p>
        </p:txBody>
      </p:sp>
      <p:sp>
        <p:nvSpPr>
          <p:cNvPr id="302" name="Google Shape;302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4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History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language was called </a:t>
            </a:r>
            <a:r>
              <a:rPr lang="en">
                <a:solidFill>
                  <a:srgbClr val="FFFF00"/>
                </a:solidFill>
              </a:rPr>
              <a:t>Live scripts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it was renamed to java script as a joke to Sun Microsystems.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people were confused in the two languages java and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saw this and reversed engineered javascript, they called </a:t>
            </a:r>
            <a:r>
              <a:rPr lang="en">
                <a:solidFill>
                  <a:srgbClr val="FFFF00"/>
                </a:solidFill>
              </a:rPr>
              <a:t>js script</a:t>
            </a:r>
            <a:r>
              <a:rPr lang="en"/>
              <a:t> and integrated it into the E-3 browser in 1996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standard purposes and make one language runs in all types of browser, all those versions went to the European Computer Manufacturers Association hence the name  </a:t>
            </a:r>
            <a:r>
              <a:rPr lang="en">
                <a:solidFill>
                  <a:srgbClr val="FFFF00"/>
                </a:solidFill>
              </a:rPr>
              <a:t> ECMAScript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ES1 or ECMAScript version one there has been many revisions, ES5 in 2009 and now we have version 9 </a:t>
            </a:r>
            <a:r>
              <a:rPr lang="en">
                <a:solidFill>
                  <a:srgbClr val="FFFF00"/>
                </a:solidFill>
              </a:rPr>
              <a:t>ECMAScript</a:t>
            </a:r>
            <a:r>
              <a:rPr lang="en"/>
              <a:t> 2018 which adds additional features to this language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727300" cy="3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browser has three main </a:t>
            </a:r>
            <a:r>
              <a:rPr lang="en">
                <a:solidFill>
                  <a:srgbClr val="FFFFFF"/>
                </a:solidFill>
              </a:rPr>
              <a:t>programs</a:t>
            </a:r>
            <a:r>
              <a:rPr lang="en">
                <a:solidFill>
                  <a:srgbClr val="FFFFFF"/>
                </a:solidFill>
              </a:rPr>
              <a:t> that we are interested in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/>
            </a:pPr>
            <a:r>
              <a:rPr lang="en">
                <a:solidFill>
                  <a:srgbClr val="FFFF00"/>
                </a:solidFill>
              </a:rPr>
              <a:t>DOMParser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  interface provides the ability to parse XML or HTML source code from a string into a DOM Document,  this takes the HTML code and it converts it into structured page that we visually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2"/>
            </a:pPr>
            <a:r>
              <a:rPr lang="en">
                <a:solidFill>
                  <a:srgbClr val="FFFF00"/>
                </a:solidFill>
              </a:rPr>
              <a:t>CSSParsa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 will take our CSS code and then it will make sure that our </a:t>
            </a:r>
            <a:r>
              <a:rPr lang="en">
                <a:solidFill>
                  <a:srgbClr val="FFFFFF"/>
                </a:solidFill>
              </a:rPr>
              <a:t>document</a:t>
            </a:r>
            <a:r>
              <a:rPr lang="en">
                <a:solidFill>
                  <a:srgbClr val="FFFFFF"/>
                </a:solidFill>
              </a:rPr>
              <a:t> layout is rendered correctly…  CSSOM, — the CSS Object Model.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both HTML and CSS are combined and we have something called the </a:t>
            </a:r>
            <a:r>
              <a:rPr b="1" lang="en">
                <a:solidFill>
                  <a:srgbClr val="FFFF00"/>
                </a:solidFill>
              </a:rPr>
              <a:t>layout engine</a:t>
            </a:r>
            <a:r>
              <a:rPr lang="en">
                <a:solidFill>
                  <a:srgbClr val="FFFFFF"/>
                </a:solidFill>
              </a:rPr>
              <a:t> or rendering engine inside of a browser which </a:t>
            </a:r>
            <a:r>
              <a:rPr lang="en">
                <a:solidFill>
                  <a:srgbClr val="FFFFFF"/>
                </a:solidFill>
              </a:rPr>
              <a:t>actually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browser has three main programs that we are interested in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3"/>
            </a:pPr>
            <a:r>
              <a:rPr lang="en">
                <a:solidFill>
                  <a:srgbClr val="FFFF00"/>
                </a:solidFill>
              </a:rPr>
              <a:t>Javascript engine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a browser, the JavaScript engine runs in concert with the rendering engine via the Document Object Model. </a:t>
            </a:r>
            <a:r>
              <a:rPr lang="en">
                <a:solidFill>
                  <a:srgbClr val="FFFFFF"/>
                </a:solidFill>
              </a:rPr>
              <a:t>This engine program can go by different names in different browsers: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SpiderMonkey is Mozilla's JavaScript engine written in C and C++.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Chrome V8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Chakra is the JavaScript engine of the Internet Explorer browser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Opera is working on a JavaScript engine, called Carakan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sole job of Javascript engine is to take the javascript syntax that is in human readable and convert it to machine language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So , this is why we </a:t>
            </a:r>
            <a:r>
              <a:rPr lang="en">
                <a:solidFill>
                  <a:srgbClr val="FFFFFF"/>
                </a:solidFill>
              </a:rPr>
              <a:t>call</a:t>
            </a:r>
            <a:r>
              <a:rPr lang="en">
                <a:solidFill>
                  <a:srgbClr val="FFFFFF"/>
                </a:solidFill>
              </a:rPr>
              <a:t> it it client side because the files are being downloaded onto the client's computer and processed on the client's computer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If we take a look at the javascript engine specifically this is actually either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going to be an </a:t>
            </a:r>
            <a:r>
              <a:rPr lang="en">
                <a:solidFill>
                  <a:srgbClr val="FFFF00"/>
                </a:solidFill>
              </a:rPr>
              <a:t>interpreter</a:t>
            </a:r>
            <a:r>
              <a:rPr lang="en">
                <a:solidFill>
                  <a:srgbClr val="FFFFFF"/>
                </a:solidFill>
              </a:rPr>
              <a:t> or going to have </a:t>
            </a:r>
            <a:r>
              <a:rPr lang="en">
                <a:solidFill>
                  <a:srgbClr val="FFFF00"/>
                </a:solidFill>
              </a:rPr>
              <a:t>compilation</a:t>
            </a:r>
            <a:r>
              <a:rPr lang="en">
                <a:solidFill>
                  <a:srgbClr val="FFFFFF"/>
                </a:solidFill>
              </a:rPr>
              <a:t> involved in there such as a JIT (Just In Time)compiler such as google </a:t>
            </a:r>
            <a:r>
              <a:rPr lang="en">
                <a:solidFill>
                  <a:srgbClr val="FFFF00"/>
                </a:solidFill>
              </a:rPr>
              <a:t>C</a:t>
            </a:r>
            <a:r>
              <a:rPr lang="en">
                <a:solidFill>
                  <a:srgbClr val="FFFF00"/>
                </a:solidFill>
              </a:rPr>
              <a:t>hrome</a:t>
            </a:r>
            <a:r>
              <a:rPr lang="en">
                <a:solidFill>
                  <a:srgbClr val="FFFF00"/>
                </a:solidFill>
              </a:rPr>
              <a:t> V8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</a:t>
            </a:r>
            <a:r>
              <a:rPr lang="en"/>
              <a:t> Javascript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725" y="2689900"/>
            <a:ext cx="1269825" cy="10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1024000" y="1200550"/>
            <a:ext cx="20715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Nouns, Adjectives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376650" y="2230875"/>
            <a:ext cx="2718900" cy="26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Apple has </a:t>
            </a: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Nouns such as 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4437275" y="1200550"/>
            <a:ext cx="16002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1364638" y="4008400"/>
            <a:ext cx="29661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Noun is Color , but string red is an adjective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345000" y="2023725"/>
            <a:ext cx="4487400" cy="26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eat: function(){"Eat the apple.";},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throw: function() {"Throw the apple away.";},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096850" y="1147600"/>
            <a:ext cx="29661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Verbs performing an action which is a function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2686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When a function is within an object it's still a function , but we give it </a:t>
            </a:r>
            <a:r>
              <a:rPr lang="en">
                <a:solidFill>
                  <a:srgbClr val="FFFFFF"/>
                </a:solidFill>
              </a:rPr>
              <a:t>another</a:t>
            </a:r>
            <a:r>
              <a:rPr lang="en">
                <a:solidFill>
                  <a:srgbClr val="FFFFFF"/>
                </a:solidFill>
              </a:rPr>
              <a:t> name called a method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Method it simply means a function that is contained within an object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950" y="2227825"/>
            <a:ext cx="13049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8425" y="2381375"/>
            <a:ext cx="8286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7975" y="2381363"/>
            <a:ext cx="1482325" cy="14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376650" y="313175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800650" y="333150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5645450" y="326260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