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Muli Bold" charset="1" panose="00000800000000000000"/>
      <p:regular r:id="rId14"/>
    </p:embeddedFont>
    <p:embeddedFont>
      <p:font typeface="Muli Bold Bold" charset="1" panose="00000900000000000000"/>
      <p:regular r:id="rId15"/>
    </p:embeddedFont>
    <p:embeddedFont>
      <p:font typeface="Muli Bold Italics" charset="1" panose="00000800000000000000"/>
      <p:regular r:id="rId16"/>
    </p:embeddedFont>
    <p:embeddedFont>
      <p:font typeface="Muli Bold Bold Italics" charset="1" panose="00000900000000000000"/>
      <p:regular r:id="rId17"/>
    </p:embeddedFont>
    <p:embeddedFont>
      <p:font typeface="Muli Regular" charset="1" panose="00000500000000000000"/>
      <p:regular r:id="rId18"/>
    </p:embeddedFont>
    <p:embeddedFont>
      <p:font typeface="Muli Regular Bold" charset="1" panose="00000700000000000000"/>
      <p:regular r:id="rId19"/>
    </p:embeddedFont>
    <p:embeddedFont>
      <p:font typeface="Muli Regular Italics" charset="1" panose="00000500000000000000"/>
      <p:regular r:id="rId20"/>
    </p:embeddedFont>
    <p:embeddedFont>
      <p:font typeface="Muli Regular Bold Italics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41385" y="0"/>
            <a:ext cx="5873471" cy="10287000"/>
            <a:chOff x="0" y="0"/>
            <a:chExt cx="1480287" cy="259262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80287" cy="2592625"/>
            </a:xfrm>
            <a:custGeom>
              <a:avLst/>
              <a:gdLst/>
              <a:ahLst/>
              <a:cxnLst/>
              <a:rect r="r" b="b" t="t" l="l"/>
              <a:pathLst>
                <a:path h="2592625" w="1480287">
                  <a:moveTo>
                    <a:pt x="1355826" y="2592625"/>
                  </a:moveTo>
                  <a:lnTo>
                    <a:pt x="124460" y="2592625"/>
                  </a:lnTo>
                  <a:cubicBezTo>
                    <a:pt x="55880" y="2592625"/>
                    <a:pt x="0" y="2536745"/>
                    <a:pt x="0" y="24681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55827" y="0"/>
                  </a:lnTo>
                  <a:cubicBezTo>
                    <a:pt x="1424407" y="0"/>
                    <a:pt x="1480287" y="55880"/>
                    <a:pt x="1480287" y="124460"/>
                  </a:cubicBezTo>
                  <a:lnTo>
                    <a:pt x="1480287" y="2468165"/>
                  </a:lnTo>
                  <a:cubicBezTo>
                    <a:pt x="1480287" y="2536745"/>
                    <a:pt x="1424407" y="2592625"/>
                    <a:pt x="1355827" y="25926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041385" y="0"/>
            <a:ext cx="6858000" cy="10287000"/>
            <a:chOff x="0" y="0"/>
            <a:chExt cx="6350000" cy="95250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42261" r="-8734" t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212271" y="3151902"/>
            <a:ext cx="12028400" cy="4084308"/>
            <a:chOff x="0" y="0"/>
            <a:chExt cx="16037866" cy="544574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525"/>
              <a:ext cx="16037866" cy="4219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spc="-139">
                  <a:solidFill>
                    <a:srgbClr val="191919"/>
                  </a:solidFill>
                  <a:latin typeface="Muli Bold Bold"/>
                </a:rPr>
                <a:t>Which area would be most susceptible to extend Dezod_brand?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541" y="4854559"/>
              <a:ext cx="14478385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19933" y="9166491"/>
            <a:ext cx="2759771" cy="853809"/>
            <a:chOff x="0" y="0"/>
            <a:chExt cx="3679695" cy="113841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679695" cy="1138411"/>
              <a:chOff x="0" y="0"/>
              <a:chExt cx="2214631" cy="763785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2214631" cy="763785"/>
              </a:xfrm>
              <a:custGeom>
                <a:avLst/>
                <a:gdLst/>
                <a:ahLst/>
                <a:cxnLst/>
                <a:rect r="r" b="b" t="t" l="l"/>
                <a:pathLst>
                  <a:path h="763785" w="2214631">
                    <a:moveTo>
                      <a:pt x="2090171" y="763785"/>
                    </a:moveTo>
                    <a:lnTo>
                      <a:pt x="124460" y="763785"/>
                    </a:lnTo>
                    <a:cubicBezTo>
                      <a:pt x="55880" y="763785"/>
                      <a:pt x="0" y="707905"/>
                      <a:pt x="0" y="63932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90171" y="0"/>
                    </a:lnTo>
                    <a:cubicBezTo>
                      <a:pt x="2158751" y="0"/>
                      <a:pt x="2214631" y="55880"/>
                      <a:pt x="2214631" y="124460"/>
                    </a:cubicBezTo>
                    <a:lnTo>
                      <a:pt x="2214631" y="639325"/>
                    </a:lnTo>
                    <a:cubicBezTo>
                      <a:pt x="2214631" y="707905"/>
                      <a:pt x="2158751" y="763785"/>
                      <a:pt x="2090171" y="763785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1341" y="331092"/>
              <a:ext cx="2959861" cy="428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25"/>
                </a:lnSpc>
              </a:pPr>
              <a:r>
                <a:rPr lang="en-US" sz="1875">
                  <a:solidFill>
                    <a:srgbClr val="FFFFFF"/>
                  </a:solidFill>
                  <a:latin typeface="Muli Bold"/>
                </a:rPr>
                <a:t>    DEZOD_BRAND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831" r="0" b="0"/>
          <a:stretch>
            <a:fillRect/>
          </a:stretch>
        </p:blipFill>
        <p:spPr>
          <a:xfrm flipH="false" flipV="false" rot="0">
            <a:off x="6703183" y="1156473"/>
            <a:ext cx="12147847" cy="79740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73554" y="4229417"/>
            <a:ext cx="5225143" cy="177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14C2F"/>
                </a:solidFill>
                <a:latin typeface="Muli Regular"/>
              </a:rPr>
              <a:t>Through this map we show the scores of the highest areas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2599" y="4081608"/>
            <a:ext cx="5759987" cy="50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4"/>
              </a:lnSpc>
            </a:pPr>
            <a:r>
              <a:rPr lang="en-US" sz="3427">
                <a:solidFill>
                  <a:srgbClr val="C57259"/>
                </a:solidFill>
                <a:latin typeface="Muli Bold Bold"/>
              </a:rPr>
              <a:t>The average Income group</a:t>
            </a:r>
            <a:r>
              <a:rPr lang="en-US" sz="3427">
                <a:solidFill>
                  <a:srgbClr val="000000"/>
                </a:solidFill>
                <a:latin typeface="Muli Bold"/>
              </a:rPr>
              <a:t>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38081" y="3808059"/>
            <a:ext cx="6209022" cy="1044572"/>
            <a:chOff x="0" y="0"/>
            <a:chExt cx="56788551" cy="9553792"/>
          </a:xfrm>
        </p:grpSpPr>
        <p:sp>
          <p:nvSpPr>
            <p:cNvPr name="Freeform 4" id="4"/>
            <p:cNvSpPr/>
            <p:nvPr/>
          </p:nvSpPr>
          <p:spPr>
            <a:xfrm>
              <a:off x="-12700" y="-12700"/>
              <a:ext cx="56813952" cy="9579193"/>
            </a:xfrm>
            <a:custGeom>
              <a:avLst/>
              <a:gdLst/>
              <a:ahLst/>
              <a:cxnLst/>
              <a:rect r="r" b="b" t="t" l="l"/>
              <a:pathLst>
                <a:path h="9579193" w="56813952">
                  <a:moveTo>
                    <a:pt x="55951624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8716863"/>
                  </a:lnTo>
                  <a:cubicBezTo>
                    <a:pt x="0" y="9189303"/>
                    <a:pt x="389890" y="9579193"/>
                    <a:pt x="862330" y="9579193"/>
                  </a:cubicBezTo>
                  <a:lnTo>
                    <a:pt x="55951624" y="9579193"/>
                  </a:lnTo>
                  <a:cubicBezTo>
                    <a:pt x="56424060" y="9579193"/>
                    <a:pt x="56813952" y="9189303"/>
                    <a:pt x="56813952" y="8716863"/>
                  </a:cubicBezTo>
                  <a:lnTo>
                    <a:pt x="56813952" y="862330"/>
                  </a:lnTo>
                  <a:cubicBezTo>
                    <a:pt x="56813952" y="389890"/>
                    <a:pt x="56424060" y="0"/>
                    <a:pt x="55951624" y="0"/>
                  </a:cubicBezTo>
                  <a:close/>
                  <a:moveTo>
                    <a:pt x="56623452" y="927100"/>
                  </a:moveTo>
                  <a:lnTo>
                    <a:pt x="56623452" y="8716863"/>
                  </a:lnTo>
                  <a:cubicBezTo>
                    <a:pt x="56623452" y="9083893"/>
                    <a:pt x="56318652" y="9388693"/>
                    <a:pt x="55951624" y="9388693"/>
                  </a:cubicBezTo>
                  <a:lnTo>
                    <a:pt x="862330" y="9388693"/>
                  </a:lnTo>
                  <a:cubicBezTo>
                    <a:pt x="495300" y="9388693"/>
                    <a:pt x="190500" y="9083893"/>
                    <a:pt x="190500" y="8716863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951624" y="190500"/>
                  </a:lnTo>
                  <a:cubicBezTo>
                    <a:pt x="56318652" y="190500"/>
                    <a:pt x="56623452" y="495300"/>
                    <a:pt x="56623452" y="862330"/>
                  </a:cubicBezTo>
                  <a:lnTo>
                    <a:pt x="56623452" y="927100"/>
                  </a:lnTo>
                  <a:close/>
                </a:path>
              </a:pathLst>
            </a:custGeom>
            <a:solidFill>
              <a:srgbClr val="C57259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632621" y="1949109"/>
            <a:ext cx="9972290" cy="63887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6205" y="5002555"/>
            <a:ext cx="6652776" cy="140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Muli Regular"/>
              </a:rPr>
              <a:t>Here the chart that show us the average of</a:t>
            </a:r>
          </a:p>
          <a:p>
            <a:pPr algn="ctr"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Muli Regular"/>
              </a:rPr>
              <a:t> the income's population , we can see the </a:t>
            </a:r>
          </a:p>
          <a:p>
            <a:pPr algn="ctr"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Muli Regular"/>
              </a:rPr>
              <a:t>best rate is the First Cluster. 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5877" y="4654573"/>
            <a:ext cx="5966752" cy="48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2"/>
              </a:lnSpc>
            </a:pPr>
            <a:r>
              <a:rPr lang="en-US" sz="3307">
                <a:solidFill>
                  <a:srgbClr val="C57259"/>
                </a:solidFill>
                <a:latin typeface="Muli Bold Bold"/>
              </a:rPr>
              <a:t>Imigrants's Caribbean group</a:t>
            </a:r>
            <a:r>
              <a:rPr lang="en-US" sz="3307">
                <a:solidFill>
                  <a:srgbClr val="000000"/>
                </a:solidFill>
                <a:latin typeface="Muli Bold"/>
              </a:rPr>
              <a:t>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02000" y="4387197"/>
            <a:ext cx="6374507" cy="1014155"/>
            <a:chOff x="0" y="0"/>
            <a:chExt cx="60415810" cy="9611880"/>
          </a:xfrm>
        </p:grpSpPr>
        <p:sp>
          <p:nvSpPr>
            <p:cNvPr name="Freeform 4" id="4"/>
            <p:cNvSpPr/>
            <p:nvPr/>
          </p:nvSpPr>
          <p:spPr>
            <a:xfrm>
              <a:off x="-12700" y="-12700"/>
              <a:ext cx="60441210" cy="9637281"/>
            </a:xfrm>
            <a:custGeom>
              <a:avLst/>
              <a:gdLst/>
              <a:ahLst/>
              <a:cxnLst/>
              <a:rect r="r" b="b" t="t" l="l"/>
              <a:pathLst>
                <a:path h="9637281" w="60441210">
                  <a:moveTo>
                    <a:pt x="59578881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8774950"/>
                  </a:lnTo>
                  <a:cubicBezTo>
                    <a:pt x="0" y="9247391"/>
                    <a:pt x="389890" y="9637281"/>
                    <a:pt x="862330" y="9637281"/>
                  </a:cubicBezTo>
                  <a:lnTo>
                    <a:pt x="59578881" y="9637281"/>
                  </a:lnTo>
                  <a:cubicBezTo>
                    <a:pt x="60051317" y="9637281"/>
                    <a:pt x="60441210" y="9247391"/>
                    <a:pt x="60441210" y="8774950"/>
                  </a:cubicBezTo>
                  <a:lnTo>
                    <a:pt x="60441210" y="862330"/>
                  </a:lnTo>
                  <a:cubicBezTo>
                    <a:pt x="60441210" y="389890"/>
                    <a:pt x="60051317" y="0"/>
                    <a:pt x="59578881" y="0"/>
                  </a:cubicBezTo>
                  <a:close/>
                  <a:moveTo>
                    <a:pt x="60250710" y="927100"/>
                  </a:moveTo>
                  <a:lnTo>
                    <a:pt x="60250710" y="8774950"/>
                  </a:lnTo>
                  <a:cubicBezTo>
                    <a:pt x="60250710" y="9141980"/>
                    <a:pt x="59945910" y="9446780"/>
                    <a:pt x="59578881" y="9446780"/>
                  </a:cubicBezTo>
                  <a:lnTo>
                    <a:pt x="862330" y="9446780"/>
                  </a:lnTo>
                  <a:cubicBezTo>
                    <a:pt x="495300" y="9446780"/>
                    <a:pt x="190500" y="9141980"/>
                    <a:pt x="190500" y="877495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9578881" y="190500"/>
                  </a:lnTo>
                  <a:cubicBezTo>
                    <a:pt x="59945910" y="190500"/>
                    <a:pt x="60250710" y="495300"/>
                    <a:pt x="60250710" y="862330"/>
                  </a:cubicBezTo>
                  <a:lnTo>
                    <a:pt x="60250710" y="927100"/>
                  </a:lnTo>
                  <a:close/>
                </a:path>
              </a:pathLst>
            </a:custGeom>
            <a:solidFill>
              <a:srgbClr val="C57259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798214" y="2226872"/>
            <a:ext cx="8699722" cy="583325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25071" y="5487107"/>
            <a:ext cx="7128365" cy="110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2"/>
              </a:lnSpc>
            </a:pPr>
            <a:r>
              <a:rPr lang="en-US" sz="2109">
                <a:solidFill>
                  <a:srgbClr val="000000"/>
                </a:solidFill>
                <a:latin typeface="Muli Regular"/>
              </a:rPr>
              <a:t>Here the chart that show us the sum of the  venues of </a:t>
            </a:r>
          </a:p>
          <a:p>
            <a:pPr algn="ctr">
              <a:lnSpc>
                <a:spcPts val="2952"/>
              </a:lnSpc>
            </a:pPr>
            <a:r>
              <a:rPr lang="en-US" sz="2109">
                <a:solidFill>
                  <a:srgbClr val="000000"/>
                </a:solidFill>
                <a:latin typeface="Muli Regular"/>
              </a:rPr>
              <a:t>the population ,through out our chart  we can see that the </a:t>
            </a:r>
          </a:p>
          <a:p>
            <a:pPr algn="ctr">
              <a:lnSpc>
                <a:spcPts val="2952"/>
              </a:lnSpc>
            </a:pPr>
            <a:r>
              <a:rPr lang="en-US" sz="2109">
                <a:solidFill>
                  <a:srgbClr val="000000"/>
                </a:solidFill>
                <a:latin typeface="Muli Regular"/>
              </a:rPr>
              <a:t>cluster 2 has the best rate . 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3822" y="4666096"/>
            <a:ext cx="4696378" cy="96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4"/>
              </a:lnSpc>
            </a:pPr>
            <a:r>
              <a:rPr lang="en-US" sz="3258">
                <a:solidFill>
                  <a:srgbClr val="C57259"/>
                </a:solidFill>
                <a:latin typeface="Muli Bold Bold"/>
              </a:rPr>
              <a:t>Security index group</a:t>
            </a:r>
          </a:p>
          <a:p>
            <a:pPr algn="just">
              <a:lnSpc>
                <a:spcPts val="3844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88828" y="4396468"/>
            <a:ext cx="5213272" cy="993828"/>
            <a:chOff x="0" y="0"/>
            <a:chExt cx="50152926" cy="9560860"/>
          </a:xfrm>
        </p:grpSpPr>
        <p:sp>
          <p:nvSpPr>
            <p:cNvPr name="Freeform 4" id="4"/>
            <p:cNvSpPr/>
            <p:nvPr/>
          </p:nvSpPr>
          <p:spPr>
            <a:xfrm>
              <a:off x="-12700" y="-12700"/>
              <a:ext cx="50178326" cy="9586261"/>
            </a:xfrm>
            <a:custGeom>
              <a:avLst/>
              <a:gdLst/>
              <a:ahLst/>
              <a:cxnLst/>
              <a:rect r="r" b="b" t="t" l="l"/>
              <a:pathLst>
                <a:path h="9586261" w="50178326">
                  <a:moveTo>
                    <a:pt x="49315998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8723930"/>
                  </a:lnTo>
                  <a:cubicBezTo>
                    <a:pt x="0" y="9196370"/>
                    <a:pt x="389890" y="9586261"/>
                    <a:pt x="862330" y="9586261"/>
                  </a:cubicBezTo>
                  <a:lnTo>
                    <a:pt x="49315998" y="9586261"/>
                  </a:lnTo>
                  <a:cubicBezTo>
                    <a:pt x="49788437" y="9586261"/>
                    <a:pt x="50178326" y="9196370"/>
                    <a:pt x="50178326" y="8723930"/>
                  </a:cubicBezTo>
                  <a:lnTo>
                    <a:pt x="50178326" y="862330"/>
                  </a:lnTo>
                  <a:cubicBezTo>
                    <a:pt x="50178326" y="389890"/>
                    <a:pt x="49788437" y="0"/>
                    <a:pt x="49315998" y="0"/>
                  </a:cubicBezTo>
                  <a:close/>
                  <a:moveTo>
                    <a:pt x="49987826" y="927100"/>
                  </a:moveTo>
                  <a:lnTo>
                    <a:pt x="49987826" y="8723930"/>
                  </a:lnTo>
                  <a:cubicBezTo>
                    <a:pt x="49987826" y="9090961"/>
                    <a:pt x="49683026" y="9395761"/>
                    <a:pt x="49315994" y="9395761"/>
                  </a:cubicBezTo>
                  <a:lnTo>
                    <a:pt x="862330" y="9395761"/>
                  </a:lnTo>
                  <a:cubicBezTo>
                    <a:pt x="495300" y="9395760"/>
                    <a:pt x="190500" y="9090960"/>
                    <a:pt x="190500" y="872393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49315998" y="190500"/>
                  </a:lnTo>
                  <a:cubicBezTo>
                    <a:pt x="49683026" y="190500"/>
                    <a:pt x="49987826" y="495300"/>
                    <a:pt x="49987826" y="862330"/>
                  </a:cubicBezTo>
                  <a:lnTo>
                    <a:pt x="49987826" y="927100"/>
                  </a:lnTo>
                  <a:close/>
                </a:path>
              </a:pathLst>
            </a:custGeom>
            <a:solidFill>
              <a:srgbClr val="C57259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536422" y="2282333"/>
            <a:ext cx="8932028" cy="572233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5485292"/>
            <a:ext cx="8384022" cy="1592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9"/>
              </a:lnSpc>
            </a:pPr>
            <a:r>
              <a:rPr lang="en-US" sz="2264">
                <a:solidFill>
                  <a:srgbClr val="000000"/>
                </a:solidFill>
                <a:latin typeface="Muli Regular"/>
              </a:rPr>
              <a:t>Here the chart that show us the Total assault &amp; robery              of the  population, the ratio of assault is 10778.800971 and  the robbery ratio is 1955.913922 so the cluster 2 has </a:t>
            </a:r>
          </a:p>
          <a:p>
            <a:pPr algn="ctr">
              <a:lnSpc>
                <a:spcPts val="3169"/>
              </a:lnSpc>
            </a:pPr>
            <a:r>
              <a:rPr lang="en-US" sz="2264">
                <a:solidFill>
                  <a:srgbClr val="000000"/>
                </a:solidFill>
                <a:latin typeface="Muli Regular"/>
              </a:rPr>
              <a:t>the best rate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40009"/>
            <a:ext cx="5162513" cy="3634448"/>
            <a:chOff x="0" y="0"/>
            <a:chExt cx="1746332" cy="1229431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46332" cy="1229431"/>
            </a:xfrm>
            <a:custGeom>
              <a:avLst/>
              <a:gdLst/>
              <a:ahLst/>
              <a:cxnLst/>
              <a:rect r="r" b="b" t="t" l="l"/>
              <a:pathLst>
                <a:path h="1229431" w="1746332">
                  <a:moveTo>
                    <a:pt x="1621872" y="1229431"/>
                  </a:moveTo>
                  <a:lnTo>
                    <a:pt x="124460" y="1229431"/>
                  </a:lnTo>
                  <a:cubicBezTo>
                    <a:pt x="55880" y="1229431"/>
                    <a:pt x="0" y="1173551"/>
                    <a:pt x="0" y="1104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21872" y="0"/>
                  </a:lnTo>
                  <a:cubicBezTo>
                    <a:pt x="1690452" y="0"/>
                    <a:pt x="1746332" y="55880"/>
                    <a:pt x="1746332" y="124460"/>
                  </a:cubicBezTo>
                  <a:lnTo>
                    <a:pt x="1746332" y="1104971"/>
                  </a:lnTo>
                  <a:cubicBezTo>
                    <a:pt x="1746332" y="1173551"/>
                    <a:pt x="1690452" y="1229431"/>
                    <a:pt x="1621872" y="12294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8296564"/>
            <a:ext cx="965200" cy="939800"/>
            <a:chOff x="0" y="0"/>
            <a:chExt cx="12065000" cy="11747500"/>
          </a:xfrm>
        </p:grpSpPr>
        <p:sp>
          <p:nvSpPr>
            <p:cNvPr name="Freeform 5" id="5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6502" y="8483833"/>
            <a:ext cx="609596" cy="565262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6562743" y="3140009"/>
            <a:ext cx="5162513" cy="3634448"/>
            <a:chOff x="0" y="0"/>
            <a:chExt cx="1746332" cy="122943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746332" cy="1229431"/>
            </a:xfrm>
            <a:custGeom>
              <a:avLst/>
              <a:gdLst/>
              <a:ahLst/>
              <a:cxnLst/>
              <a:rect r="r" b="b" t="t" l="l"/>
              <a:pathLst>
                <a:path h="1229431" w="1746332">
                  <a:moveTo>
                    <a:pt x="1621872" y="1229431"/>
                  </a:moveTo>
                  <a:lnTo>
                    <a:pt x="124460" y="1229431"/>
                  </a:lnTo>
                  <a:cubicBezTo>
                    <a:pt x="55880" y="1229431"/>
                    <a:pt x="0" y="1173551"/>
                    <a:pt x="0" y="1104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21872" y="0"/>
                  </a:lnTo>
                  <a:cubicBezTo>
                    <a:pt x="1690452" y="0"/>
                    <a:pt x="1746332" y="55880"/>
                    <a:pt x="1746332" y="124460"/>
                  </a:cubicBezTo>
                  <a:lnTo>
                    <a:pt x="1746332" y="1104971"/>
                  </a:lnTo>
                  <a:cubicBezTo>
                    <a:pt x="1746332" y="1173551"/>
                    <a:pt x="1690452" y="1229431"/>
                    <a:pt x="1621872" y="12294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096787" y="3140009"/>
            <a:ext cx="5162513" cy="3634448"/>
            <a:chOff x="0" y="0"/>
            <a:chExt cx="1746332" cy="1229431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746332" cy="1229431"/>
            </a:xfrm>
            <a:custGeom>
              <a:avLst/>
              <a:gdLst/>
              <a:ahLst/>
              <a:cxnLst/>
              <a:rect r="r" b="b" t="t" l="l"/>
              <a:pathLst>
                <a:path h="1229431" w="1746332">
                  <a:moveTo>
                    <a:pt x="1621872" y="1229431"/>
                  </a:moveTo>
                  <a:lnTo>
                    <a:pt x="124460" y="1229431"/>
                  </a:lnTo>
                  <a:cubicBezTo>
                    <a:pt x="55880" y="1229431"/>
                    <a:pt x="0" y="1173551"/>
                    <a:pt x="0" y="1104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21872" y="0"/>
                  </a:lnTo>
                  <a:cubicBezTo>
                    <a:pt x="1690452" y="0"/>
                    <a:pt x="1746332" y="55880"/>
                    <a:pt x="1746332" y="124460"/>
                  </a:cubicBezTo>
                  <a:lnTo>
                    <a:pt x="1746332" y="1104971"/>
                  </a:lnTo>
                  <a:cubicBezTo>
                    <a:pt x="1746332" y="1173551"/>
                    <a:pt x="1690452" y="1229431"/>
                    <a:pt x="1621872" y="12294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1026491"/>
            <a:chOff x="0" y="0"/>
            <a:chExt cx="21640800" cy="136865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1640800" cy="1368655"/>
              <a:chOff x="0" y="0"/>
              <a:chExt cx="10389482" cy="6604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10389482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10389482">
                    <a:moveTo>
                      <a:pt x="10265022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265022" y="0"/>
                    </a:lnTo>
                    <a:cubicBezTo>
                      <a:pt x="10333603" y="0"/>
                      <a:pt x="10389482" y="55880"/>
                      <a:pt x="10389482" y="124460"/>
                    </a:cubicBezTo>
                    <a:lnTo>
                      <a:pt x="10389482" y="535940"/>
                    </a:lnTo>
                    <a:cubicBezTo>
                      <a:pt x="10389482" y="604520"/>
                      <a:pt x="10333603" y="660400"/>
                      <a:pt x="10265022" y="66040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917533" y="471677"/>
              <a:ext cx="12949379" cy="426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600"/>
                </a:lnSpc>
              </a:pPr>
              <a:r>
                <a:rPr lang="en-US" sz="2000" spc="20">
                  <a:solidFill>
                    <a:srgbClr val="FFFFFF"/>
                  </a:solidFill>
                  <a:latin typeface="Muli Bold"/>
                </a:rPr>
                <a:t>OUR RECOMMENDATIONS AND CONCLUSIONS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79961" y="8416408"/>
            <a:ext cx="3387758" cy="829889"/>
            <a:chOff x="0" y="0"/>
            <a:chExt cx="4517010" cy="110651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4517010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60"/>
                </a:lnSpc>
              </a:pPr>
              <a:r>
                <a:rPr lang="en-US" sz="2200" spc="-65" u="none">
                  <a:solidFill>
                    <a:srgbClr val="191919"/>
                  </a:solidFill>
                  <a:latin typeface="Muli Bold Bold"/>
                </a:rPr>
                <a:t>Part 10: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37347"/>
              <a:ext cx="4517010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91919"/>
                  </a:solidFill>
                  <a:latin typeface="Muli Regular"/>
                </a:rPr>
                <a:t>recommendations</a:t>
              </a:r>
              <a:r>
                <a:rPr lang="en-US" sz="2600">
                  <a:solidFill>
                    <a:srgbClr val="191919"/>
                  </a:solidFill>
                  <a:latin typeface="Muli Regular"/>
                </a:rPr>
                <a:t> 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84146" y="3571028"/>
            <a:ext cx="4051621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we are supposed to select the first three cities because through our study, we find that they have the best score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643706" y="3571028"/>
            <a:ext cx="3806343" cy="318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I encourage you to extend the brand into North America and do the same field study to see where we can best place it.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379446" y="3571028"/>
            <a:ext cx="3126374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91919"/>
                </a:solidFill>
                <a:latin typeface="Muli Regular"/>
              </a:rPr>
              <a:t>Create a marketing campaign that will make people in the area know about the brand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299768" y="5933245"/>
            <a:ext cx="567950" cy="567950"/>
            <a:chOff x="0" y="0"/>
            <a:chExt cx="757267" cy="75726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6" id="26"/>
          <p:cNvGrpSpPr/>
          <p:nvPr/>
        </p:nvGrpSpPr>
        <p:grpSpPr>
          <a:xfrm rot="0">
            <a:off x="10874909" y="5933245"/>
            <a:ext cx="567950" cy="567950"/>
            <a:chOff x="0" y="0"/>
            <a:chExt cx="757267" cy="75726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31" id="31"/>
          <p:cNvGrpSpPr/>
          <p:nvPr/>
        </p:nvGrpSpPr>
        <p:grpSpPr>
          <a:xfrm rot="0">
            <a:off x="16450050" y="5933245"/>
            <a:ext cx="567950" cy="567950"/>
            <a:chOff x="0" y="0"/>
            <a:chExt cx="757267" cy="757267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58181" y="163530"/>
            <a:ext cx="7571638" cy="3280841"/>
            <a:chOff x="0" y="0"/>
            <a:chExt cx="132156752" cy="57264391"/>
          </a:xfrm>
        </p:grpSpPr>
        <p:sp>
          <p:nvSpPr>
            <p:cNvPr name="Freeform 3" id="3"/>
            <p:cNvSpPr/>
            <p:nvPr/>
          </p:nvSpPr>
          <p:spPr>
            <a:xfrm>
              <a:off x="-12700" y="-12700"/>
              <a:ext cx="132182158" cy="57289793"/>
            </a:xfrm>
            <a:custGeom>
              <a:avLst/>
              <a:gdLst/>
              <a:ahLst/>
              <a:cxnLst/>
              <a:rect r="r" b="b" t="t" l="l"/>
              <a:pathLst>
                <a:path h="57289793" w="132182158">
                  <a:moveTo>
                    <a:pt x="131319823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56427464"/>
                  </a:lnTo>
                  <a:cubicBezTo>
                    <a:pt x="0" y="56899901"/>
                    <a:pt x="389890" y="57289793"/>
                    <a:pt x="862330" y="57289793"/>
                  </a:cubicBezTo>
                  <a:lnTo>
                    <a:pt x="131319823" y="57289793"/>
                  </a:lnTo>
                  <a:cubicBezTo>
                    <a:pt x="131792266" y="57289793"/>
                    <a:pt x="132182158" y="56899901"/>
                    <a:pt x="132182158" y="56427464"/>
                  </a:cubicBezTo>
                  <a:lnTo>
                    <a:pt x="132182158" y="862330"/>
                  </a:lnTo>
                  <a:cubicBezTo>
                    <a:pt x="132182158" y="389890"/>
                    <a:pt x="131792266" y="0"/>
                    <a:pt x="131319823" y="0"/>
                  </a:cubicBezTo>
                  <a:close/>
                  <a:moveTo>
                    <a:pt x="131991658" y="927100"/>
                  </a:moveTo>
                  <a:lnTo>
                    <a:pt x="131991658" y="56427464"/>
                  </a:lnTo>
                  <a:cubicBezTo>
                    <a:pt x="131991658" y="56794493"/>
                    <a:pt x="131686858" y="57099293"/>
                    <a:pt x="131319823" y="57099293"/>
                  </a:cubicBezTo>
                  <a:lnTo>
                    <a:pt x="862330" y="57099293"/>
                  </a:lnTo>
                  <a:cubicBezTo>
                    <a:pt x="495300" y="57099293"/>
                    <a:pt x="190500" y="56794493"/>
                    <a:pt x="190500" y="56427464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31319823" y="190500"/>
                  </a:lnTo>
                  <a:cubicBezTo>
                    <a:pt x="131686858" y="190500"/>
                    <a:pt x="131991658" y="495300"/>
                    <a:pt x="131991658" y="862330"/>
                  </a:cubicBezTo>
                  <a:lnTo>
                    <a:pt x="131991658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0816" y="5032766"/>
            <a:ext cx="1139665" cy="1139665"/>
            <a:chOff x="0" y="0"/>
            <a:chExt cx="1519553" cy="1519553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0" y="0"/>
              <a:ext cx="1519553" cy="1519553"/>
              <a:chOff x="0" y="0"/>
              <a:chExt cx="6355080" cy="635508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3619" y="515154"/>
              <a:ext cx="432316" cy="48924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7983973" y="3477515"/>
            <a:ext cx="7689636" cy="3331970"/>
            <a:chOff x="0" y="0"/>
            <a:chExt cx="132156752" cy="57264391"/>
          </a:xfrm>
        </p:grpSpPr>
        <p:sp>
          <p:nvSpPr>
            <p:cNvPr name="Freeform 9" id="9"/>
            <p:cNvSpPr/>
            <p:nvPr/>
          </p:nvSpPr>
          <p:spPr>
            <a:xfrm>
              <a:off x="-12700" y="-12700"/>
              <a:ext cx="132182158" cy="57289793"/>
            </a:xfrm>
            <a:custGeom>
              <a:avLst/>
              <a:gdLst/>
              <a:ahLst/>
              <a:cxnLst/>
              <a:rect r="r" b="b" t="t" l="l"/>
              <a:pathLst>
                <a:path h="57289793" w="132182158">
                  <a:moveTo>
                    <a:pt x="131319823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56427464"/>
                  </a:lnTo>
                  <a:cubicBezTo>
                    <a:pt x="0" y="56899901"/>
                    <a:pt x="389890" y="57289793"/>
                    <a:pt x="862330" y="57289793"/>
                  </a:cubicBezTo>
                  <a:lnTo>
                    <a:pt x="131319823" y="57289793"/>
                  </a:lnTo>
                  <a:cubicBezTo>
                    <a:pt x="131792266" y="57289793"/>
                    <a:pt x="132182158" y="56899901"/>
                    <a:pt x="132182158" y="56427464"/>
                  </a:cubicBezTo>
                  <a:lnTo>
                    <a:pt x="132182158" y="862330"/>
                  </a:lnTo>
                  <a:cubicBezTo>
                    <a:pt x="132182158" y="389890"/>
                    <a:pt x="131792266" y="0"/>
                    <a:pt x="131319823" y="0"/>
                  </a:cubicBezTo>
                  <a:close/>
                  <a:moveTo>
                    <a:pt x="131991658" y="927100"/>
                  </a:moveTo>
                  <a:lnTo>
                    <a:pt x="131991658" y="56427464"/>
                  </a:lnTo>
                  <a:cubicBezTo>
                    <a:pt x="131991658" y="56794493"/>
                    <a:pt x="131686858" y="57099293"/>
                    <a:pt x="131319823" y="57099293"/>
                  </a:cubicBezTo>
                  <a:lnTo>
                    <a:pt x="862330" y="57099293"/>
                  </a:lnTo>
                  <a:cubicBezTo>
                    <a:pt x="495300" y="57099293"/>
                    <a:pt x="190500" y="56794493"/>
                    <a:pt x="190500" y="56427464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31319823" y="190500"/>
                  </a:lnTo>
                  <a:cubicBezTo>
                    <a:pt x="131686858" y="190500"/>
                    <a:pt x="131991658" y="495300"/>
                    <a:pt x="131991658" y="862330"/>
                  </a:cubicBezTo>
                  <a:lnTo>
                    <a:pt x="131991658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375409" y="6841766"/>
            <a:ext cx="7647252" cy="3313605"/>
            <a:chOff x="0" y="0"/>
            <a:chExt cx="132156752" cy="57264391"/>
          </a:xfrm>
        </p:grpSpPr>
        <p:sp>
          <p:nvSpPr>
            <p:cNvPr name="Freeform 11" id="11"/>
            <p:cNvSpPr/>
            <p:nvPr/>
          </p:nvSpPr>
          <p:spPr>
            <a:xfrm>
              <a:off x="-12700" y="-12700"/>
              <a:ext cx="132182158" cy="57289793"/>
            </a:xfrm>
            <a:custGeom>
              <a:avLst/>
              <a:gdLst/>
              <a:ahLst/>
              <a:cxnLst/>
              <a:rect r="r" b="b" t="t" l="l"/>
              <a:pathLst>
                <a:path h="57289793" w="132182158">
                  <a:moveTo>
                    <a:pt x="131319823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56427464"/>
                  </a:lnTo>
                  <a:cubicBezTo>
                    <a:pt x="0" y="56899901"/>
                    <a:pt x="389890" y="57289793"/>
                    <a:pt x="862330" y="57289793"/>
                  </a:cubicBezTo>
                  <a:lnTo>
                    <a:pt x="131319823" y="57289793"/>
                  </a:lnTo>
                  <a:cubicBezTo>
                    <a:pt x="131792266" y="57289793"/>
                    <a:pt x="132182158" y="56899901"/>
                    <a:pt x="132182158" y="56427464"/>
                  </a:cubicBezTo>
                  <a:lnTo>
                    <a:pt x="132182158" y="862330"/>
                  </a:lnTo>
                  <a:cubicBezTo>
                    <a:pt x="132182158" y="389890"/>
                    <a:pt x="131792266" y="0"/>
                    <a:pt x="131319823" y="0"/>
                  </a:cubicBezTo>
                  <a:close/>
                  <a:moveTo>
                    <a:pt x="131991658" y="927100"/>
                  </a:moveTo>
                  <a:lnTo>
                    <a:pt x="131991658" y="56427464"/>
                  </a:lnTo>
                  <a:cubicBezTo>
                    <a:pt x="131991658" y="56794493"/>
                    <a:pt x="131686858" y="57099293"/>
                    <a:pt x="131319823" y="57099293"/>
                  </a:cubicBezTo>
                  <a:lnTo>
                    <a:pt x="862330" y="57099293"/>
                  </a:lnTo>
                  <a:cubicBezTo>
                    <a:pt x="495300" y="57099293"/>
                    <a:pt x="190500" y="56794493"/>
                    <a:pt x="190500" y="56427464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31319823" y="190500"/>
                  </a:lnTo>
                  <a:cubicBezTo>
                    <a:pt x="131686858" y="190500"/>
                    <a:pt x="131991658" y="495300"/>
                    <a:pt x="131991658" y="862330"/>
                  </a:cubicBezTo>
                  <a:lnTo>
                    <a:pt x="131991658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48147" y="9478972"/>
            <a:ext cx="889623" cy="500413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3015890" y="5123675"/>
            <a:ext cx="4457599" cy="1708566"/>
            <a:chOff x="0" y="0"/>
            <a:chExt cx="5943466" cy="227808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5943466" cy="138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99"/>
                </a:lnSpc>
              </a:pPr>
              <a:r>
                <a:rPr lang="en-US" sz="3230" spc="-96">
                  <a:solidFill>
                    <a:srgbClr val="191919"/>
                  </a:solidFill>
                  <a:latin typeface="Muli Bold Bold"/>
                </a:rPr>
                <a:t> REFERENCE &amp; APENDICES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662674"/>
              <a:ext cx="5943466" cy="615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636907" y="942693"/>
            <a:ext cx="6093250" cy="1722514"/>
            <a:chOff x="0" y="0"/>
            <a:chExt cx="8124334" cy="229668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725134"/>
              <a:ext cx="8124334" cy="1571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3"/>
                </a:lnSpc>
                <a:spcBef>
                  <a:spcPct val="0"/>
                </a:spcBef>
              </a:pPr>
              <a:r>
                <a:rPr lang="en-US" sz="2252">
                  <a:solidFill>
                    <a:srgbClr val="191919"/>
                  </a:solidFill>
                  <a:latin typeface="Muli Regular Light Italics"/>
                </a:rPr>
                <a:t>https://data.torontopolice.on.ca/datasets/neighbourhood-crime-rates-2020-1/explore?showTable=true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9050"/>
              <a:ext cx="8124334" cy="502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3"/>
                </a:lnSpc>
              </a:pPr>
              <a:r>
                <a:rPr lang="en-US" sz="2402">
                  <a:solidFill>
                    <a:srgbClr val="191919"/>
                  </a:solidFill>
                  <a:latin typeface="Muli Bold"/>
                </a:rPr>
                <a:t>N</a:t>
              </a:r>
              <a:r>
                <a:rPr lang="en-US" sz="2402">
                  <a:solidFill>
                    <a:srgbClr val="191919"/>
                  </a:solidFill>
                  <a:latin typeface="Muli Bold"/>
                </a:rPr>
                <a:t>eighbourhoods crime rates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782166" y="4310818"/>
            <a:ext cx="6093250" cy="1722514"/>
            <a:chOff x="0" y="0"/>
            <a:chExt cx="8124334" cy="229668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725134"/>
              <a:ext cx="8124334" cy="1571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53"/>
                </a:lnSpc>
                <a:spcBef>
                  <a:spcPct val="0"/>
                </a:spcBef>
              </a:pPr>
              <a:r>
                <a:rPr lang="en-US" sz="2252">
                  <a:solidFill>
                    <a:srgbClr val="191919"/>
                  </a:solidFill>
                  <a:latin typeface="Muli Regular"/>
                </a:rPr>
                <a:t>https://data.torontopolice.on.ca/datasets/shootings-and-firearm-discharges/explore?showTable=true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19050"/>
              <a:ext cx="8124334" cy="502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3"/>
                </a:lnSpc>
              </a:pPr>
              <a:r>
                <a:rPr lang="en-US" sz="2402">
                  <a:solidFill>
                    <a:srgbClr val="191919"/>
                  </a:solidFill>
                  <a:latin typeface="Muli Bold"/>
                </a:rPr>
                <a:t>S</a:t>
              </a:r>
              <a:r>
                <a:rPr lang="en-US" sz="2402">
                  <a:solidFill>
                    <a:srgbClr val="191919"/>
                  </a:solidFill>
                  <a:latin typeface="Muli Bold"/>
                </a:rPr>
                <a:t>hooting and Firearm Discharges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765429" y="7528935"/>
            <a:ext cx="6093250" cy="1549541"/>
            <a:chOff x="0" y="0"/>
            <a:chExt cx="8124334" cy="2066055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725134"/>
              <a:ext cx="8124334" cy="1340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33"/>
                </a:lnSpc>
                <a:spcBef>
                  <a:spcPct val="0"/>
                </a:spcBef>
              </a:pPr>
              <a:r>
                <a:rPr lang="en-US" sz="1952">
                  <a:solidFill>
                    <a:srgbClr val="191919"/>
                  </a:solidFill>
                  <a:latin typeface="Muli Regular"/>
                </a:rPr>
                <a:t>https://</a:t>
              </a:r>
              <a:r>
                <a:rPr lang="en-US" sz="1952">
                  <a:solidFill>
                    <a:srgbClr val="191919"/>
                  </a:solidFill>
                  <a:latin typeface="Muli Regular"/>
                </a:rPr>
                <a:t>www.toronto.ca/city-government/data-research-maps/neighbourhoods-communities/neighbourhood-profiles/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19050"/>
              <a:ext cx="8124334" cy="5028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3"/>
                </a:lnSpc>
              </a:pPr>
              <a:r>
                <a:rPr lang="en-US" sz="2402">
                  <a:solidFill>
                    <a:srgbClr val="191919"/>
                  </a:solidFill>
                  <a:latin typeface="Muli Bold"/>
                </a:rPr>
                <a:t>P</a:t>
              </a:r>
              <a:r>
                <a:rPr lang="en-US" sz="2402">
                  <a:solidFill>
                    <a:srgbClr val="191919"/>
                  </a:solidFill>
                  <a:latin typeface="Muli Bold"/>
                </a:rPr>
                <a:t>rofile dataset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938773" y="9583145"/>
            <a:ext cx="591904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91919"/>
                </a:solidFill>
                <a:latin typeface="Open Sans Light"/>
              </a:rPr>
              <a:t>https://github.com/engy06/Capstone_pp.git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300261" cy="8229600"/>
            <a:chOff x="0" y="0"/>
            <a:chExt cx="5513915" cy="2783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513915" cy="2783840"/>
            </a:xfrm>
            <a:custGeom>
              <a:avLst/>
              <a:gdLst/>
              <a:ahLst/>
              <a:cxnLst/>
              <a:rect r="r" b="b" t="t" l="l"/>
              <a:pathLst>
                <a:path h="2783840" w="5513915">
                  <a:moveTo>
                    <a:pt x="5389455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89456" y="0"/>
                  </a:lnTo>
                  <a:cubicBezTo>
                    <a:pt x="5458035" y="0"/>
                    <a:pt x="5513915" y="55880"/>
                    <a:pt x="5513915" y="124460"/>
                  </a:cubicBezTo>
                  <a:lnTo>
                    <a:pt x="5513915" y="2659380"/>
                  </a:lnTo>
                  <a:cubicBezTo>
                    <a:pt x="5513915" y="2727960"/>
                    <a:pt x="5458035" y="2783840"/>
                    <a:pt x="5389456" y="2783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194782" y="7667625"/>
            <a:ext cx="11898435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</a:pPr>
            <a:r>
              <a:rPr lang="en-US" sz="4800" spc="-96" u="none">
                <a:solidFill>
                  <a:srgbClr val="4C38F2"/>
                </a:solidFill>
                <a:latin typeface="Muli Bold Bold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5142" y="4295775"/>
            <a:ext cx="815771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4C38F2"/>
                </a:solidFill>
                <a:latin typeface="Muli Regular Bold"/>
              </a:rPr>
              <a:t>Matteucci</a:t>
            </a:r>
            <a:r>
              <a:rPr lang="en-US" sz="9000">
                <a:solidFill>
                  <a:srgbClr val="4C38F2"/>
                </a:solidFill>
                <a:latin typeface="Muli Regular"/>
              </a:rPr>
              <a:t> Cyril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6028963"/>
            <a:chOff x="0" y="0"/>
            <a:chExt cx="5490351" cy="20394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490351" cy="2039427"/>
            </a:xfrm>
            <a:custGeom>
              <a:avLst/>
              <a:gdLst/>
              <a:ahLst/>
              <a:cxnLst/>
              <a:rect r="r" b="b" t="t" l="l"/>
              <a:pathLst>
                <a:path h="2039427" w="5490351">
                  <a:moveTo>
                    <a:pt x="5365891" y="2039427"/>
                  </a:moveTo>
                  <a:lnTo>
                    <a:pt x="124460" y="2039427"/>
                  </a:lnTo>
                  <a:cubicBezTo>
                    <a:pt x="55880" y="2039427"/>
                    <a:pt x="0" y="1983547"/>
                    <a:pt x="0" y="19149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914967"/>
                  </a:lnTo>
                  <a:cubicBezTo>
                    <a:pt x="5490351" y="1983547"/>
                    <a:pt x="5434471" y="2039427"/>
                    <a:pt x="5365891" y="203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16850" y="3484922"/>
            <a:ext cx="12170601" cy="212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9"/>
              </a:lnSpc>
            </a:pPr>
            <a:r>
              <a:rPr lang="en-US" sz="2599">
                <a:solidFill>
                  <a:srgbClr val="191919"/>
                </a:solidFill>
                <a:latin typeface="Muli Regular"/>
              </a:rPr>
              <a:t>Dez</a:t>
            </a:r>
            <a:r>
              <a:rPr lang="en-US" sz="2599">
                <a:solidFill>
                  <a:srgbClr val="191919"/>
                </a:solidFill>
                <a:latin typeface="Muli Regular"/>
              </a:rPr>
              <a:t>od_brand is a collection of clothes such as: t-shirts, pants, hats etc. Dezodbrand wants to conquer other international markets so they decided to put the brand in toronto. The marketing team needs to do a field study in the Toronto area to see which city of Toronto would be best for us to launch the brand.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8318500"/>
            <a:ext cx="965200" cy="939800"/>
            <a:chOff x="0" y="0"/>
            <a:chExt cx="12065000" cy="11747500"/>
          </a:xfrm>
        </p:grpSpPr>
        <p:sp>
          <p:nvSpPr>
            <p:cNvPr name="Freeform 6" id="6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5750" y="8565856"/>
            <a:ext cx="411100" cy="44508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031686"/>
            <a:chOff x="0" y="0"/>
            <a:chExt cx="10389482" cy="660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r="r" b="b" t="t" l="l"/>
              <a:pathLst>
                <a:path h="660400" w="10389482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16850" y="1347114"/>
            <a:ext cx="9712034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119"/>
              </a:lnSpc>
            </a:pPr>
            <a:r>
              <a:rPr lang="en-US" sz="2399" spc="23">
                <a:solidFill>
                  <a:srgbClr val="FFFFFF"/>
                </a:solidFill>
                <a:latin typeface="Muli Bold Semi-Bold"/>
              </a:rPr>
              <a:t>PROJECT DESCRIPTION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479961" y="8438344"/>
            <a:ext cx="3387758" cy="799524"/>
            <a:chOff x="0" y="0"/>
            <a:chExt cx="4517010" cy="106603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4517010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60"/>
                </a:lnSpc>
              </a:pPr>
              <a:r>
                <a:rPr lang="en-US" sz="2200" spc="-65" u="none">
                  <a:solidFill>
                    <a:srgbClr val="191919"/>
                  </a:solidFill>
                  <a:latin typeface="Muli Bold Bold"/>
                </a:rPr>
                <a:t>Part 1: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96861"/>
              <a:ext cx="4517010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91919"/>
                  </a:solidFill>
                  <a:latin typeface="Muli Regular"/>
                </a:rPr>
                <a:t>Project Description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19378" y="6006825"/>
            <a:ext cx="757322" cy="757322"/>
            <a:chOff x="0" y="0"/>
            <a:chExt cx="1009763" cy="100976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6266" y="3274361"/>
            <a:ext cx="6103138" cy="1704251"/>
            <a:chOff x="0" y="0"/>
            <a:chExt cx="2364975" cy="660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r="r" b="b" t="t" l="l"/>
              <a:pathLst>
                <a:path h="660400" w="2364975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53453" y="3716285"/>
            <a:ext cx="842577" cy="820404"/>
            <a:chOff x="0" y="0"/>
            <a:chExt cx="12065000" cy="11747500"/>
          </a:xfrm>
        </p:grpSpPr>
        <p:sp>
          <p:nvSpPr>
            <p:cNvPr name="Freeform 5" id="5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95305" y="3932216"/>
            <a:ext cx="358872" cy="38854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750373" y="3795933"/>
            <a:ext cx="661108" cy="661108"/>
            <a:chOff x="0" y="0"/>
            <a:chExt cx="881478" cy="88147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81478" cy="881478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331002" y="352047"/>
              <a:ext cx="263821" cy="177385"/>
              <a:chOff x="0" y="0"/>
              <a:chExt cx="1930400" cy="129794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1028700" y="561975"/>
            <a:ext cx="959496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520"/>
              </a:lnSpc>
            </a:pPr>
            <a:r>
              <a:rPr lang="en-US" sz="7100" spc="-142" u="none">
                <a:solidFill>
                  <a:srgbClr val="191919"/>
                </a:solidFill>
                <a:latin typeface="Muli Bold Bold"/>
              </a:rPr>
              <a:t>Table of Methodology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620339" y="3764259"/>
            <a:ext cx="2957362" cy="724456"/>
            <a:chOff x="0" y="0"/>
            <a:chExt cx="3943149" cy="96594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3943149" cy="407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496"/>
                </a:lnSpc>
              </a:pPr>
              <a:r>
                <a:rPr lang="en-US" sz="1920" spc="-57" u="none">
                  <a:solidFill>
                    <a:srgbClr val="191919"/>
                  </a:solidFill>
                  <a:latin typeface="Muli Bold Bold"/>
                </a:rPr>
                <a:t>Part 1: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63029"/>
              <a:ext cx="3943149" cy="502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  <a:spcBef>
                  <a:spcPct val="0"/>
                </a:spcBef>
              </a:pPr>
              <a:r>
                <a:rPr lang="en-US" sz="2269">
                  <a:solidFill>
                    <a:srgbClr val="191919"/>
                  </a:solidFill>
                  <a:latin typeface="Muli Regular"/>
                </a:rPr>
                <a:t>Problem statement</a:t>
              </a:r>
              <a:r>
                <a:rPr lang="en-US" sz="2269">
                  <a:solidFill>
                    <a:srgbClr val="191919"/>
                  </a:solidFill>
                  <a:latin typeface="Muli Regular"/>
                </a:rPr>
                <a:t>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600303" y="5639620"/>
            <a:ext cx="5363883" cy="1497821"/>
            <a:chOff x="0" y="0"/>
            <a:chExt cx="2364975" cy="66040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r="r" b="b" t="t" l="l"/>
              <a:pathLst>
                <a:path h="660400" w="2364975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054845" y="6028015"/>
            <a:ext cx="740518" cy="721031"/>
            <a:chOff x="0" y="0"/>
            <a:chExt cx="12065000" cy="11747500"/>
          </a:xfrm>
        </p:grpSpPr>
        <p:sp>
          <p:nvSpPr>
            <p:cNvPr name="Freeform 19" id="19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919179" y="6098016"/>
            <a:ext cx="581030" cy="581030"/>
            <a:chOff x="0" y="0"/>
            <a:chExt cx="774707" cy="77470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774707" cy="774707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-5400000">
              <a:off x="290908" y="309404"/>
              <a:ext cx="231865" cy="155899"/>
              <a:chOff x="0" y="0"/>
              <a:chExt cx="1930400" cy="129794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5168277" y="6070178"/>
            <a:ext cx="2599145" cy="636705"/>
            <a:chOff x="0" y="0"/>
            <a:chExt cx="3465527" cy="848940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9525"/>
              <a:ext cx="3465527" cy="351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194"/>
                </a:lnSpc>
              </a:pPr>
              <a:r>
                <a:rPr lang="en-US" sz="1687" spc="-50" u="none">
                  <a:solidFill>
                    <a:srgbClr val="191919"/>
                  </a:solidFill>
                  <a:latin typeface="Muli Bold Bold"/>
                </a:rPr>
                <a:t>Part 2: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410700"/>
              <a:ext cx="3465527" cy="438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2"/>
                </a:lnSpc>
                <a:spcBef>
                  <a:spcPct val="0"/>
                </a:spcBef>
              </a:pPr>
              <a:r>
                <a:rPr lang="en-US" sz="1994">
                  <a:solidFill>
                    <a:srgbClr val="191919"/>
                  </a:solidFill>
                  <a:latin typeface="Muli Regular"/>
                </a:rPr>
                <a:t>Dat</a:t>
              </a:r>
              <a:r>
                <a:rPr lang="en-US" sz="1994">
                  <a:solidFill>
                    <a:srgbClr val="191919"/>
                  </a:solidFill>
                  <a:latin typeface="Muli Regular"/>
                </a:rPr>
                <a:t>a Collection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348596" y="3274361"/>
            <a:ext cx="6103138" cy="1704251"/>
            <a:chOff x="0" y="0"/>
            <a:chExt cx="2364975" cy="66040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r="r" b="b" t="t" l="l"/>
              <a:pathLst>
                <a:path h="660400" w="2364975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865783" y="3716285"/>
            <a:ext cx="842577" cy="820404"/>
            <a:chOff x="0" y="0"/>
            <a:chExt cx="12065000" cy="11747500"/>
          </a:xfrm>
        </p:grpSpPr>
        <p:sp>
          <p:nvSpPr>
            <p:cNvPr name="Freeform 31" id="31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262703" y="3795933"/>
            <a:ext cx="661108" cy="661108"/>
            <a:chOff x="0" y="0"/>
            <a:chExt cx="881478" cy="881478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881478" cy="881478"/>
              <a:chOff x="0" y="0"/>
              <a:chExt cx="6350000" cy="635000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-5400000">
              <a:off x="331002" y="352047"/>
              <a:ext cx="263821" cy="177385"/>
              <a:chOff x="0" y="0"/>
              <a:chExt cx="1930400" cy="129794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37" id="37"/>
          <p:cNvGrpSpPr/>
          <p:nvPr/>
        </p:nvGrpSpPr>
        <p:grpSpPr>
          <a:xfrm rot="0">
            <a:off x="11132670" y="3764259"/>
            <a:ext cx="2957362" cy="724456"/>
            <a:chOff x="0" y="0"/>
            <a:chExt cx="3943149" cy="965941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19050"/>
              <a:ext cx="3943149" cy="407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496"/>
                </a:lnSpc>
              </a:pPr>
              <a:r>
                <a:rPr lang="en-US" sz="1920" spc="-57" u="none">
                  <a:solidFill>
                    <a:srgbClr val="191919"/>
                  </a:solidFill>
                  <a:latin typeface="Muli Bold Bold"/>
                </a:rPr>
                <a:t>Part 4: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463029"/>
              <a:ext cx="3943149" cy="502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77"/>
                </a:lnSpc>
                <a:spcBef>
                  <a:spcPct val="0"/>
                </a:spcBef>
              </a:pPr>
              <a:r>
                <a:rPr lang="en-US" sz="2269">
                  <a:solidFill>
                    <a:srgbClr val="191919"/>
                  </a:solidFill>
                  <a:latin typeface="Muli Regular"/>
                </a:rPr>
                <a:t>Visualization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323814" y="5639620"/>
            <a:ext cx="5363883" cy="1497821"/>
            <a:chOff x="0" y="0"/>
            <a:chExt cx="2364975" cy="660400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r="r" b="b" t="t" l="l"/>
              <a:pathLst>
                <a:path h="660400" w="2364975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9778356" y="6028015"/>
            <a:ext cx="740518" cy="721031"/>
            <a:chOff x="0" y="0"/>
            <a:chExt cx="12065000" cy="11747500"/>
          </a:xfrm>
        </p:grpSpPr>
        <p:sp>
          <p:nvSpPr>
            <p:cNvPr name="Freeform 43" id="4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3642690" y="6098016"/>
            <a:ext cx="581030" cy="581030"/>
            <a:chOff x="0" y="0"/>
            <a:chExt cx="774707" cy="774707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774707" cy="774707"/>
              <a:chOff x="0" y="0"/>
              <a:chExt cx="6350000" cy="635000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-5400000">
              <a:off x="290908" y="309404"/>
              <a:ext cx="231865" cy="155899"/>
              <a:chOff x="0" y="0"/>
              <a:chExt cx="1930400" cy="1297940"/>
            </a:xfrm>
          </p:grpSpPr>
          <p:sp>
            <p:nvSpPr>
              <p:cNvPr name="Freeform 48" id="48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49" id="49"/>
          <p:cNvGrpSpPr/>
          <p:nvPr/>
        </p:nvGrpSpPr>
        <p:grpSpPr>
          <a:xfrm rot="0">
            <a:off x="10891788" y="6069514"/>
            <a:ext cx="2599145" cy="638033"/>
            <a:chOff x="0" y="0"/>
            <a:chExt cx="3465527" cy="850711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9525"/>
              <a:ext cx="3465527" cy="351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194"/>
                </a:lnSpc>
              </a:pPr>
              <a:r>
                <a:rPr lang="en-US" sz="1687" spc="-50" u="none">
                  <a:solidFill>
                    <a:srgbClr val="191919"/>
                  </a:solidFill>
                  <a:latin typeface="Muli Bold Bold"/>
                </a:rPr>
                <a:t>Part 5: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410700"/>
              <a:ext cx="3465527" cy="4400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2"/>
                </a:lnSpc>
                <a:spcBef>
                  <a:spcPct val="0"/>
                </a:spcBef>
              </a:pPr>
              <a:r>
                <a:rPr lang="en-US" sz="1994">
                  <a:solidFill>
                    <a:srgbClr val="191919"/>
                  </a:solidFill>
                  <a:latin typeface="Muli Regular"/>
                </a:rPr>
                <a:t>Summary</a:t>
              </a:r>
            </a:p>
          </p:txBody>
        </p:sp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20996" y="3879763"/>
            <a:ext cx="532151" cy="493449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88312" y="6191456"/>
            <a:ext cx="394149" cy="394149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06106" y="6213610"/>
            <a:ext cx="237995" cy="316177"/>
          </a:xfrm>
          <a:prstGeom prst="rect">
            <a:avLst/>
          </a:prstGeom>
        </p:spPr>
      </p:pic>
      <p:grpSp>
        <p:nvGrpSpPr>
          <p:cNvPr name="Group 55" id="55"/>
          <p:cNvGrpSpPr/>
          <p:nvPr/>
        </p:nvGrpSpPr>
        <p:grpSpPr>
          <a:xfrm rot="0">
            <a:off x="1918278" y="7746040"/>
            <a:ext cx="6991350" cy="1952277"/>
            <a:chOff x="0" y="0"/>
            <a:chExt cx="2364975" cy="660400"/>
          </a:xfrm>
        </p:grpSpPr>
        <p:sp>
          <p:nvSpPr>
            <p:cNvPr name="Freeform 56" id="56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r="r" b="b" t="t" l="l"/>
              <a:pathLst>
                <a:path h="660400" w="2364975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2510733" y="8252279"/>
            <a:ext cx="965200" cy="939800"/>
            <a:chOff x="0" y="0"/>
            <a:chExt cx="12065000" cy="11747500"/>
          </a:xfrm>
        </p:grpSpPr>
        <p:sp>
          <p:nvSpPr>
            <p:cNvPr name="Freeform 58" id="58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7547553" y="8343518"/>
            <a:ext cx="757322" cy="757322"/>
            <a:chOff x="0" y="0"/>
            <a:chExt cx="1009763" cy="1009763"/>
          </a:xfrm>
        </p:grpSpPr>
        <p:grpSp>
          <p:nvGrpSpPr>
            <p:cNvPr name="Group 60" id="60"/>
            <p:cNvGrpSpPr/>
            <p:nvPr/>
          </p:nvGrpSpPr>
          <p:grpSpPr>
            <a:xfrm rot="0"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name="Freeform 61" id="6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62" id="62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name="Freeform 63" id="63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64" id="64"/>
          <p:cNvGrpSpPr/>
          <p:nvPr/>
        </p:nvGrpSpPr>
        <p:grpSpPr>
          <a:xfrm rot="0">
            <a:off x="3961994" y="8307234"/>
            <a:ext cx="3387758" cy="829889"/>
            <a:chOff x="0" y="0"/>
            <a:chExt cx="4517010" cy="1106518"/>
          </a:xfrm>
        </p:grpSpPr>
        <p:sp>
          <p:nvSpPr>
            <p:cNvPr name="TextBox 65" id="65"/>
            <p:cNvSpPr txBox="true"/>
            <p:nvPr/>
          </p:nvSpPr>
          <p:spPr>
            <a:xfrm rot="0">
              <a:off x="0" y="-19050"/>
              <a:ext cx="4517010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60"/>
                </a:lnSpc>
              </a:pPr>
              <a:r>
                <a:rPr lang="en-US" sz="2200" spc="-65" u="none">
                  <a:solidFill>
                    <a:srgbClr val="191919"/>
                  </a:solidFill>
                  <a:latin typeface="Muli Bold Bold"/>
                </a:rPr>
                <a:t>Part 3: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0" y="537347"/>
              <a:ext cx="4517010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91919"/>
                  </a:solidFill>
                  <a:latin typeface="Muli Regular"/>
                </a:rPr>
                <a:t>Data Preprocessing</a:t>
              </a:r>
            </a:p>
          </p:txBody>
        </p:sp>
      </p:grpSp>
      <p:pic>
        <p:nvPicPr>
          <p:cNvPr name="Picture 67" id="6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38231" y="8506599"/>
            <a:ext cx="310205" cy="412109"/>
          </a:xfrm>
          <a:prstGeom prst="rect">
            <a:avLst/>
          </a:prstGeom>
        </p:spPr>
      </p:pic>
      <p:grpSp>
        <p:nvGrpSpPr>
          <p:cNvPr name="Group 68" id="68"/>
          <p:cNvGrpSpPr/>
          <p:nvPr/>
        </p:nvGrpSpPr>
        <p:grpSpPr>
          <a:xfrm rot="0">
            <a:off x="9378372" y="7798601"/>
            <a:ext cx="6991350" cy="1952277"/>
            <a:chOff x="0" y="0"/>
            <a:chExt cx="2364975" cy="660400"/>
          </a:xfrm>
        </p:grpSpPr>
        <p:sp>
          <p:nvSpPr>
            <p:cNvPr name="Freeform 69" id="69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r="r" b="b" t="t" l="l"/>
              <a:pathLst>
                <a:path h="660400" w="2364975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9970827" y="8304840"/>
            <a:ext cx="965200" cy="939800"/>
            <a:chOff x="0" y="0"/>
            <a:chExt cx="12065000" cy="11747500"/>
          </a:xfrm>
        </p:grpSpPr>
        <p:sp>
          <p:nvSpPr>
            <p:cNvPr name="Freeform 71" id="71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5007647" y="8396079"/>
            <a:ext cx="757322" cy="757322"/>
            <a:chOff x="0" y="0"/>
            <a:chExt cx="1009763" cy="1009763"/>
          </a:xfrm>
        </p:grpSpPr>
        <p:grpSp>
          <p:nvGrpSpPr>
            <p:cNvPr name="Group 73" id="73"/>
            <p:cNvGrpSpPr/>
            <p:nvPr/>
          </p:nvGrpSpPr>
          <p:grpSpPr>
            <a:xfrm rot="0"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name="Freeform 74" id="7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grpSp>
          <p:nvGrpSpPr>
            <p:cNvPr name="Group 75" id="75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name="Freeform 76" id="7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r="r" b="b" t="t" l="l"/>
                <a:pathLst>
                  <a:path h="1297940" w="193040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77" id="77"/>
          <p:cNvGrpSpPr/>
          <p:nvPr/>
        </p:nvGrpSpPr>
        <p:grpSpPr>
          <a:xfrm rot="0">
            <a:off x="11422088" y="8359796"/>
            <a:ext cx="3387758" cy="829889"/>
            <a:chOff x="0" y="0"/>
            <a:chExt cx="4517010" cy="1106518"/>
          </a:xfrm>
        </p:grpSpPr>
        <p:sp>
          <p:nvSpPr>
            <p:cNvPr name="TextBox 78" id="78"/>
            <p:cNvSpPr txBox="true"/>
            <p:nvPr/>
          </p:nvSpPr>
          <p:spPr>
            <a:xfrm rot="0">
              <a:off x="0" y="-19050"/>
              <a:ext cx="4517010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60"/>
                </a:lnSpc>
              </a:pPr>
              <a:r>
                <a:rPr lang="en-US" sz="2200" spc="-65" u="none">
                  <a:solidFill>
                    <a:srgbClr val="191919"/>
                  </a:solidFill>
                  <a:latin typeface="Muli Bold Bold"/>
                </a:rPr>
                <a:t>Part 6:</a:t>
              </a:r>
            </a:p>
          </p:txBody>
        </p:sp>
        <p:sp>
          <p:nvSpPr>
            <p:cNvPr name="TextBox 79" id="79"/>
            <p:cNvSpPr txBox="true"/>
            <p:nvPr/>
          </p:nvSpPr>
          <p:spPr>
            <a:xfrm rot="0">
              <a:off x="0" y="537347"/>
              <a:ext cx="4517010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191919"/>
                  </a:solidFill>
                  <a:latin typeface="Muli Regular"/>
                </a:rPr>
                <a:t>Resu</a:t>
              </a:r>
              <a:r>
                <a:rPr lang="en-US" sz="2600">
                  <a:solidFill>
                    <a:srgbClr val="191919"/>
                  </a:solidFill>
                  <a:latin typeface="Muli Regular"/>
                </a:rPr>
                <a:t>lt</a:t>
              </a:r>
            </a:p>
          </p:txBody>
        </p:sp>
      </p:grpSp>
      <p:pic>
        <p:nvPicPr>
          <p:cNvPr name="Picture 80" id="8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98324" y="8559161"/>
            <a:ext cx="310205" cy="412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650" y="2948305"/>
            <a:ext cx="3022600" cy="1062990"/>
            <a:chOff x="0" y="0"/>
            <a:chExt cx="4030133" cy="14173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030133" cy="1417320"/>
              <a:chOff x="0" y="0"/>
              <a:chExt cx="37782500" cy="13287375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-12700" y="-12700"/>
                <a:ext cx="37807900" cy="13312775"/>
              </a:xfrm>
              <a:custGeom>
                <a:avLst/>
                <a:gdLst/>
                <a:ahLst/>
                <a:cxnLst/>
                <a:rect r="r" b="b" t="t" l="l"/>
                <a:pathLst>
                  <a:path h="13312775" w="37807900">
                    <a:moveTo>
                      <a:pt x="36945571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12450445"/>
                    </a:lnTo>
                    <a:cubicBezTo>
                      <a:pt x="0" y="12922886"/>
                      <a:pt x="389890" y="13312775"/>
                      <a:pt x="862330" y="13312775"/>
                    </a:cubicBezTo>
                    <a:lnTo>
                      <a:pt x="36945571" y="13312775"/>
                    </a:lnTo>
                    <a:cubicBezTo>
                      <a:pt x="37418011" y="13312775"/>
                      <a:pt x="37807900" y="12922886"/>
                      <a:pt x="37807900" y="12450445"/>
                    </a:cubicBezTo>
                    <a:lnTo>
                      <a:pt x="37807900" y="862330"/>
                    </a:lnTo>
                    <a:cubicBezTo>
                      <a:pt x="37807900" y="389890"/>
                      <a:pt x="37418011" y="0"/>
                      <a:pt x="36945571" y="0"/>
                    </a:cubicBezTo>
                    <a:close/>
                    <a:moveTo>
                      <a:pt x="37617400" y="927100"/>
                    </a:moveTo>
                    <a:lnTo>
                      <a:pt x="37617400" y="12450445"/>
                    </a:lnTo>
                    <a:cubicBezTo>
                      <a:pt x="37617400" y="12817475"/>
                      <a:pt x="37312600" y="13122275"/>
                      <a:pt x="36945571" y="13122275"/>
                    </a:cubicBezTo>
                    <a:lnTo>
                      <a:pt x="862330" y="13122275"/>
                    </a:lnTo>
                    <a:cubicBezTo>
                      <a:pt x="495300" y="13122275"/>
                      <a:pt x="190500" y="12817475"/>
                      <a:pt x="190500" y="12450445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36945571" y="190500"/>
                    </a:lnTo>
                    <a:cubicBezTo>
                      <a:pt x="37312600" y="190500"/>
                      <a:pt x="37617400" y="495300"/>
                      <a:pt x="37617400" y="862330"/>
                    </a:cubicBezTo>
                    <a:lnTo>
                      <a:pt x="37617400" y="927100"/>
                    </a:lnTo>
                    <a:close/>
                  </a:path>
                </a:pathLst>
              </a:custGeom>
              <a:solidFill>
                <a:srgbClr val="C57259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640578" y="408517"/>
              <a:ext cx="2748978" cy="581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sz="2799" spc="27">
                  <a:solidFill>
                    <a:srgbClr val="C57259"/>
                  </a:solidFill>
                  <a:latin typeface="Muli Bold"/>
                </a:rPr>
                <a:t>AUDIENCE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75882" y="2071411"/>
            <a:ext cx="6169771" cy="6144178"/>
            <a:chOff x="0" y="0"/>
            <a:chExt cx="2336039" cy="2326349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336040" cy="2326349"/>
            </a:xfrm>
            <a:custGeom>
              <a:avLst/>
              <a:gdLst/>
              <a:ahLst/>
              <a:cxnLst/>
              <a:rect r="r" b="b" t="t" l="l"/>
              <a:pathLst>
                <a:path h="2326349" w="2336040">
                  <a:moveTo>
                    <a:pt x="2211579" y="2326349"/>
                  </a:moveTo>
                  <a:lnTo>
                    <a:pt x="124460" y="2326349"/>
                  </a:lnTo>
                  <a:cubicBezTo>
                    <a:pt x="55880" y="2326349"/>
                    <a:pt x="0" y="2270469"/>
                    <a:pt x="0" y="22018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1580" y="0"/>
                  </a:lnTo>
                  <a:cubicBezTo>
                    <a:pt x="2280159" y="0"/>
                    <a:pt x="2336040" y="55880"/>
                    <a:pt x="2336040" y="124460"/>
                  </a:cubicBezTo>
                  <a:lnTo>
                    <a:pt x="2336040" y="2201889"/>
                  </a:lnTo>
                  <a:cubicBezTo>
                    <a:pt x="2336040" y="2270469"/>
                    <a:pt x="2280159" y="2326349"/>
                    <a:pt x="2211580" y="23263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173530" y="2370854"/>
            <a:ext cx="5526876" cy="552687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56215" r="-56215" t="0" b="-2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90650" y="4414520"/>
            <a:ext cx="8514474" cy="313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9"/>
              </a:lnSpc>
            </a:pPr>
            <a:r>
              <a:rPr lang="en-US" sz="3199">
                <a:solidFill>
                  <a:srgbClr val="191919"/>
                </a:solidFill>
                <a:latin typeface="Muli Regular"/>
              </a:rPr>
              <a:t>Th</a:t>
            </a:r>
            <a:r>
              <a:rPr lang="en-US" sz="3199">
                <a:solidFill>
                  <a:srgbClr val="191919"/>
                </a:solidFill>
                <a:latin typeface="Muli Regular"/>
              </a:rPr>
              <a:t>e management team needs to do a site study to see which is the best place in Toronto that will be best to install it. and everyone who needs to analyze an area either for a product, a service or to install a service.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43187" y="1773885"/>
            <a:ext cx="5956300" cy="1514995"/>
            <a:chOff x="0" y="0"/>
            <a:chExt cx="7941733" cy="201999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941733" cy="2019993"/>
              <a:chOff x="0" y="0"/>
              <a:chExt cx="74453752" cy="18937432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-12700" y="-12700"/>
                <a:ext cx="74479150" cy="18962832"/>
              </a:xfrm>
              <a:custGeom>
                <a:avLst/>
                <a:gdLst/>
                <a:ahLst/>
                <a:cxnLst/>
                <a:rect r="r" b="b" t="t" l="l"/>
                <a:pathLst>
                  <a:path h="18962832" w="74479150">
                    <a:moveTo>
                      <a:pt x="73616821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18100503"/>
                    </a:lnTo>
                    <a:cubicBezTo>
                      <a:pt x="0" y="18572942"/>
                      <a:pt x="389890" y="18962832"/>
                      <a:pt x="862330" y="18962832"/>
                    </a:cubicBezTo>
                    <a:lnTo>
                      <a:pt x="73616821" y="18962832"/>
                    </a:lnTo>
                    <a:cubicBezTo>
                      <a:pt x="74089264" y="18962832"/>
                      <a:pt x="74479150" y="18572942"/>
                      <a:pt x="74479150" y="18100503"/>
                    </a:cubicBezTo>
                    <a:lnTo>
                      <a:pt x="74479150" y="862330"/>
                    </a:lnTo>
                    <a:cubicBezTo>
                      <a:pt x="74479150" y="389890"/>
                      <a:pt x="74089264" y="0"/>
                      <a:pt x="73616821" y="0"/>
                    </a:cubicBezTo>
                    <a:close/>
                    <a:moveTo>
                      <a:pt x="74288650" y="927100"/>
                    </a:moveTo>
                    <a:lnTo>
                      <a:pt x="74288650" y="18100503"/>
                    </a:lnTo>
                    <a:cubicBezTo>
                      <a:pt x="74288650" y="18467532"/>
                      <a:pt x="73983850" y="18772332"/>
                      <a:pt x="73616821" y="18772332"/>
                    </a:cubicBezTo>
                    <a:lnTo>
                      <a:pt x="862330" y="18772332"/>
                    </a:lnTo>
                    <a:cubicBezTo>
                      <a:pt x="495300" y="18772332"/>
                      <a:pt x="190500" y="18467532"/>
                      <a:pt x="190500" y="18100503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73616821" y="190500"/>
                    </a:lnTo>
                    <a:cubicBezTo>
                      <a:pt x="73983850" y="190500"/>
                      <a:pt x="74288650" y="495300"/>
                      <a:pt x="74288650" y="862330"/>
                    </a:cubicBezTo>
                    <a:lnTo>
                      <a:pt x="74288650" y="927100"/>
                    </a:ln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875000" y="405053"/>
              <a:ext cx="6191733" cy="1190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28" u="none">
                  <a:solidFill>
                    <a:srgbClr val="4C38F2"/>
                  </a:solidFill>
                  <a:latin typeface="Muli Bold"/>
                </a:rPr>
                <a:t>HOW DO WE ARE GOIN TO START 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6662" y="1547337"/>
            <a:ext cx="7710963" cy="771096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654550" y="4314825"/>
            <a:ext cx="8933574" cy="494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0"/>
              </a:lnSpc>
            </a:pPr>
            <a:r>
              <a:rPr lang="en-US" sz="6000">
                <a:solidFill>
                  <a:srgbClr val="4C38F2"/>
                </a:solidFill>
                <a:latin typeface="Muli Bold"/>
              </a:rPr>
              <a:t>we will categorize areas with similar characteristics with an algorithm</a:t>
            </a:r>
          </a:p>
          <a:p>
            <a:pPr>
              <a:lnSpc>
                <a:spcPts val="7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7101" y="9258300"/>
            <a:ext cx="778794" cy="758300"/>
            <a:chOff x="0" y="0"/>
            <a:chExt cx="12065000" cy="11747500"/>
          </a:xfrm>
        </p:grpSpPr>
        <p:sp>
          <p:nvSpPr>
            <p:cNvPr name="Freeform 3" id="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r="r" b="b" t="t" l="l"/>
              <a:pathLst>
                <a:path h="11772900" w="120904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18085" y="9354999"/>
            <a:ext cx="2733492" cy="669615"/>
            <a:chOff x="0" y="0"/>
            <a:chExt cx="3644656" cy="89282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3644656" cy="378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307"/>
                </a:lnSpc>
              </a:pPr>
              <a:r>
                <a:rPr lang="en-US" sz="1775" spc="-53" u="none">
                  <a:solidFill>
                    <a:srgbClr val="191919"/>
                  </a:solidFill>
                  <a:latin typeface="Muli Bold Bold"/>
                </a:rPr>
                <a:t>Part 5: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33898"/>
              <a:ext cx="3644656" cy="458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37"/>
                </a:lnSpc>
                <a:spcBef>
                  <a:spcPct val="0"/>
                </a:spcBef>
              </a:pPr>
              <a:r>
                <a:rPr lang="en-US" sz="2097">
                  <a:solidFill>
                    <a:srgbClr val="191919"/>
                  </a:solidFill>
                  <a:latin typeface="Muli Regular"/>
                </a:rPr>
                <a:t>Selected features</a:t>
              </a:r>
              <a:r>
                <a:rPr lang="en-US" sz="2097">
                  <a:solidFill>
                    <a:srgbClr val="191919"/>
                  </a:solidFill>
                  <a:latin typeface="Muli Regular"/>
                </a:rPr>
                <a:t> 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1350" y="9471190"/>
            <a:ext cx="250296" cy="33251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576595" y="1783896"/>
            <a:ext cx="713481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84">
                <a:solidFill>
                  <a:srgbClr val="191919"/>
                </a:solidFill>
                <a:latin typeface="Muli Bold Bold"/>
              </a:rPr>
              <a:t>After data processing</a:t>
            </a:r>
          </a:p>
          <a:p>
            <a:pPr algn="ctr" marL="0" indent="0" lvl="0">
              <a:lnSpc>
                <a:spcPts val="5040"/>
              </a:lnSpc>
            </a:pPr>
            <a:r>
              <a:rPr lang="en-US" sz="4200" spc="-84">
                <a:solidFill>
                  <a:srgbClr val="191919"/>
                </a:solidFill>
                <a:latin typeface="Muli Bold Bold"/>
              </a:rPr>
              <a:t>we have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256031" y="3876913"/>
            <a:ext cx="5575060" cy="1814695"/>
            <a:chOff x="0" y="0"/>
            <a:chExt cx="2638944" cy="858983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638945" cy="858983"/>
            </a:xfrm>
            <a:custGeom>
              <a:avLst/>
              <a:gdLst/>
              <a:ahLst/>
              <a:cxnLst/>
              <a:rect r="r" b="b" t="t" l="l"/>
              <a:pathLst>
                <a:path h="858983" w="2638945">
                  <a:moveTo>
                    <a:pt x="2514484" y="858983"/>
                  </a:moveTo>
                  <a:lnTo>
                    <a:pt x="124460" y="858983"/>
                  </a:lnTo>
                  <a:cubicBezTo>
                    <a:pt x="55880" y="858983"/>
                    <a:pt x="0" y="803103"/>
                    <a:pt x="0" y="734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14485" y="0"/>
                  </a:lnTo>
                  <a:cubicBezTo>
                    <a:pt x="2583065" y="0"/>
                    <a:pt x="2638945" y="55880"/>
                    <a:pt x="2638945" y="124460"/>
                  </a:cubicBezTo>
                  <a:lnTo>
                    <a:pt x="2638945" y="734523"/>
                  </a:lnTo>
                  <a:cubicBezTo>
                    <a:pt x="2638945" y="803103"/>
                    <a:pt x="2583065" y="858983"/>
                    <a:pt x="2514485" y="85898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256031" y="3876913"/>
            <a:ext cx="2444457" cy="1814695"/>
            <a:chOff x="0" y="0"/>
            <a:chExt cx="1157079" cy="858983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157079" cy="858983"/>
            </a:xfrm>
            <a:custGeom>
              <a:avLst/>
              <a:gdLst/>
              <a:ahLst/>
              <a:cxnLst/>
              <a:rect r="r" b="b" t="t" l="l"/>
              <a:pathLst>
                <a:path h="858983" w="1157079">
                  <a:moveTo>
                    <a:pt x="1032619" y="858983"/>
                  </a:moveTo>
                  <a:lnTo>
                    <a:pt x="124460" y="858983"/>
                  </a:lnTo>
                  <a:cubicBezTo>
                    <a:pt x="55880" y="858983"/>
                    <a:pt x="0" y="803103"/>
                    <a:pt x="0" y="7345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32619" y="0"/>
                  </a:lnTo>
                  <a:cubicBezTo>
                    <a:pt x="1101199" y="0"/>
                    <a:pt x="1157079" y="55880"/>
                    <a:pt x="1157079" y="124460"/>
                  </a:cubicBezTo>
                  <a:lnTo>
                    <a:pt x="1157079" y="734523"/>
                  </a:lnTo>
                  <a:cubicBezTo>
                    <a:pt x="1157079" y="803103"/>
                    <a:pt x="1101199" y="858983"/>
                    <a:pt x="1032619" y="858983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695876" y="4372443"/>
            <a:ext cx="1564765" cy="823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7"/>
              </a:lnSpc>
            </a:pPr>
            <a:r>
              <a:rPr lang="en-US" sz="5431" spc="-108">
                <a:solidFill>
                  <a:srgbClr val="FFFFFF"/>
                </a:solidFill>
                <a:latin typeface="Muli Bold Bold"/>
              </a:rPr>
              <a:t>28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60642" y="4560038"/>
            <a:ext cx="3771328" cy="40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3">
                <a:solidFill>
                  <a:srgbClr val="191919"/>
                </a:solidFill>
                <a:latin typeface="Muli Regular"/>
              </a:rPr>
              <a:t>Selected 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61896" y="6156189"/>
            <a:ext cx="11964208" cy="297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 Regular"/>
              </a:rPr>
              <a:t>After that we apply the </a:t>
            </a:r>
            <a:r>
              <a:rPr lang="en-US" sz="3399">
                <a:solidFill>
                  <a:srgbClr val="4C38F2"/>
                </a:solidFill>
                <a:latin typeface="Muli Regular Bold"/>
              </a:rPr>
              <a:t>Kmeans Clustering Algorithm</a:t>
            </a:r>
            <a:r>
              <a:rPr lang="en-US" sz="3399">
                <a:solidFill>
                  <a:srgbClr val="000000"/>
                </a:solidFill>
                <a:latin typeface="Muli Regular"/>
              </a:rPr>
              <a:t> to do the clustering and we apply formulas that can let us see which areas will be best for us to  extend the brand through scores.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58089" y="1654167"/>
            <a:ext cx="9160623" cy="64943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71927" y="4481896"/>
            <a:ext cx="6003287" cy="215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Muli Regular"/>
              </a:rPr>
              <a:t>Through the </a:t>
            </a:r>
            <a:r>
              <a:rPr lang="en-US" sz="3092">
                <a:solidFill>
                  <a:srgbClr val="4C38F2"/>
                </a:solidFill>
                <a:latin typeface="Muli Regular Bold"/>
              </a:rPr>
              <a:t>Elbow Clustering</a:t>
            </a:r>
            <a:r>
              <a:rPr lang="en-US" sz="3092">
                <a:solidFill>
                  <a:srgbClr val="000000"/>
                </a:solidFill>
                <a:latin typeface="Muli Regular"/>
              </a:rPr>
              <a:t> chart, we see that we can group our data into three clusters</a:t>
            </a:r>
          </a:p>
          <a:p>
            <a:pPr algn="ctr">
              <a:lnSpc>
                <a:spcPts val="432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4106" y="9093338"/>
            <a:ext cx="4387468" cy="923006"/>
            <a:chOff x="0" y="0"/>
            <a:chExt cx="5849957" cy="12306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5849957" cy="381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326"/>
                </a:lnSpc>
              </a:pPr>
              <a:r>
                <a:rPr lang="en-US" sz="1789" spc="-53">
                  <a:solidFill>
                    <a:srgbClr val="191919"/>
                  </a:solidFill>
                  <a:latin typeface="Muli Bold Bold"/>
                </a:rPr>
                <a:t>indice of Scores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1406"/>
              <a:ext cx="5849957" cy="699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63"/>
                </a:lnSpc>
                <a:spcBef>
                  <a:spcPct val="0"/>
                </a:spcBef>
              </a:pPr>
              <a:r>
                <a:rPr lang="en-US" sz="1545">
                  <a:solidFill>
                    <a:srgbClr val="191919"/>
                  </a:solidFill>
                  <a:latin typeface="Muli Regular"/>
                </a:rPr>
                <a:t>Implementing a more integrated system to help us achieve our goals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31250" y="2399420"/>
            <a:ext cx="13625500" cy="6530632"/>
            <a:chOff x="0" y="0"/>
            <a:chExt cx="146850279" cy="70384584"/>
          </a:xfrm>
        </p:grpSpPr>
        <p:sp>
          <p:nvSpPr>
            <p:cNvPr name="Freeform 6" id="6"/>
            <p:cNvSpPr/>
            <p:nvPr/>
          </p:nvSpPr>
          <p:spPr>
            <a:xfrm>
              <a:off x="-12700" y="-12700"/>
              <a:ext cx="146875674" cy="70409984"/>
            </a:xfrm>
            <a:custGeom>
              <a:avLst/>
              <a:gdLst/>
              <a:ahLst/>
              <a:cxnLst/>
              <a:rect r="r" b="b" t="t" l="l"/>
              <a:pathLst>
                <a:path h="70409984" w="146875674">
                  <a:moveTo>
                    <a:pt x="146013351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69547656"/>
                  </a:lnTo>
                  <a:cubicBezTo>
                    <a:pt x="0" y="70020092"/>
                    <a:pt x="389890" y="70409984"/>
                    <a:pt x="862330" y="70409984"/>
                  </a:cubicBezTo>
                  <a:lnTo>
                    <a:pt x="146013351" y="70409984"/>
                  </a:lnTo>
                  <a:cubicBezTo>
                    <a:pt x="146485794" y="70409984"/>
                    <a:pt x="146875674" y="70020092"/>
                    <a:pt x="146875674" y="69547656"/>
                  </a:cubicBezTo>
                  <a:lnTo>
                    <a:pt x="146875674" y="862330"/>
                  </a:lnTo>
                  <a:cubicBezTo>
                    <a:pt x="146875674" y="389890"/>
                    <a:pt x="146485794" y="0"/>
                    <a:pt x="146013351" y="0"/>
                  </a:cubicBezTo>
                  <a:close/>
                  <a:moveTo>
                    <a:pt x="146685174" y="927100"/>
                  </a:moveTo>
                  <a:lnTo>
                    <a:pt x="146685174" y="69547656"/>
                  </a:lnTo>
                  <a:cubicBezTo>
                    <a:pt x="146685174" y="69914684"/>
                    <a:pt x="146380374" y="70219484"/>
                    <a:pt x="146013351" y="70219484"/>
                  </a:cubicBezTo>
                  <a:lnTo>
                    <a:pt x="862330" y="70219484"/>
                  </a:lnTo>
                  <a:cubicBezTo>
                    <a:pt x="495300" y="70219484"/>
                    <a:pt x="190500" y="69914684"/>
                    <a:pt x="190500" y="69547656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46013351" y="190500"/>
                  </a:lnTo>
                  <a:cubicBezTo>
                    <a:pt x="146380374" y="190500"/>
                    <a:pt x="146685174" y="495300"/>
                    <a:pt x="146685174" y="862330"/>
                  </a:cubicBezTo>
                  <a:lnTo>
                    <a:pt x="146685174" y="927100"/>
                  </a:lnTo>
                  <a:close/>
                </a:path>
              </a:pathLst>
            </a:custGeom>
            <a:solidFill>
              <a:srgbClr val="4C38F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155558" y="3732278"/>
            <a:ext cx="8733773" cy="70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7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95968" y="9215894"/>
            <a:ext cx="677893" cy="677893"/>
            <a:chOff x="0" y="0"/>
            <a:chExt cx="903857" cy="903857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903857" cy="903857"/>
              <a:chOff x="0" y="0"/>
              <a:chExt cx="6355080" cy="635508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23354" y="306422"/>
              <a:ext cx="257149" cy="291012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2331250" y="1499645"/>
            <a:ext cx="5539388" cy="1514847"/>
            <a:chOff x="0" y="0"/>
            <a:chExt cx="7385851" cy="201979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385851" cy="2019796"/>
              <a:chOff x="0" y="0"/>
              <a:chExt cx="3268298" cy="893776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3268299" cy="893776"/>
              </a:xfrm>
              <a:custGeom>
                <a:avLst/>
                <a:gdLst/>
                <a:ahLst/>
                <a:cxnLst/>
                <a:rect r="r" b="b" t="t" l="l"/>
                <a:pathLst>
                  <a:path h="893776" w="3268299">
                    <a:moveTo>
                      <a:pt x="3143838" y="893776"/>
                    </a:moveTo>
                    <a:lnTo>
                      <a:pt x="124460" y="893776"/>
                    </a:lnTo>
                    <a:cubicBezTo>
                      <a:pt x="55880" y="893776"/>
                      <a:pt x="0" y="837896"/>
                      <a:pt x="0" y="76931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43838" y="0"/>
                    </a:lnTo>
                    <a:cubicBezTo>
                      <a:pt x="3212418" y="0"/>
                      <a:pt x="3268299" y="55880"/>
                      <a:pt x="3268299" y="124460"/>
                    </a:cubicBezTo>
                    <a:lnTo>
                      <a:pt x="3268299" y="769316"/>
                    </a:lnTo>
                    <a:cubicBezTo>
                      <a:pt x="3268299" y="837896"/>
                      <a:pt x="3212418" y="893776"/>
                      <a:pt x="3143838" y="893776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685136" y="467465"/>
              <a:ext cx="5941006" cy="1037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0"/>
                </a:lnSpc>
              </a:pPr>
              <a:r>
                <a:rPr lang="en-US" sz="2279">
                  <a:solidFill>
                    <a:srgbClr val="FFFFFF"/>
                  </a:solidFill>
                  <a:latin typeface="Muli Bold Bold"/>
                </a:rPr>
                <a:t>INDICES OF CONSTRUCTIONS SCORE'S 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900294" y="2742884"/>
            <a:ext cx="13916162" cy="5843703"/>
            <a:chOff x="0" y="0"/>
            <a:chExt cx="18554883" cy="779160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041705"/>
              <a:ext cx="18554883" cy="574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882621" indent="-441310" lvl="1">
                <a:lnSpc>
                  <a:spcPts val="5723"/>
                </a:lnSpc>
                <a:buFont typeface="Arial"/>
                <a:buChar char="•"/>
              </a:pPr>
              <a:r>
                <a:rPr lang="en-US" sz="4088">
                  <a:solidFill>
                    <a:srgbClr val="191919"/>
                  </a:solidFill>
                  <a:latin typeface="Muli Regular"/>
                </a:rPr>
                <a:t>Population Age        </a:t>
              </a:r>
            </a:p>
            <a:p>
              <a:pPr marL="882621" indent="-441310" lvl="1">
                <a:lnSpc>
                  <a:spcPts val="5723"/>
                </a:lnSpc>
                <a:buFont typeface="Arial"/>
                <a:buChar char="•"/>
              </a:pPr>
              <a:r>
                <a:rPr lang="en-US" sz="4088">
                  <a:solidFill>
                    <a:srgbClr val="191919"/>
                  </a:solidFill>
                  <a:latin typeface="Muli Regular"/>
                </a:rPr>
                <a:t>Index of Security </a:t>
              </a:r>
            </a:p>
            <a:p>
              <a:pPr marL="882621" indent="-441310" lvl="1">
                <a:lnSpc>
                  <a:spcPts val="5723"/>
                </a:lnSpc>
                <a:buFont typeface="Arial"/>
                <a:buChar char="•"/>
              </a:pPr>
              <a:r>
                <a:rPr lang="en-US" sz="4088">
                  <a:solidFill>
                    <a:srgbClr val="191919"/>
                  </a:solidFill>
                  <a:latin typeface="Muli Regular"/>
                </a:rPr>
                <a:t>Caribbean Immigrants </a:t>
              </a:r>
            </a:p>
            <a:p>
              <a:pPr marL="882621" indent="-441310" lvl="1">
                <a:lnSpc>
                  <a:spcPts val="5723"/>
                </a:lnSpc>
                <a:buFont typeface="Arial"/>
                <a:buChar char="•"/>
              </a:pPr>
              <a:r>
                <a:rPr lang="en-US" sz="4088">
                  <a:solidFill>
                    <a:srgbClr val="191919"/>
                  </a:solidFill>
                  <a:latin typeface="Muli Regular"/>
                </a:rPr>
                <a:t>Business group </a:t>
              </a:r>
            </a:p>
            <a:p>
              <a:pPr>
                <a:lnSpc>
                  <a:spcPts val="5952"/>
                </a:lnSpc>
              </a:pPr>
            </a:p>
            <a:p>
              <a:pPr>
                <a:lnSpc>
                  <a:spcPts val="5952"/>
                </a:lnSpc>
                <a:spcBef>
                  <a:spcPct val="0"/>
                </a:spcBef>
              </a:pPr>
              <a:r>
                <a:rPr lang="en-US" sz="4251">
                  <a:solidFill>
                    <a:srgbClr val="191919"/>
                  </a:solidFill>
                  <a:latin typeface="Muli Regular"/>
                </a:rPr>
                <a:t>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18554883" cy="1101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02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32323" y="6035954"/>
            <a:ext cx="16024715" cy="0"/>
          </a:xfrm>
          <a:prstGeom prst="line">
            <a:avLst/>
          </a:prstGeom>
          <a:ln cap="rnd" w="857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68404" y="1221475"/>
            <a:ext cx="6412054" cy="2878845"/>
            <a:chOff x="0" y="0"/>
            <a:chExt cx="2169016" cy="97383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169016" cy="973831"/>
            </a:xfrm>
            <a:custGeom>
              <a:avLst/>
              <a:gdLst/>
              <a:ahLst/>
              <a:cxnLst/>
              <a:rect r="r" b="b" t="t" l="l"/>
              <a:pathLst>
                <a:path h="973831" w="2169016">
                  <a:moveTo>
                    <a:pt x="2044556" y="973831"/>
                  </a:moveTo>
                  <a:lnTo>
                    <a:pt x="124460" y="973831"/>
                  </a:lnTo>
                  <a:cubicBezTo>
                    <a:pt x="55880" y="973831"/>
                    <a:pt x="0" y="917951"/>
                    <a:pt x="0" y="8493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44556" y="0"/>
                  </a:lnTo>
                  <a:cubicBezTo>
                    <a:pt x="2113136" y="0"/>
                    <a:pt x="2169016" y="55880"/>
                    <a:pt x="2169016" y="124460"/>
                  </a:cubicBezTo>
                  <a:lnTo>
                    <a:pt x="2169016" y="849371"/>
                  </a:lnTo>
                  <a:cubicBezTo>
                    <a:pt x="2169016" y="917951"/>
                    <a:pt x="2113136" y="973831"/>
                    <a:pt x="2044556" y="9738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76147" y="2257386"/>
            <a:ext cx="833504" cy="833504"/>
            <a:chOff x="0" y="0"/>
            <a:chExt cx="6355080" cy="635508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92840" y="2282197"/>
            <a:ext cx="200118" cy="253023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304751" y="5910456"/>
            <a:ext cx="336720" cy="33672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32415" y="1894480"/>
            <a:ext cx="4340299" cy="1857131"/>
            <a:chOff x="0" y="0"/>
            <a:chExt cx="5787065" cy="247617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5787065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860"/>
                </a:lnSpc>
              </a:pPr>
              <a:r>
                <a:rPr lang="en-US" sz="2199" spc="-65">
                  <a:solidFill>
                    <a:srgbClr val="191919"/>
                  </a:solidFill>
                  <a:latin typeface="Muli Bold Bold"/>
                </a:rPr>
                <a:t>Access </a:t>
              </a:r>
              <a:r>
                <a:rPr lang="en-US" sz="2200" spc="-65" u="none">
                  <a:solidFill>
                    <a:srgbClr val="191919"/>
                  </a:solidFill>
                  <a:latin typeface="Muli Bold Bold"/>
                </a:rPr>
                <a:t>areas likely to place the  Brand after scores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68921"/>
              <a:ext cx="5787065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191919"/>
                  </a:solidFill>
                  <a:latin typeface="Muli Regular"/>
                </a:rPr>
                <a:t>Capitalize on areas with the scores we have found</a:t>
              </a:r>
            </a:p>
            <a:p>
              <a:pPr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68209" y="1083962"/>
            <a:ext cx="9651387" cy="2870858"/>
            <a:chOff x="0" y="0"/>
            <a:chExt cx="12868517" cy="3827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2868517" cy="3827810"/>
              <a:chOff x="0" y="0"/>
              <a:chExt cx="3264790" cy="97113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3264790" cy="971130"/>
              </a:xfrm>
              <a:custGeom>
                <a:avLst/>
                <a:gdLst/>
                <a:ahLst/>
                <a:cxnLst/>
                <a:rect r="r" b="b" t="t" l="l"/>
                <a:pathLst>
                  <a:path h="971130" w="3264790">
                    <a:moveTo>
                      <a:pt x="3140330" y="971130"/>
                    </a:moveTo>
                    <a:lnTo>
                      <a:pt x="124460" y="971130"/>
                    </a:lnTo>
                    <a:cubicBezTo>
                      <a:pt x="55880" y="971130"/>
                      <a:pt x="0" y="915250"/>
                      <a:pt x="0" y="84667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40330" y="0"/>
                    </a:lnTo>
                    <a:cubicBezTo>
                      <a:pt x="3208910" y="0"/>
                      <a:pt x="3264790" y="55880"/>
                      <a:pt x="3264790" y="124460"/>
                    </a:cubicBezTo>
                    <a:lnTo>
                      <a:pt x="3264790" y="846670"/>
                    </a:lnTo>
                    <a:cubicBezTo>
                      <a:pt x="3264790" y="915250"/>
                      <a:pt x="3208910" y="971130"/>
                      <a:pt x="3140330" y="971130"/>
                    </a:cubicBezTo>
                    <a:close/>
                  </a:path>
                </a:pathLst>
              </a:custGeom>
              <a:solidFill>
                <a:srgbClr val="4C38F2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925305" y="2033444"/>
              <a:ext cx="11018307" cy="11377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8"/>
                </a:lnSpc>
                <a:spcBef>
                  <a:spcPct val="0"/>
                </a:spcBef>
              </a:pPr>
              <a:r>
                <a:rPr lang="en-US" sz="2505">
                  <a:solidFill>
                    <a:srgbClr val="FFFFFF"/>
                  </a:solidFill>
                  <a:latin typeface="Muli Regular"/>
                </a:rPr>
                <a:t>The best area where we can Extend the brand for success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925305" y="621053"/>
              <a:ext cx="11018307" cy="1195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87"/>
                </a:lnSpc>
              </a:pPr>
              <a:r>
                <a:rPr lang="en-US" sz="5682">
                  <a:solidFill>
                    <a:srgbClr val="FFFFFF"/>
                  </a:solidFill>
                  <a:latin typeface="Muli Bold"/>
                </a:rPr>
                <a:t>City of Toronto 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30961" y="6995694"/>
            <a:ext cx="3784425" cy="1446286"/>
            <a:chOff x="0" y="0"/>
            <a:chExt cx="5045900" cy="192838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5045900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</a:pPr>
              <a:r>
                <a:rPr lang="en-US" sz="2799" spc="-83">
                  <a:solidFill>
                    <a:srgbClr val="191919"/>
                  </a:solidFill>
                  <a:latin typeface="Muli Bold Bold"/>
                </a:rPr>
                <a:t>Mount olive silverstone-jamestown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403236"/>
              <a:ext cx="50459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191919"/>
                  </a:solidFill>
                  <a:latin typeface="Muli Regular Bold"/>
                </a:rPr>
                <a:t>2.445660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909240" y="5910456"/>
            <a:ext cx="336720" cy="33672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828326" y="6995694"/>
            <a:ext cx="2498550" cy="989086"/>
            <a:chOff x="0" y="0"/>
            <a:chExt cx="3331400" cy="131878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8575"/>
              <a:ext cx="333140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</a:pPr>
              <a:r>
                <a:rPr lang="en-US" sz="2799" spc="-83">
                  <a:solidFill>
                    <a:srgbClr val="191919"/>
                  </a:solidFill>
                  <a:latin typeface="Muli Bold Bold"/>
                </a:rPr>
                <a:t>west hil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793636"/>
              <a:ext cx="3331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191919"/>
                  </a:solidFill>
                  <a:latin typeface="Muli Regular"/>
                </a:rPr>
                <a:t> 2.388985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611161" y="5910456"/>
            <a:ext cx="336720" cy="336720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7530247" y="6995694"/>
            <a:ext cx="2498550" cy="989086"/>
            <a:chOff x="0" y="0"/>
            <a:chExt cx="3331400" cy="1318781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28575"/>
              <a:ext cx="333140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</a:pPr>
              <a:r>
                <a:rPr lang="en-US" sz="2799" spc="-83">
                  <a:solidFill>
                    <a:srgbClr val="191919"/>
                  </a:solidFill>
                  <a:latin typeface="Muli Bold Bold"/>
                </a:rPr>
                <a:t>M</a:t>
              </a:r>
              <a:r>
                <a:rPr lang="en-US" sz="2799" spc="-83">
                  <a:solidFill>
                    <a:srgbClr val="191919"/>
                  </a:solidFill>
                  <a:latin typeface="Muli Bold Bold"/>
                </a:rPr>
                <a:t>alvern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793636"/>
              <a:ext cx="3331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191919"/>
                  </a:solidFill>
                  <a:latin typeface="Muli Regular"/>
                </a:rPr>
                <a:t>2.281039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605268" y="5910456"/>
            <a:ext cx="336720" cy="336720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0524353" y="6995694"/>
            <a:ext cx="2498550" cy="1446286"/>
            <a:chOff x="0" y="0"/>
            <a:chExt cx="3331400" cy="1928381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-28575"/>
              <a:ext cx="3331400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</a:pPr>
              <a:r>
                <a:rPr lang="en-US" sz="2799" spc="-83">
                  <a:solidFill>
                    <a:srgbClr val="191919"/>
                  </a:solidFill>
                  <a:latin typeface="Muli Bold Bold"/>
                </a:rPr>
                <a:t>Scarborough village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1403236"/>
              <a:ext cx="3331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191919"/>
                  </a:solidFill>
                  <a:latin typeface="Muli Regular"/>
                </a:rPr>
                <a:t> </a:t>
              </a:r>
              <a:r>
                <a:rPr lang="en-US" sz="2399">
                  <a:solidFill>
                    <a:srgbClr val="191919"/>
                  </a:solidFill>
                  <a:latin typeface="Muli Regular Bold"/>
                </a:rPr>
                <a:t>2.266917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5320184" y="5910456"/>
            <a:ext cx="336720" cy="336720"/>
            <a:chOff x="0" y="0"/>
            <a:chExt cx="6350000" cy="6350000"/>
          </a:xfrm>
        </p:grpSpPr>
        <p:sp>
          <p:nvSpPr>
            <p:cNvPr name="Freeform 37" id="3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38F2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524894" y="6995694"/>
            <a:ext cx="3927300" cy="1446286"/>
            <a:chOff x="0" y="0"/>
            <a:chExt cx="5236400" cy="1928381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-28575"/>
              <a:ext cx="5236400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39"/>
                </a:lnSpc>
              </a:pPr>
              <a:r>
                <a:rPr lang="en-US" sz="2799" spc="-83">
                  <a:solidFill>
                    <a:srgbClr val="191919"/>
                  </a:solidFill>
                  <a:latin typeface="Muli Bold Bold"/>
                </a:rPr>
                <a:t>waterfront communities-the island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1403236"/>
              <a:ext cx="5236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191919"/>
                  </a:solidFill>
                  <a:latin typeface="Muli Regular Bold"/>
                </a:rPr>
                <a:t>2.103456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DAEq9vu2O7g</dc:identifier>
  <dcterms:modified xsi:type="dcterms:W3CDTF">2011-08-01T06:04:30Z</dcterms:modified>
  <cp:revision>1</cp:revision>
  <dc:title>White and Blue Clean Digital Sales and Marketing Proposal Mission and Goals Presentation</dc:title>
</cp:coreProperties>
</file>