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  <p:embeddedFont>
      <p:font typeface="Tahoma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ahoma-bold.fntdata"/><Relationship Id="rId30" Type="http://schemas.openxmlformats.org/officeDocument/2006/relationships/font" Target="fonts/Tahom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b89bed2ca_0_28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eb89bed2ca_0_28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c1e79cd4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c1e79cd4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ec1e79cd4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ec1e79cd4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ec1e79cd4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ec1e79cd4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ec1e79cd4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ec1e79cd4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ec1e79cd4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ec1e79cd4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eb89bed2ca_0_32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eb89bed2ca_0_32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eb89bed2ca_0_33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eb89bed2ca_0_33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b89bed2c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b89bed2c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eb89bed2ca_0_33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eb89bed2ca_0_337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b89bed2ca_0_29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eb89bed2ca_0_29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b89bed2ca_0_30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eb89bed2ca_0_30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eb89bed2ca_0_30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eb89bed2ca_0_309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b89bed2ca_0_31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eb89bed2ca_0_31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ec1e79cd4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ec1e79cd4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eb89bed2ca_0_31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eb89bed2ca_0_319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c1e79cd4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c1e79cd4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c1e79cd4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c1e79cd4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obj">
  <p:cSld name="OBJECT"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821750" y="303367"/>
            <a:ext cx="7500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600">
                <a:solidFill>
                  <a:srgbClr val="1A1A1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5" name="Google Shape;275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13"/>
          <p:cNvSpPr txBox="1"/>
          <p:nvPr>
            <p:ph idx="12" type="sldNum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title"/>
          </p:nvPr>
        </p:nvSpPr>
        <p:spPr>
          <a:xfrm>
            <a:off x="821750" y="303367"/>
            <a:ext cx="7500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600">
                <a:solidFill>
                  <a:srgbClr val="1A1A1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0" name="Google Shape;280;p14"/>
          <p:cNvSpPr txBox="1"/>
          <p:nvPr>
            <p:ph idx="1" type="body"/>
          </p:nvPr>
        </p:nvSpPr>
        <p:spPr>
          <a:xfrm>
            <a:off x="846729" y="1176263"/>
            <a:ext cx="7450500" cy="13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100"/>
              <a:buNone/>
              <a:defRPr/>
            </a:lvl9pPr>
          </a:lstStyle>
          <a:p/>
        </p:txBody>
      </p:sp>
      <p:sp>
        <p:nvSpPr>
          <p:cNvPr id="281" name="Google Shape;281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4"/>
          <p:cNvSpPr txBox="1"/>
          <p:nvPr>
            <p:ph idx="12" type="sldNum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"/>
          <p:cNvSpPr txBox="1"/>
          <p:nvPr>
            <p:ph type="ctrTitle"/>
          </p:nvPr>
        </p:nvSpPr>
        <p:spPr>
          <a:xfrm>
            <a:off x="821750" y="303367"/>
            <a:ext cx="7500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15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100"/>
              <a:buNone/>
              <a:defRPr/>
            </a:lvl9pPr>
          </a:lstStyle>
          <a:p/>
        </p:txBody>
      </p:sp>
      <p:sp>
        <p:nvSpPr>
          <p:cNvPr id="287" name="Google Shape;287;p1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15"/>
          <p:cNvSpPr txBox="1"/>
          <p:nvPr>
            <p:ph idx="12" type="sldNum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A998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295" name="Google Shape;295;p16"/>
          <p:cNvGrpSpPr/>
          <p:nvPr/>
        </p:nvGrpSpPr>
        <p:grpSpPr>
          <a:xfrm>
            <a:off x="0" y="0"/>
            <a:ext cx="9144090" cy="5144164"/>
            <a:chOff x="0" y="0"/>
            <a:chExt cx="9144090" cy="5144164"/>
          </a:xfrm>
        </p:grpSpPr>
        <p:sp>
          <p:nvSpPr>
            <p:cNvPr id="296" name="Google Shape;296;p16"/>
            <p:cNvSpPr/>
            <p:nvPr/>
          </p:nvSpPr>
          <p:spPr>
            <a:xfrm>
              <a:off x="4188550" y="2607974"/>
              <a:ext cx="4955540" cy="2536190"/>
            </a:xfrm>
            <a:custGeom>
              <a:rect b="b" l="l" r="r" t="t"/>
              <a:pathLst>
                <a:path extrusionOk="0" h="2536190" w="4955540">
                  <a:moveTo>
                    <a:pt x="4955399" y="2535599"/>
                  </a:moveTo>
                  <a:lnTo>
                    <a:pt x="0" y="2535599"/>
                  </a:lnTo>
                  <a:lnTo>
                    <a:pt x="0" y="0"/>
                  </a:lnTo>
                  <a:lnTo>
                    <a:pt x="4955399" y="0"/>
                  </a:lnTo>
                  <a:lnTo>
                    <a:pt x="4955399" y="2535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97" name="Google Shape;297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30362" y="2934287"/>
              <a:ext cx="4071773" cy="1882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4188550" cy="51434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9" name="Google Shape;299;p16"/>
          <p:cNvSpPr txBox="1"/>
          <p:nvPr>
            <p:ph type="title"/>
          </p:nvPr>
        </p:nvSpPr>
        <p:spPr>
          <a:xfrm>
            <a:off x="824000" y="763600"/>
            <a:ext cx="58578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-193040" lvl="0" marL="205103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BA Project</a:t>
            </a:r>
            <a:endParaRPr sz="3600"/>
          </a:p>
        </p:txBody>
      </p:sp>
      <p:sp>
        <p:nvSpPr>
          <p:cNvPr id="300" name="Google Shape;300;p16"/>
          <p:cNvSpPr txBox="1"/>
          <p:nvPr/>
        </p:nvSpPr>
        <p:spPr>
          <a:xfrm>
            <a:off x="8912946" y="4852670"/>
            <a:ext cx="990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ahoma"/>
                <a:ea typeface="Tahoma"/>
                <a:cs typeface="Tahoma"/>
                <a:sym typeface="Tahoma"/>
              </a:rPr>
              <a:t>1</a:t>
            </a:r>
            <a:endParaRPr sz="10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4775"/>
            <a:ext cx="4720925" cy="3147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5"/>
          <p:cNvSpPr txBox="1"/>
          <p:nvPr/>
        </p:nvSpPr>
        <p:spPr>
          <a:xfrm>
            <a:off x="3888450" y="2723025"/>
            <a:ext cx="48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2" name="Google Shape;372;p25"/>
          <p:cNvSpPr txBox="1"/>
          <p:nvPr/>
        </p:nvSpPr>
        <p:spPr>
          <a:xfrm>
            <a:off x="3754050" y="2571750"/>
            <a:ext cx="50088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chemeClr val="lt1"/>
                </a:highlight>
              </a:rPr>
              <a:t>Here is the distribution of monthly customer charges, we can see that 69% of its charges come from customers who are still subscribed to the service of the company and while 31% of were made by those who unsubscribed during that month.</a:t>
            </a:r>
            <a:endParaRPr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"/>
          <p:cNvSpPr txBox="1"/>
          <p:nvPr>
            <p:ph type="title"/>
          </p:nvPr>
        </p:nvSpPr>
        <p:spPr>
          <a:xfrm>
            <a:off x="1191750" y="15724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As we can see the services most affected by the churn are:</a:t>
            </a:r>
            <a:endParaRPr sz="1500">
              <a:solidFill>
                <a:srgbClr val="20212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5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0"/>
              <a:buFont typeface="Arial"/>
              <a:buChar char="●"/>
            </a:pPr>
            <a:r>
              <a:rPr lang="en" sz="15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Streaming TV: 30%</a:t>
            </a:r>
            <a:endParaRPr sz="15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5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0"/>
              <a:buFont typeface="Arial"/>
              <a:buChar char="●"/>
            </a:pPr>
            <a:r>
              <a:rPr lang="en" sz="15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Streaming Movies: 30%</a:t>
            </a:r>
            <a:endParaRPr sz="15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5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0"/>
              <a:buFont typeface="Arial"/>
              <a:buChar char="●"/>
            </a:pPr>
            <a:r>
              <a:rPr lang="en" sz="15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line: 29%</a:t>
            </a:r>
            <a:endParaRPr sz="15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The least affected services are:</a:t>
            </a:r>
            <a:endParaRPr sz="15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5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0"/>
              <a:buFont typeface="Arial"/>
              <a:buChar char="●"/>
            </a:pPr>
            <a:r>
              <a:rPr lang="en" sz="15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 Support: 15%</a:t>
            </a:r>
            <a:endParaRPr sz="15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5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0"/>
              <a:buFont typeface="Arial"/>
              <a:buChar char="●"/>
            </a:pPr>
            <a:r>
              <a:rPr lang="en" sz="15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Online Security: 15%</a:t>
            </a:r>
            <a:endParaRPr sz="31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"/>
          <p:cNvSpPr txBox="1"/>
          <p:nvPr>
            <p:ph type="title"/>
          </p:nvPr>
        </p:nvSpPr>
        <p:spPr>
          <a:xfrm>
            <a:off x="1303800" y="598575"/>
            <a:ext cx="7030500" cy="19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 </a:t>
            </a:r>
            <a:r>
              <a:rPr b="0"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 churn by the below categories. Are there any factors that combine to be especially impactful </a:t>
            </a:r>
            <a:endParaRPr b="0"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R:we can see that the majority of people who churn is who don't have dependents .</a:t>
            </a:r>
            <a:endParaRPr b="0"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762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563" y="1120575"/>
            <a:ext cx="399097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088" y="809625"/>
            <a:ext cx="393382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"/>
          <p:cNvSpPr txBox="1"/>
          <p:nvPr>
            <p:ph type="title"/>
          </p:nvPr>
        </p:nvSpPr>
        <p:spPr>
          <a:xfrm>
            <a:off x="821750" y="303367"/>
            <a:ext cx="3006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Solutions</a:t>
            </a:r>
            <a:endParaRPr/>
          </a:p>
        </p:txBody>
      </p:sp>
      <p:sp>
        <p:nvSpPr>
          <p:cNvPr id="398" name="Google Shape;398;p30"/>
          <p:cNvSpPr txBox="1"/>
          <p:nvPr/>
        </p:nvSpPr>
        <p:spPr>
          <a:xfrm>
            <a:off x="734324" y="1019171"/>
            <a:ext cx="6370200" cy="12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What is the current state?</a:t>
            </a:r>
            <a:endParaRPr sz="13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What are the options the client can pursue?</a:t>
            </a:r>
            <a:endParaRPr sz="13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Ideally try to put them on one slide for easier comparison, you can have separate slides to  go into detail</a:t>
            </a:r>
            <a:endParaRPr sz="13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9" name="Google Shape;399;p30"/>
          <p:cNvSpPr txBox="1"/>
          <p:nvPr/>
        </p:nvSpPr>
        <p:spPr>
          <a:xfrm>
            <a:off x="1222125" y="2816424"/>
            <a:ext cx="1941900" cy="12606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5090" marR="0" rtl="0" algn="l">
              <a:lnSpc>
                <a:spcPct val="118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Option 1: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88290" lvl="0" marL="542290" marR="335280" rtl="0" algn="l">
              <a:lnSpc>
                <a:spcPct val="117857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-	Profit Margin:  7%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0"/>
          <p:cNvSpPr txBox="1"/>
          <p:nvPr/>
        </p:nvSpPr>
        <p:spPr>
          <a:xfrm>
            <a:off x="3510650" y="2816424"/>
            <a:ext cx="1941900" cy="12606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5725" marR="0" rtl="0" algn="l">
              <a:lnSpc>
                <a:spcPct val="118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Option 2: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88290" lvl="0" marL="542925" marR="335280" rtl="0" algn="l">
              <a:lnSpc>
                <a:spcPct val="117857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-	Profit Margin:  18%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0"/>
          <p:cNvSpPr txBox="1"/>
          <p:nvPr/>
        </p:nvSpPr>
        <p:spPr>
          <a:xfrm>
            <a:off x="5799175" y="2816424"/>
            <a:ext cx="1941900" cy="12606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5725" marR="0" rtl="0" algn="l">
              <a:lnSpc>
                <a:spcPct val="118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Option 3: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88290" lvl="0" marL="542925" marR="335280" rtl="0" algn="l">
              <a:lnSpc>
                <a:spcPct val="117857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-	Profit Margin:  35%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1"/>
          <p:cNvSpPr txBox="1"/>
          <p:nvPr/>
        </p:nvSpPr>
        <p:spPr>
          <a:xfrm>
            <a:off x="821750" y="303367"/>
            <a:ext cx="3008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A1A1A"/>
                </a:solidFill>
                <a:latin typeface="Trebuchet MS"/>
                <a:ea typeface="Trebuchet MS"/>
                <a:cs typeface="Trebuchet MS"/>
                <a:sym typeface="Trebuchet MS"/>
              </a:rPr>
              <a:t>Recommendations</a:t>
            </a:r>
            <a:endParaRPr sz="2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7" name="Google Shape;407;p31"/>
          <p:cNvSpPr txBox="1"/>
          <p:nvPr/>
        </p:nvSpPr>
        <p:spPr>
          <a:xfrm>
            <a:off x="734324" y="1019171"/>
            <a:ext cx="6301200" cy="52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What are you recommending and why?</a:t>
            </a:r>
            <a:endParaRPr sz="13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What are the next steps with your recommendation? How can the client make an impact  and change?</a:t>
            </a:r>
            <a:endParaRPr sz="13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highlight>
                <a:schemeClr val="lt1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chemeClr val="lt1"/>
                </a:highlight>
              </a:rPr>
              <a:t>Performance Measurement: We need to create content that interests customers to stay and get other customers in the future, and from those customers the business will make a profit.</a:t>
            </a:r>
            <a:endParaRPr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chemeClr val="lt1"/>
                </a:highlight>
              </a:rPr>
              <a:t>Solution 1: Give customers incentives so that they have a reason to stay.</a:t>
            </a:r>
            <a:endParaRPr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chemeClr val="lt1"/>
                </a:highlight>
              </a:rPr>
              <a:t>Alternative Solution: improve internet service and telephone service.</a:t>
            </a:r>
            <a:endParaRPr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1539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"/>
          <p:cNvSpPr txBox="1"/>
          <p:nvPr>
            <p:ph type="title"/>
          </p:nvPr>
        </p:nvSpPr>
        <p:spPr>
          <a:xfrm>
            <a:off x="1119475" y="4950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480" y="4828426"/>
            <a:ext cx="497334" cy="24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3"/>
          <p:cNvSpPr/>
          <p:nvPr/>
        </p:nvSpPr>
        <p:spPr>
          <a:xfrm>
            <a:off x="0" y="49"/>
            <a:ext cx="500380" cy="5143500"/>
          </a:xfrm>
          <a:custGeom>
            <a:rect b="b" l="l" r="r" t="t"/>
            <a:pathLst>
              <a:path extrusionOk="0" h="5143500" w="500380">
                <a:moveTo>
                  <a:pt x="4997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99799" y="0"/>
                </a:lnTo>
                <a:lnTo>
                  <a:pt x="499799" y="5143499"/>
                </a:lnTo>
                <a:close/>
              </a:path>
            </a:pathLst>
          </a:custGeom>
          <a:solidFill>
            <a:srgbClr val="1A998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419" name="Google Shape;419;p33"/>
          <p:cNvGrpSpPr/>
          <p:nvPr/>
        </p:nvGrpSpPr>
        <p:grpSpPr>
          <a:xfrm>
            <a:off x="863699" y="817225"/>
            <a:ext cx="590475" cy="44450"/>
            <a:chOff x="863699" y="817225"/>
            <a:chExt cx="590475" cy="44450"/>
          </a:xfrm>
        </p:grpSpPr>
        <p:sp>
          <p:nvSpPr>
            <p:cNvPr id="420" name="Google Shape;420;p33"/>
            <p:cNvSpPr/>
            <p:nvPr/>
          </p:nvSpPr>
          <p:spPr>
            <a:xfrm>
              <a:off x="863699" y="817225"/>
              <a:ext cx="295275" cy="44450"/>
            </a:xfrm>
            <a:custGeom>
              <a:rect b="b" l="l" r="r" t="t"/>
              <a:pathLst>
                <a:path extrusionOk="0" h="44450" w="295275">
                  <a:moveTo>
                    <a:pt x="295199" y="44099"/>
                  </a:moveTo>
                  <a:lnTo>
                    <a:pt x="0" y="44099"/>
                  </a:lnTo>
                  <a:lnTo>
                    <a:pt x="0" y="0"/>
                  </a:lnTo>
                  <a:lnTo>
                    <a:pt x="295199" y="0"/>
                  </a:lnTo>
                  <a:lnTo>
                    <a:pt x="295199" y="44099"/>
                  </a:lnTo>
                  <a:close/>
                </a:path>
              </a:pathLst>
            </a:custGeom>
            <a:solidFill>
              <a:srgbClr val="1A998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1158899" y="817225"/>
              <a:ext cx="295275" cy="44450"/>
            </a:xfrm>
            <a:custGeom>
              <a:rect b="b" l="l" r="r" t="t"/>
              <a:pathLst>
                <a:path extrusionOk="0" h="44450" w="295275">
                  <a:moveTo>
                    <a:pt x="295199" y="44099"/>
                  </a:moveTo>
                  <a:lnTo>
                    <a:pt x="0" y="44099"/>
                  </a:lnTo>
                  <a:lnTo>
                    <a:pt x="0" y="0"/>
                  </a:lnTo>
                  <a:lnTo>
                    <a:pt x="295199" y="0"/>
                  </a:lnTo>
                  <a:lnTo>
                    <a:pt x="295199" y="44099"/>
                  </a:lnTo>
                  <a:close/>
                </a:path>
              </a:pathLst>
            </a:custGeom>
            <a:solidFill>
              <a:srgbClr val="EB55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22" name="Google Shape;422;p33"/>
          <p:cNvSpPr txBox="1"/>
          <p:nvPr>
            <p:ph type="title"/>
          </p:nvPr>
        </p:nvSpPr>
        <p:spPr>
          <a:xfrm>
            <a:off x="821750" y="303367"/>
            <a:ext cx="1536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423" name="Google Shape;423;p33"/>
          <p:cNvSpPr txBox="1"/>
          <p:nvPr/>
        </p:nvSpPr>
        <p:spPr>
          <a:xfrm>
            <a:off x="734324" y="988691"/>
            <a:ext cx="63543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What resources can the audience use to further understand the message and story being  presented?</a:t>
            </a:r>
            <a:endParaRPr sz="13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https://github.com/engy06/Churn1.git</a:t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17"/>
          <p:cNvGrpSpPr/>
          <p:nvPr/>
        </p:nvGrpSpPr>
        <p:grpSpPr>
          <a:xfrm>
            <a:off x="1649" y="0"/>
            <a:ext cx="5017135" cy="5143500"/>
            <a:chOff x="1649" y="0"/>
            <a:chExt cx="5017135" cy="5143500"/>
          </a:xfrm>
        </p:grpSpPr>
        <p:sp>
          <p:nvSpPr>
            <p:cNvPr id="306" name="Google Shape;306;p17"/>
            <p:cNvSpPr/>
            <p:nvPr/>
          </p:nvSpPr>
          <p:spPr>
            <a:xfrm>
              <a:off x="1649" y="0"/>
              <a:ext cx="4996180" cy="5143500"/>
            </a:xfrm>
            <a:custGeom>
              <a:rect b="b" l="l" r="r" t="t"/>
              <a:pathLst>
                <a:path extrusionOk="0" h="5143500" w="4996180">
                  <a:moveTo>
                    <a:pt x="0" y="5143499"/>
                  </a:moveTo>
                  <a:lnTo>
                    <a:pt x="4996174" y="5143499"/>
                  </a:lnTo>
                  <a:lnTo>
                    <a:pt x="4996174" y="0"/>
                  </a:lnTo>
                  <a:lnTo>
                    <a:pt x="0" y="0"/>
                  </a:lnTo>
                  <a:lnTo>
                    <a:pt x="0" y="5143499"/>
                  </a:lnTo>
                  <a:close/>
                </a:path>
              </a:pathLst>
            </a:custGeom>
            <a:solidFill>
              <a:srgbClr val="1A998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1649" y="0"/>
              <a:ext cx="5017135" cy="5143500"/>
            </a:xfrm>
            <a:custGeom>
              <a:rect b="b" l="l" r="r" t="t"/>
              <a:pathLst>
                <a:path extrusionOk="0" h="5143500" w="5017135">
                  <a:moveTo>
                    <a:pt x="0" y="0"/>
                  </a:moveTo>
                  <a:lnTo>
                    <a:pt x="5016599" y="0"/>
                  </a:lnTo>
                  <a:lnTo>
                    <a:pt x="5016599" y="5143499"/>
                  </a:lnTo>
                  <a:lnTo>
                    <a:pt x="0" y="51434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308" name="Google Shape;308;p17"/>
          <p:cNvGrpSpPr/>
          <p:nvPr/>
        </p:nvGrpSpPr>
        <p:grpSpPr>
          <a:xfrm>
            <a:off x="4997825" y="0"/>
            <a:ext cx="4146550" cy="5143500"/>
            <a:chOff x="4997825" y="0"/>
            <a:chExt cx="4146550" cy="5143500"/>
          </a:xfrm>
        </p:grpSpPr>
        <p:pic>
          <p:nvPicPr>
            <p:cNvPr id="309" name="Google Shape;309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436674" y="2866624"/>
              <a:ext cx="3619354" cy="9540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Google Shape;310;p17"/>
            <p:cNvSpPr/>
            <p:nvPr/>
          </p:nvSpPr>
          <p:spPr>
            <a:xfrm>
              <a:off x="4997825" y="0"/>
              <a:ext cx="4146550" cy="5143500"/>
            </a:xfrm>
            <a:custGeom>
              <a:rect b="b" l="l" r="r" t="t"/>
              <a:pathLst>
                <a:path extrusionOk="0" h="5143500" w="4146550">
                  <a:moveTo>
                    <a:pt x="41462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146299" y="0"/>
                  </a:lnTo>
                  <a:lnTo>
                    <a:pt x="4146299" y="51434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4997825" y="0"/>
              <a:ext cx="4146550" cy="5143500"/>
            </a:xfrm>
            <a:custGeom>
              <a:rect b="b" l="l" r="r" t="t"/>
              <a:pathLst>
                <a:path extrusionOk="0" h="5143500" w="4146550">
                  <a:moveTo>
                    <a:pt x="0" y="0"/>
                  </a:moveTo>
                  <a:lnTo>
                    <a:pt x="4146299" y="0"/>
                  </a:lnTo>
                  <a:lnTo>
                    <a:pt x="4146299" y="5143499"/>
                  </a:lnTo>
                  <a:lnTo>
                    <a:pt x="0" y="51434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12" name="Google Shape;312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53338" y="1277741"/>
              <a:ext cx="4035271" cy="18661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3" name="Google Shape;313;p17"/>
          <p:cNvSpPr txBox="1"/>
          <p:nvPr>
            <p:ph type="title"/>
          </p:nvPr>
        </p:nvSpPr>
        <p:spPr>
          <a:xfrm>
            <a:off x="592325" y="1377175"/>
            <a:ext cx="3216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Churn Analysis</a:t>
            </a:r>
            <a:endParaRPr sz="3600"/>
          </a:p>
        </p:txBody>
      </p:sp>
      <p:sp>
        <p:nvSpPr>
          <p:cNvPr id="314" name="Google Shape;314;p17"/>
          <p:cNvSpPr txBox="1"/>
          <p:nvPr/>
        </p:nvSpPr>
        <p:spPr>
          <a:xfrm>
            <a:off x="802650" y="3544125"/>
            <a:ext cx="20964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</a:t>
            </a:r>
            <a:r>
              <a:rPr b="1" lang="en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ginau LOUIS</a:t>
            </a:r>
            <a:endParaRPr b="1"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Matteucci CYRIL</a:t>
            </a:r>
            <a:endParaRPr b="1"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Moise MASSON</a:t>
            </a:r>
            <a:endParaRPr b="1"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Date : 27-08-2021</a:t>
            </a:r>
            <a:endParaRPr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8"/>
          <p:cNvSpPr txBox="1"/>
          <p:nvPr>
            <p:ph type="title"/>
          </p:nvPr>
        </p:nvSpPr>
        <p:spPr>
          <a:xfrm>
            <a:off x="821750" y="303367"/>
            <a:ext cx="1251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320" name="Google Shape;320;p18"/>
          <p:cNvSpPr txBox="1"/>
          <p:nvPr>
            <p:ph idx="1" type="body"/>
          </p:nvPr>
        </p:nvSpPr>
        <p:spPr>
          <a:xfrm>
            <a:off x="456600" y="1176267"/>
            <a:ext cx="7840500" cy="3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01320" lvl="0" marL="5099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AutoNum type="arabicPeriod"/>
            </a:pP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- Team, Client, Problem</a:t>
            </a:r>
            <a:endParaRPr b="1"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1320" lvl="0" marL="50990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AutoNum type="arabicPeriod"/>
            </a:pP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Systems Analysis of Problem - Review stakeholders, deﬁne measurements of performance</a:t>
            </a:r>
            <a:endParaRPr b="1"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1320" lvl="0" marL="50990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AutoNum type="arabicPeriod"/>
            </a:pP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Relevant Analytics - Data sources, Analysis</a:t>
            </a:r>
            <a:endParaRPr b="1"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1320" lvl="0" marL="50990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AutoNum type="arabicPeriod"/>
            </a:pP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Alternative Solutions - Explanation of solutions, comparison of outcomes</a:t>
            </a:r>
            <a:endParaRPr b="1"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1320" lvl="0" marL="50990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AutoNum type="arabicPeriod"/>
            </a:pP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Recommendations - What should the client do next? What is the recommended next step?</a:t>
            </a:r>
            <a:endParaRPr b="1"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1320" lvl="0" marL="509905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900"/>
              <a:buFont typeface="Times New Roman"/>
              <a:buAutoNum type="arabicPeriod"/>
            </a:pP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Appendix - Additional Resources</a:t>
            </a:r>
            <a:endParaRPr b="1"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/>
          <p:nvPr/>
        </p:nvSpPr>
        <p:spPr>
          <a:xfrm>
            <a:off x="821750" y="303367"/>
            <a:ext cx="1985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  <a:endParaRPr sz="2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484400" y="3581550"/>
            <a:ext cx="2229300" cy="18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" u="sng">
                <a:latin typeface="Times New Roman"/>
                <a:ea typeface="Times New Roman"/>
                <a:cs typeface="Times New Roman"/>
                <a:sym typeface="Times New Roman"/>
              </a:rPr>
              <a:t>Your </a:t>
            </a:r>
            <a:r>
              <a:rPr b="1" lang="en" u="sng"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Your problem is that, in the face of the competition, you are losing customers, that is to say, a market share on which your profit depends.</a:t>
            </a:r>
            <a:endParaRPr>
              <a:solidFill>
                <a:srgbClr val="202124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19"/>
          <p:cNvSpPr txBox="1"/>
          <p:nvPr/>
        </p:nvSpPr>
        <p:spPr>
          <a:xfrm>
            <a:off x="484400" y="716475"/>
            <a:ext cx="3141600" cy="16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lang="en" sz="1900" u="sng">
                <a:latin typeface="Times New Roman"/>
                <a:ea typeface="Times New Roman"/>
                <a:cs typeface="Times New Roman"/>
                <a:sym typeface="Times New Roman"/>
              </a:rPr>
              <a:t>resentation of the Team</a:t>
            </a:r>
            <a:endParaRPr b="1" sz="19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0212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team is made up of three (3) members:</a:t>
            </a:r>
            <a:endParaRPr sz="1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Serginau LOUIS: Data Analyst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Matteucci CYRIL: Data Analyst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Moise MASSON: Data Analyst</a:t>
            </a:r>
            <a:endParaRPr b="1" sz="15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19"/>
          <p:cNvSpPr txBox="1"/>
          <p:nvPr/>
        </p:nvSpPr>
        <p:spPr>
          <a:xfrm>
            <a:off x="413150" y="2394850"/>
            <a:ext cx="2672400" cy="13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" sz="1800" u="sng">
                <a:latin typeface="Times New Roman"/>
                <a:ea typeface="Times New Roman"/>
                <a:cs typeface="Times New Roman"/>
                <a:sym typeface="Times New Roman"/>
              </a:rPr>
              <a:t>The client</a:t>
            </a:r>
            <a:endParaRPr b="1" sz="1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Our client is Telecom Company, a company that provides various telecommunications services</a:t>
            </a:r>
            <a:endParaRPr>
              <a:solidFill>
                <a:srgbClr val="202124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9" name="Google Shape;3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000" y="834700"/>
            <a:ext cx="5213200" cy="347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 txBox="1"/>
          <p:nvPr>
            <p:ph type="title"/>
          </p:nvPr>
        </p:nvSpPr>
        <p:spPr>
          <a:xfrm>
            <a:off x="821750" y="303367"/>
            <a:ext cx="27192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Systems Analysis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5" name="Google Shape;335;p20"/>
          <p:cNvSpPr txBox="1"/>
          <p:nvPr/>
        </p:nvSpPr>
        <p:spPr>
          <a:xfrm>
            <a:off x="489075" y="730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spcBef>
                <a:spcPts val="5"/>
              </a:spcBef>
              <a:spcAft>
                <a:spcPts val="0"/>
              </a:spcAft>
              <a:buNone/>
            </a:pPr>
            <a:r>
              <a:rPr b="1" lang="en" u="sng">
                <a:latin typeface="Tahoma"/>
                <a:ea typeface="Tahoma"/>
                <a:cs typeface="Tahoma"/>
                <a:sym typeface="Tahoma"/>
              </a:rPr>
              <a:t>Stakeholders</a:t>
            </a:r>
            <a:endParaRPr b="1" u="sng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6" name="Google Shape;336;p20"/>
          <p:cNvSpPr txBox="1"/>
          <p:nvPr/>
        </p:nvSpPr>
        <p:spPr>
          <a:xfrm>
            <a:off x="421925" y="1238750"/>
            <a:ext cx="43188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spcBef>
                <a:spcPts val="5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The company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b="1" lang="en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business has encountered a problem where it is unable to have customer growth because the competitors are creating a way to take customers.</a:t>
            </a:r>
            <a:endParaRPr b="1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Customer service team</a:t>
            </a:r>
            <a:r>
              <a:rPr b="1" lang="en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:The customer service team is responsible for reaching out to customers and convincing customers to stay.</a:t>
            </a:r>
            <a:endParaRPr b="1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Marketing team</a:t>
            </a:r>
            <a:r>
              <a:rPr b="1" lang="en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b="1" lang="en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marketing team got to know the customers who were able to leave them and create content that they might be interested in.</a:t>
            </a:r>
            <a:endParaRPr b="1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ommunity Verified icon" id="337" name="Google Shape;3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450" y="15240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5748" y="730500"/>
            <a:ext cx="3749000" cy="368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1"/>
          <p:cNvSpPr txBox="1"/>
          <p:nvPr>
            <p:ph type="title"/>
          </p:nvPr>
        </p:nvSpPr>
        <p:spPr>
          <a:xfrm>
            <a:off x="617775" y="343675"/>
            <a:ext cx="3478200" cy="292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" sz="19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easurements of performance</a:t>
            </a:r>
            <a:endParaRPr sz="3200" u="sng"/>
          </a:p>
        </p:txBody>
      </p:sp>
      <p:sp>
        <p:nvSpPr>
          <p:cNvPr id="344" name="Google Shape;344;p21"/>
          <p:cNvSpPr txBox="1"/>
          <p:nvPr>
            <p:ph idx="1" type="body"/>
          </p:nvPr>
        </p:nvSpPr>
        <p:spPr>
          <a:xfrm>
            <a:off x="537175" y="1508645"/>
            <a:ext cx="3478200" cy="27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0212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Since your primary goal is to gain profits, Customer Churn is a problem you have to face and this is tantamount to capturing your customers in order to straighten your profits.</a:t>
            </a:r>
            <a:endParaRPr sz="2100">
              <a:solidFill>
                <a:srgbClr val="202124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21"/>
          <p:cNvSpPr/>
          <p:nvPr/>
        </p:nvSpPr>
        <p:spPr>
          <a:xfrm>
            <a:off x="5036075" y="725200"/>
            <a:ext cx="3760200" cy="398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425" y="241725"/>
            <a:ext cx="5143500" cy="4552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"/>
          <p:cNvSpPr txBox="1"/>
          <p:nvPr/>
        </p:nvSpPr>
        <p:spPr>
          <a:xfrm>
            <a:off x="821750" y="303367"/>
            <a:ext cx="2945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A1A1A"/>
                </a:solidFill>
                <a:latin typeface="Trebuchet MS"/>
                <a:ea typeface="Trebuchet MS"/>
                <a:cs typeface="Trebuchet MS"/>
                <a:sym typeface="Trebuchet MS"/>
              </a:rPr>
              <a:t>Relevant Analytics</a:t>
            </a:r>
            <a:endParaRPr sz="2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2" name="Google Shape;352;p22"/>
          <p:cNvSpPr txBox="1"/>
          <p:nvPr/>
        </p:nvSpPr>
        <p:spPr>
          <a:xfrm>
            <a:off x="821750" y="1802450"/>
            <a:ext cx="34248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Analysis</a:t>
            </a:r>
            <a:endParaRPr b="1" sz="1300" u="sng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3" name="Google Shape;353;p22"/>
          <p:cNvSpPr txBox="1"/>
          <p:nvPr/>
        </p:nvSpPr>
        <p:spPr>
          <a:xfrm>
            <a:off x="762200" y="2159698"/>
            <a:ext cx="6408300" cy="17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Nunito"/>
                <a:ea typeface="Nunito"/>
                <a:cs typeface="Nunito"/>
                <a:sym typeface="Nunito"/>
              </a:rPr>
              <a:t>All the analysis is done in order to answer these questions:</a:t>
            </a:r>
            <a:endParaRPr u="sng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How much is churn affecting the business? How big is churn compared to the existing customer base?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Explain churn by the below categories. Are there any factors that combine to be especially impactful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762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"/>
          <p:cNvSpPr txBox="1"/>
          <p:nvPr>
            <p:ph type="ctrTitle"/>
          </p:nvPr>
        </p:nvSpPr>
        <p:spPr>
          <a:xfrm>
            <a:off x="821700" y="1143792"/>
            <a:ext cx="7500600" cy="595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much is churn affecting the business? How big is churn compared to the existing customer base?</a:t>
            </a:r>
            <a:endParaRPr b="1" sz="3400"/>
          </a:p>
        </p:txBody>
      </p:sp>
      <p:sp>
        <p:nvSpPr>
          <p:cNvPr id="359" name="Google Shape;359;p23"/>
          <p:cNvSpPr txBox="1"/>
          <p:nvPr>
            <p:ph idx="1" type="subTitle"/>
          </p:nvPr>
        </p:nvSpPr>
        <p:spPr>
          <a:xfrm>
            <a:off x="1021950" y="2168350"/>
            <a:ext cx="7100100" cy="256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0212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percentages indicated below for each service concern only the customers who have been subscribed to these services, they represent those who are still subscribed and those who moved out.</a:t>
            </a:r>
            <a:endParaRPr sz="2100">
              <a:solidFill>
                <a:srgbClr val="202124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24"/>
          <p:cNvPicPr preferRelativeResize="0"/>
          <p:nvPr/>
        </p:nvPicPr>
        <p:blipFill rotWithShape="1">
          <a:blip r:embed="rId3">
            <a:alphaModFix/>
          </a:blip>
          <a:srcRect b="-11626" l="0" r="-15233" t="-31907"/>
          <a:stretch/>
        </p:blipFill>
        <p:spPr>
          <a:xfrm>
            <a:off x="0" y="509150"/>
            <a:ext cx="5268200" cy="43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4"/>
          <p:cNvSpPr txBox="1"/>
          <p:nvPr/>
        </p:nvSpPr>
        <p:spPr>
          <a:xfrm>
            <a:off x="4123725" y="2353225"/>
            <a:ext cx="47625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chemeClr val="lt1"/>
                </a:highlight>
              </a:rPr>
              <a:t>Here is the distribution of total customer charges, we can see that 82% of its charges come from customers who are still subscribed to the service of the company while 18% of were made by those who unsubscribed during this month.</a:t>
            </a:r>
            <a:endParaRPr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