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89D83-F4F6-48BD-BDD8-534B7F15A04B}">
  <a:tblStyle styleId="{88989D83-F4F6-48BD-BDD8-534B7F15A0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slide" Target="slides/slide18.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54860f89_2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e254860f89_2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254860f89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e254860f89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254860f89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254860f89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254860f8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254860f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254860f8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254860f8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254860f8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254860f8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254860f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254860f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254860f8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254860f8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54860f89_2_2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254860f89_2_24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254860f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254860f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54860f89_2_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e254860f89_2_7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254860f89_2_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e254860f89_2_8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254860f89_2_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e254860f89_2_9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54860f89_2_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e254860f89_2_9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254860f8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254860f8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254860f89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e254860f89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254860f89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e254860f89_2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254860f89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e254860f89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p15"/>
          <p:cNvSpPr txBox="1"/>
          <p:nvPr>
            <p:ph type="title"/>
          </p:nvPr>
        </p:nvSpPr>
        <p:spPr>
          <a:xfrm>
            <a:off x="1253775" y="929310"/>
            <a:ext cx="6636300" cy="1126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600">
                <a:solidFill>
                  <a:schemeClr val="lt1"/>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846731" y="1176258"/>
            <a:ext cx="7450500" cy="13056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0" i="0" sz="1400">
                <a:solidFill>
                  <a:schemeClr val="dk1"/>
                </a:solidFill>
                <a:latin typeface="Lato"/>
                <a:ea typeface="Lato"/>
                <a:cs typeface="Lato"/>
                <a:sym typeface="Lato"/>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62" name="Google Shape;62;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5" name="Shape 65"/>
        <p:cNvGrpSpPr/>
        <p:nvPr/>
      </p:nvGrpSpPr>
      <p:grpSpPr>
        <a:xfrm>
          <a:off x="0" y="0"/>
          <a:ext cx="0" cy="0"/>
          <a:chOff x="0" y="0"/>
          <a:chExt cx="0" cy="0"/>
        </a:xfrm>
      </p:grpSpPr>
      <p:sp>
        <p:nvSpPr>
          <p:cNvPr id="66" name="Google Shape;66;p16"/>
          <p:cNvSpPr txBox="1"/>
          <p:nvPr>
            <p:ph type="ctrTitle"/>
          </p:nvPr>
        </p:nvSpPr>
        <p:spPr>
          <a:xfrm>
            <a:off x="821748" y="303366"/>
            <a:ext cx="7500600" cy="421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68" name="Google Shape;68;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16"/>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3" name="Google Shape;73;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 name="Google Shape;7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 name="Shape 90"/>
        <p:cNvGrpSpPr/>
        <p:nvPr/>
      </p:nvGrpSpPr>
      <p:grpSpPr>
        <a:xfrm>
          <a:off x="0" y="0"/>
          <a:ext cx="0" cy="0"/>
          <a:chOff x="0" y="0"/>
          <a:chExt cx="0" cy="0"/>
        </a:xfrm>
      </p:grpSpPr>
      <p:sp>
        <p:nvSpPr>
          <p:cNvPr id="91" name="Google Shape;91;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 name="Google Shape;92;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6" name="Google Shape;9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0" name="Google Shape;100;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1" name="Google Shape;101;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8" name="Google Shape;108;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9" name="Google Shape;10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28"/>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17" name="Google Shape;117;p28"/>
          <p:cNvGrpSpPr/>
          <p:nvPr/>
        </p:nvGrpSpPr>
        <p:grpSpPr>
          <a:xfrm>
            <a:off x="0" y="0"/>
            <a:ext cx="9144081" cy="5144159"/>
            <a:chOff x="0" y="0"/>
            <a:chExt cx="9144081" cy="5144159"/>
          </a:xfrm>
        </p:grpSpPr>
        <p:sp>
          <p:nvSpPr>
            <p:cNvPr id="118" name="Google Shape;118;p28"/>
            <p:cNvSpPr/>
            <p:nvPr/>
          </p:nvSpPr>
          <p:spPr>
            <a:xfrm>
              <a:off x="4188541" y="2607969"/>
              <a:ext cx="4955540" cy="2536190"/>
            </a:xfrm>
            <a:custGeom>
              <a:rect b="b" l="l" r="r" t="t"/>
              <a:pathLst>
                <a:path extrusionOk="0" h="2536190" w="4955540">
                  <a:moveTo>
                    <a:pt x="4955390" y="2535594"/>
                  </a:moveTo>
                  <a:lnTo>
                    <a:pt x="0" y="2535594"/>
                  </a:lnTo>
                  <a:lnTo>
                    <a:pt x="0" y="0"/>
                  </a:lnTo>
                  <a:lnTo>
                    <a:pt x="4955390" y="0"/>
                  </a:lnTo>
                  <a:lnTo>
                    <a:pt x="4955390" y="25355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8"/>
            <p:cNvSpPr/>
            <p:nvPr/>
          </p:nvSpPr>
          <p:spPr>
            <a:xfrm>
              <a:off x="4630340" y="2934294"/>
              <a:ext cx="4071900" cy="1883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8"/>
            <p:cNvSpPr/>
            <p:nvPr/>
          </p:nvSpPr>
          <p:spPr>
            <a:xfrm>
              <a:off x="0" y="0"/>
              <a:ext cx="41886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1" name="Google Shape;121;p28"/>
          <p:cNvSpPr txBox="1"/>
          <p:nvPr>
            <p:ph type="title"/>
          </p:nvPr>
        </p:nvSpPr>
        <p:spPr>
          <a:xfrm>
            <a:off x="1253775" y="929310"/>
            <a:ext cx="6636300" cy="1679100"/>
          </a:xfrm>
          <a:prstGeom prst="rect">
            <a:avLst/>
          </a:prstGeom>
          <a:noFill/>
          <a:ln>
            <a:noFill/>
          </a:ln>
        </p:spPr>
        <p:txBody>
          <a:bodyPr anchorCtr="0" anchor="t" bIns="0" lIns="0" spcFirstLastPara="1" rIns="0" wrap="square" tIns="8875">
            <a:spAutoFit/>
          </a:bodyPr>
          <a:lstStyle/>
          <a:p>
            <a:pPr indent="-193039" lvl="0" marL="4351655" marR="5080" rtl="0" algn="l">
              <a:lnSpc>
                <a:spcPct val="100699"/>
              </a:lnSpc>
              <a:spcBef>
                <a:spcPts val="0"/>
              </a:spcBef>
              <a:spcAft>
                <a:spcPts val="0"/>
              </a:spcAft>
              <a:buSzPts val="2800"/>
              <a:buNone/>
            </a:pPr>
            <a:r>
              <a:rPr lang="en"/>
              <a:t>Case Study  Template</a:t>
            </a:r>
            <a:endParaRPr/>
          </a:p>
        </p:txBody>
      </p:sp>
      <p:sp>
        <p:nvSpPr>
          <p:cNvPr id="122" name="Google Shape;122;p28"/>
          <p:cNvSpPr txBox="1"/>
          <p:nvPr/>
        </p:nvSpPr>
        <p:spPr>
          <a:xfrm>
            <a:off x="8912931" y="4852661"/>
            <a:ext cx="99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Lato"/>
                <a:ea typeface="Lato"/>
                <a:cs typeface="Lato"/>
                <a:sym typeface="Lato"/>
              </a:rPr>
              <a:t>1</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727100" y="702710"/>
            <a:ext cx="66363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t/>
            </a:r>
            <a:endParaRPr/>
          </a:p>
        </p:txBody>
      </p:sp>
      <p:pic>
        <p:nvPicPr>
          <p:cNvPr id="187" name="Google Shape;187;p37"/>
          <p:cNvPicPr preferRelativeResize="0"/>
          <p:nvPr/>
        </p:nvPicPr>
        <p:blipFill>
          <a:blip r:embed="rId3">
            <a:alphaModFix/>
          </a:blip>
          <a:stretch>
            <a:fillRect/>
          </a:stretch>
        </p:blipFill>
        <p:spPr>
          <a:xfrm>
            <a:off x="466175" y="1579776"/>
            <a:ext cx="4916525" cy="2880150"/>
          </a:xfrm>
          <a:prstGeom prst="rect">
            <a:avLst/>
          </a:prstGeom>
          <a:noFill/>
          <a:ln>
            <a:noFill/>
          </a:ln>
        </p:spPr>
      </p:pic>
      <p:sp>
        <p:nvSpPr>
          <p:cNvPr id="188" name="Google Shape;188;p37"/>
          <p:cNvSpPr txBox="1"/>
          <p:nvPr/>
        </p:nvSpPr>
        <p:spPr>
          <a:xfrm>
            <a:off x="5782225" y="1882600"/>
            <a:ext cx="3126600" cy="116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300">
                <a:solidFill>
                  <a:srgbClr val="454545"/>
                </a:solidFill>
              </a:rPr>
              <a:t>if we were to realize this program on the internet the best communes are Delmas, Port-au-Prince ,Tabarre and Petion-ville</a:t>
            </a:r>
            <a:endParaRPr sz="1300">
              <a:solidFill>
                <a:srgbClr val="454545"/>
              </a:solidFill>
            </a:endParaRPr>
          </a:p>
        </p:txBody>
      </p:sp>
      <p:sp>
        <p:nvSpPr>
          <p:cNvPr id="189" name="Google Shape;189;p37"/>
          <p:cNvSpPr txBox="1"/>
          <p:nvPr/>
        </p:nvSpPr>
        <p:spPr>
          <a:xfrm>
            <a:off x="380975" y="582700"/>
            <a:ext cx="7216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454545"/>
                </a:solidFill>
              </a:rPr>
              <a:t>If we were to do all the bootcamp online, who would be the best communes and how many applications would we need to select 30 student and what percentage of students would have a laptop, an internet connection, both at the same time</a:t>
            </a:r>
            <a:endParaRPr b="1" sz="1200">
              <a:solidFill>
                <a:srgbClr val="45454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1253775" y="929310"/>
            <a:ext cx="66363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800"/>
              <a:buNone/>
            </a:pPr>
            <a:r>
              <a:t/>
            </a:r>
            <a:endParaRPr/>
          </a:p>
        </p:txBody>
      </p:sp>
      <p:sp>
        <p:nvSpPr>
          <p:cNvPr id="195" name="Google Shape;195;p38"/>
          <p:cNvSpPr txBox="1"/>
          <p:nvPr>
            <p:ph idx="1" type="body"/>
          </p:nvPr>
        </p:nvSpPr>
        <p:spPr>
          <a:xfrm>
            <a:off x="618875" y="656654"/>
            <a:ext cx="7450500" cy="652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t/>
            </a:r>
            <a:endParaRPr b="1" sz="1600"/>
          </a:p>
          <a:p>
            <a:pPr indent="0" lvl="0" marL="0" rtl="0" algn="l">
              <a:lnSpc>
                <a:spcPct val="115000"/>
              </a:lnSpc>
              <a:spcBef>
                <a:spcPts val="1200"/>
              </a:spcBef>
              <a:spcAft>
                <a:spcPts val="1200"/>
              </a:spcAft>
              <a:buSzPts val="1800"/>
              <a:buNone/>
            </a:pPr>
            <a:r>
              <a:t/>
            </a:r>
            <a:endParaRPr/>
          </a:p>
        </p:txBody>
      </p:sp>
      <p:pic>
        <p:nvPicPr>
          <p:cNvPr id="196" name="Google Shape;196;p38"/>
          <p:cNvPicPr preferRelativeResize="0"/>
          <p:nvPr/>
        </p:nvPicPr>
        <p:blipFill>
          <a:blip r:embed="rId3">
            <a:alphaModFix/>
          </a:blip>
          <a:stretch>
            <a:fillRect/>
          </a:stretch>
        </p:blipFill>
        <p:spPr>
          <a:xfrm>
            <a:off x="354100" y="1483410"/>
            <a:ext cx="3543300" cy="3114675"/>
          </a:xfrm>
          <a:prstGeom prst="rect">
            <a:avLst/>
          </a:prstGeom>
          <a:noFill/>
          <a:ln>
            <a:noFill/>
          </a:ln>
        </p:spPr>
      </p:pic>
      <p:sp>
        <p:nvSpPr>
          <p:cNvPr id="197" name="Google Shape;197;p38"/>
          <p:cNvSpPr txBox="1"/>
          <p:nvPr/>
        </p:nvSpPr>
        <p:spPr>
          <a:xfrm>
            <a:off x="662975" y="446900"/>
            <a:ext cx="7362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rgbClr val="454545"/>
                </a:solidFill>
              </a:rPr>
              <a:t> </a:t>
            </a:r>
            <a:r>
              <a:rPr b="1" lang="en">
                <a:solidFill>
                  <a:srgbClr val="454545"/>
                </a:solidFill>
              </a:rPr>
              <a:t>What are the most effective communication channels (Alumni, Facebook, WhatsApp, Friend ...) that will allow a women to be susceptible to selection?</a:t>
            </a:r>
            <a:endParaRPr b="1">
              <a:solidFill>
                <a:srgbClr val="454545"/>
              </a:solidFill>
            </a:endParaRPr>
          </a:p>
        </p:txBody>
      </p:sp>
      <p:sp>
        <p:nvSpPr>
          <p:cNvPr id="198" name="Google Shape;198;p38"/>
          <p:cNvSpPr txBox="1"/>
          <p:nvPr/>
        </p:nvSpPr>
        <p:spPr>
          <a:xfrm>
            <a:off x="5289175" y="2076150"/>
            <a:ext cx="3000000" cy="221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54545"/>
                </a:solidFill>
              </a:rPr>
              <a:t>The most effective ways for people to communicate (alumni, Facebook, WhatsApp, friends ...) that will allow a woman to be more easily selected are: Whatsapp, Bootcamp Alumni, Friends</a:t>
            </a:r>
            <a:endParaRPr sz="1500">
              <a:solidFill>
                <a:srgbClr val="454545"/>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91775" y="425035"/>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4" name="Google Shape;204;p39"/>
          <p:cNvSpPr txBox="1"/>
          <p:nvPr>
            <p:ph idx="1" type="body"/>
          </p:nvPr>
        </p:nvSpPr>
        <p:spPr>
          <a:xfrm>
            <a:off x="443356" y="425033"/>
            <a:ext cx="7450500" cy="631200"/>
          </a:xfrm>
          <a:prstGeom prst="rect">
            <a:avLst/>
          </a:prstGeom>
        </p:spPr>
        <p:txBody>
          <a:bodyPr anchorCtr="0" anchor="t" bIns="0" lIns="0" spcFirstLastPara="1" rIns="0" wrap="square" tIns="0">
            <a:spAutoFit/>
          </a:bodyPr>
          <a:lstStyle/>
          <a:p>
            <a:pPr indent="0" lvl="0" marL="0" rtl="0" algn="l">
              <a:lnSpc>
                <a:spcPct val="100000"/>
              </a:lnSpc>
              <a:spcBef>
                <a:spcPts val="1000"/>
              </a:spcBef>
              <a:spcAft>
                <a:spcPts val="0"/>
              </a:spcAft>
              <a:buClr>
                <a:schemeClr val="dk1"/>
              </a:buClr>
              <a:buSzPts val="1100"/>
              <a:buFont typeface="Arial"/>
              <a:buNone/>
            </a:pPr>
            <a:r>
              <a:rPr b="1" lang="en" sz="1350">
                <a:highlight>
                  <a:srgbClr val="FFFFFF"/>
                </a:highlight>
                <a:latin typeface="Arial"/>
                <a:ea typeface="Arial"/>
                <a:cs typeface="Arial"/>
                <a:sym typeface="Arial"/>
              </a:rPr>
              <a:t>The quantity of  applications that we must be made to select 25% women for each on average?</a:t>
            </a:r>
            <a:endParaRPr b="1" sz="13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05" name="Google Shape;205;p39"/>
          <p:cNvSpPr txBox="1"/>
          <p:nvPr/>
        </p:nvSpPr>
        <p:spPr>
          <a:xfrm>
            <a:off x="443350" y="1400725"/>
            <a:ext cx="7083300" cy="42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solidFill>
                  <a:schemeClr val="dk1"/>
                </a:solidFill>
                <a:highlight>
                  <a:srgbClr val="FFFFFF"/>
                </a:highlight>
              </a:rPr>
              <a:t>Total quantity of future applicants selected : 90</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 sz="1250">
                <a:solidFill>
                  <a:schemeClr val="dk1"/>
                </a:solidFill>
                <a:highlight>
                  <a:srgbClr val="FFFFFF"/>
                </a:highlight>
              </a:rPr>
              <a:t>The quantity of future women selected : 23</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 sz="1250">
                <a:solidFill>
                  <a:schemeClr val="dk1"/>
                </a:solidFill>
                <a:highlight>
                  <a:srgbClr val="FFFFFF"/>
                </a:highlight>
              </a:rPr>
              <a:t> the selected women ratio of now : 20.0 %</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 sz="1250">
                <a:solidFill>
                  <a:schemeClr val="dk1"/>
                </a:solidFill>
                <a:highlight>
                  <a:srgbClr val="FFFFFF"/>
                </a:highlight>
              </a:rPr>
              <a:t>Future women application number needed:  265</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250">
              <a:solidFill>
                <a:schemeClr val="dk1"/>
              </a:solidFill>
              <a:highlight>
                <a:srgbClr val="FFFFFF"/>
              </a:highlight>
            </a:endParaRPr>
          </a:p>
          <a:p>
            <a:pPr indent="0" lvl="0" marL="0" rtl="0" algn="l">
              <a:lnSpc>
                <a:spcPct val="115000"/>
              </a:lnSpc>
              <a:spcBef>
                <a:spcPts val="0"/>
              </a:spcBef>
              <a:spcAft>
                <a:spcPts val="0"/>
              </a:spcAft>
              <a:buNone/>
            </a:pPr>
            <a:r>
              <a:rPr lang="en" sz="1250">
                <a:solidFill>
                  <a:schemeClr val="dk1"/>
                </a:solidFill>
                <a:highlight>
                  <a:srgbClr val="FFFFFF"/>
                </a:highlight>
              </a:rPr>
              <a:t>Number of future applications needed if we want to select 25% women for each cohorts on average , with 3 cohorts of 30 selected students : 1410</a:t>
            </a:r>
            <a:endParaRPr sz="12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11" name="Google Shape;211;p40"/>
          <p:cNvSpPr txBox="1"/>
          <p:nvPr>
            <p:ph idx="1" type="body"/>
          </p:nvPr>
        </p:nvSpPr>
        <p:spPr>
          <a:xfrm>
            <a:off x="566581" y="403058"/>
            <a:ext cx="7450500" cy="631200"/>
          </a:xfrm>
          <a:prstGeom prst="rect">
            <a:avLst/>
          </a:prstGeom>
        </p:spPr>
        <p:txBody>
          <a:bodyPr anchorCtr="0" anchor="t" bIns="0" lIns="0" spcFirstLastPara="1" rIns="0" wrap="square" tIns="0">
            <a:spAutoFit/>
          </a:bodyPr>
          <a:lstStyle/>
          <a:p>
            <a:pPr indent="0" lvl="0" marL="0" rtl="0" algn="l">
              <a:lnSpc>
                <a:spcPct val="100000"/>
              </a:lnSpc>
              <a:spcBef>
                <a:spcPts val="1000"/>
              </a:spcBef>
              <a:spcAft>
                <a:spcPts val="0"/>
              </a:spcAft>
              <a:buClr>
                <a:schemeClr val="dk1"/>
              </a:buClr>
              <a:buSzPts val="1100"/>
              <a:buFont typeface="Arial"/>
              <a:buNone/>
            </a:pPr>
            <a:r>
              <a:rPr b="1" lang="en" sz="1350">
                <a:highlight>
                  <a:srgbClr val="FFFFFF"/>
                </a:highlight>
                <a:latin typeface="Arial"/>
                <a:ea typeface="Arial"/>
                <a:cs typeface="Arial"/>
                <a:sym typeface="Arial"/>
              </a:rPr>
              <a:t>How many weeks should we extend the application process to select 60 students per commune?</a:t>
            </a:r>
            <a:endParaRPr b="1" sz="13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12" name="Google Shape;212;p40"/>
          <p:cNvSpPr txBox="1"/>
          <p:nvPr/>
        </p:nvSpPr>
        <p:spPr>
          <a:xfrm>
            <a:off x="566575" y="1483400"/>
            <a:ext cx="6952500" cy="38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a:solidFill>
                  <a:schemeClr val="dk1"/>
                </a:solidFill>
                <a:highlight>
                  <a:srgbClr val="FFFFFF"/>
                </a:highlight>
              </a:rPr>
              <a:t>Total future applicants : 2250.0 applicants</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rPr lang="en" sz="1350">
                <a:solidFill>
                  <a:schemeClr val="dk1"/>
                </a:solidFill>
                <a:highlight>
                  <a:srgbClr val="FFFFFF"/>
                </a:highlight>
              </a:rPr>
              <a:t>Total future selected : 180 applicants</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rPr lang="en" sz="1350">
                <a:solidFill>
                  <a:schemeClr val="dk1"/>
                </a:solidFill>
                <a:highlight>
                  <a:srgbClr val="FFFFFF"/>
                </a:highlight>
              </a:rPr>
              <a:t>Total future applicants : 2250.0 applicants</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rPr lang="en" sz="1350">
                <a:solidFill>
                  <a:schemeClr val="dk1"/>
                </a:solidFill>
                <a:highlight>
                  <a:srgbClr val="FFFFFF"/>
                </a:highlight>
              </a:rPr>
              <a:t>If we want to have 60 select students per commune , and if we have the same average application by week ,the extend delay found will be :  40.0 weeks</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3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solidFill>
                  <a:srgbClr val="595959"/>
                </a:solidFill>
              </a:rPr>
              <a:t>SWOT</a:t>
            </a:r>
            <a:endParaRPr>
              <a:solidFill>
                <a:srgbClr val="595959"/>
              </a:solidFill>
            </a:endParaRPr>
          </a:p>
        </p:txBody>
      </p:sp>
      <p:graphicFrame>
        <p:nvGraphicFramePr>
          <p:cNvPr id="218" name="Google Shape;218;p41"/>
          <p:cNvGraphicFramePr/>
          <p:nvPr/>
        </p:nvGraphicFramePr>
        <p:xfrm>
          <a:off x="952425" y="2056275"/>
          <a:ext cx="3000000" cy="3000000"/>
        </p:xfrm>
        <a:graphic>
          <a:graphicData uri="http://schemas.openxmlformats.org/drawingml/2006/table">
            <a:tbl>
              <a:tblPr>
                <a:noFill/>
                <a:tableStyleId>{88989D83-F4F6-48BD-BDD8-534B7F15A04B}</a:tableStyleId>
              </a:tblPr>
              <a:tblGrid>
                <a:gridCol w="3619500"/>
                <a:gridCol w="3619500"/>
              </a:tblGrid>
              <a:tr h="381000">
                <a:tc>
                  <a:txBody>
                    <a:bodyPr/>
                    <a:lstStyle/>
                    <a:p>
                      <a:pPr indent="0" lvl="0" marL="0" rtl="0" algn="l">
                        <a:spcBef>
                          <a:spcPts val="0"/>
                        </a:spcBef>
                        <a:spcAft>
                          <a:spcPts val="0"/>
                        </a:spcAft>
                        <a:buNone/>
                      </a:pPr>
                      <a:r>
                        <a:rPr lang="en"/>
                        <a:t>Strength</a:t>
                      </a:r>
                      <a:endParaRPr/>
                    </a:p>
                  </a:txBody>
                  <a:tcPr marT="91425" marB="91425" marR="91425" marL="91425"/>
                </a:tc>
                <a:tc>
                  <a:txBody>
                    <a:bodyPr/>
                    <a:lstStyle/>
                    <a:p>
                      <a:pPr indent="0" lvl="0" marL="0" rtl="0" algn="l">
                        <a:spcBef>
                          <a:spcPts val="0"/>
                        </a:spcBef>
                        <a:spcAft>
                          <a:spcPts val="0"/>
                        </a:spcAft>
                        <a:buNone/>
                      </a:pPr>
                      <a:r>
                        <a:rPr lang="en"/>
                        <a:t>weakness</a:t>
                      </a:r>
                      <a:endParaRPr/>
                    </a:p>
                  </a:txBody>
                  <a:tcPr marT="91425" marB="91425" marR="91425" marL="91425"/>
                </a:tc>
              </a:tr>
              <a:tr h="381000">
                <a:tc>
                  <a:txBody>
                    <a:bodyPr/>
                    <a:lstStyle/>
                    <a:p>
                      <a:pPr indent="0" lvl="0" marL="0" marR="38100" rtl="0" algn="l">
                        <a:lnSpc>
                          <a:spcPct val="128571"/>
                        </a:lnSpc>
                        <a:spcBef>
                          <a:spcPts val="0"/>
                        </a:spcBef>
                        <a:spcAft>
                          <a:spcPts val="0"/>
                        </a:spcAft>
                        <a:buClr>
                          <a:schemeClr val="dk1"/>
                        </a:buClr>
                        <a:buSzPts val="1100"/>
                        <a:buFont typeface="Arial"/>
                        <a:buNone/>
                      </a:pPr>
                      <a:r>
                        <a:rPr lang="en" sz="1300">
                          <a:solidFill>
                            <a:srgbClr val="202124"/>
                          </a:solidFill>
                          <a:highlight>
                            <a:srgbClr val="F8F9FA"/>
                          </a:highlight>
                        </a:rPr>
                        <a:t>They called specialists to help them with their problems.</a:t>
                      </a:r>
                      <a:endParaRPr sz="1300">
                        <a:solidFill>
                          <a:srgbClr val="202124"/>
                        </a:solidFill>
                        <a:highlight>
                          <a:srgbClr val="F8F9FA"/>
                        </a:highlight>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 sz="1300"/>
                        <a:t>AA don't advertise so that more people know about them.</a:t>
                      </a:r>
                      <a:endParaRPr sz="1300"/>
                    </a:p>
                  </a:txBody>
                  <a:tcPr marT="91425" marB="91425" marR="91425" marL="91425"/>
                </a:tc>
              </a:tr>
              <a:tr h="381000">
                <a:tc>
                  <a:txBody>
                    <a:bodyPr/>
                    <a:lstStyle/>
                    <a:p>
                      <a:pPr indent="0" lvl="0" marL="0" marR="38100" rtl="0" algn="l">
                        <a:lnSpc>
                          <a:spcPct val="128571"/>
                        </a:lnSpc>
                        <a:spcBef>
                          <a:spcPts val="0"/>
                        </a:spcBef>
                        <a:spcAft>
                          <a:spcPts val="0"/>
                        </a:spcAft>
                        <a:buClr>
                          <a:schemeClr val="dk1"/>
                        </a:buClr>
                        <a:buSzPts val="1100"/>
                        <a:buFont typeface="Arial"/>
                        <a:buNone/>
                      </a:pPr>
                      <a:r>
                        <a:rPr lang="en" sz="1300">
                          <a:solidFill>
                            <a:srgbClr val="202124"/>
                          </a:solidFill>
                          <a:highlight>
                            <a:srgbClr val="F8F9FA"/>
                          </a:highlight>
                        </a:rPr>
                        <a:t>they have specialist data in all sectors</a:t>
                      </a:r>
                      <a:endParaRPr sz="1300">
                        <a:solidFill>
                          <a:srgbClr val="202124"/>
                        </a:solidFill>
                        <a:highlight>
                          <a:srgbClr val="F8F9FA"/>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300"/>
                        <a:t>they do not have an annex in each commune</a:t>
                      </a:r>
                      <a:endParaRPr sz="1300"/>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graphicFrame>
        <p:nvGraphicFramePr>
          <p:cNvPr id="224" name="Google Shape;224;p42"/>
          <p:cNvGraphicFramePr/>
          <p:nvPr/>
        </p:nvGraphicFramePr>
        <p:xfrm>
          <a:off x="952425" y="2056275"/>
          <a:ext cx="3000000" cy="3000000"/>
        </p:xfrm>
        <a:graphic>
          <a:graphicData uri="http://schemas.openxmlformats.org/drawingml/2006/table">
            <a:tbl>
              <a:tblPr>
                <a:noFill/>
                <a:tableStyleId>{88989D83-F4F6-48BD-BDD8-534B7F15A04B}</a:tableStyleId>
              </a:tblPr>
              <a:tblGrid>
                <a:gridCol w="3619500"/>
                <a:gridCol w="3619500"/>
              </a:tblGrid>
              <a:tr h="381000">
                <a:tc>
                  <a:txBody>
                    <a:bodyPr/>
                    <a:lstStyle/>
                    <a:p>
                      <a:pPr indent="0" lvl="0" marL="0" rtl="0" algn="l">
                        <a:spcBef>
                          <a:spcPts val="0"/>
                        </a:spcBef>
                        <a:spcAft>
                          <a:spcPts val="0"/>
                        </a:spcAft>
                        <a:buNone/>
                      </a:pPr>
                      <a:r>
                        <a:rPr lang="en"/>
                        <a:t>Opportunities</a:t>
                      </a:r>
                      <a:endParaRPr/>
                    </a:p>
                  </a:txBody>
                  <a:tcPr marT="91425" marB="91425" marR="91425" marL="91425"/>
                </a:tc>
                <a:tc>
                  <a:txBody>
                    <a:bodyPr/>
                    <a:lstStyle/>
                    <a:p>
                      <a:pPr indent="0" lvl="0" marL="0" rtl="0" algn="l">
                        <a:spcBef>
                          <a:spcPts val="0"/>
                        </a:spcBef>
                        <a:spcAft>
                          <a:spcPts val="0"/>
                        </a:spcAft>
                        <a:buNone/>
                      </a:pPr>
                      <a:r>
                        <a:rPr lang="en"/>
                        <a:t>Treats </a:t>
                      </a:r>
                      <a:endParaRPr/>
                    </a:p>
                  </a:txBody>
                  <a:tcPr marT="91425" marB="91425" marR="91425" marL="91425"/>
                </a:tc>
              </a:tr>
              <a:tr h="381000">
                <a:tc>
                  <a:txBody>
                    <a:bodyPr/>
                    <a:lstStyle/>
                    <a:p>
                      <a:pPr indent="0" lvl="0" marL="0" marR="38100" rtl="0" algn="l">
                        <a:lnSpc>
                          <a:spcPct val="128571"/>
                        </a:lnSpc>
                        <a:spcBef>
                          <a:spcPts val="0"/>
                        </a:spcBef>
                        <a:spcAft>
                          <a:spcPts val="0"/>
                        </a:spcAft>
                        <a:buNone/>
                      </a:pPr>
                      <a:r>
                        <a:rPr lang="en" sz="1600">
                          <a:solidFill>
                            <a:srgbClr val="202124"/>
                          </a:solidFill>
                          <a:highlight>
                            <a:srgbClr val="F8F9FA"/>
                          </a:highlight>
                        </a:rPr>
                        <a:t>the possibility of better organizing the other cohorts</a:t>
                      </a:r>
                      <a:endParaRPr/>
                    </a:p>
                  </a:txBody>
                  <a:tcPr marT="91425" marB="91425" marR="91425" marL="91425"/>
                </a:tc>
                <a:tc>
                  <a:txBody>
                    <a:bodyPr/>
                    <a:lstStyle/>
                    <a:p>
                      <a:pPr indent="0" lvl="0" marL="0" rtl="0" algn="l">
                        <a:spcBef>
                          <a:spcPts val="0"/>
                        </a:spcBef>
                        <a:spcAft>
                          <a:spcPts val="0"/>
                        </a:spcAft>
                        <a:buNone/>
                      </a:pPr>
                      <a:r>
                        <a:rPr lang="en" sz="1600"/>
                        <a:t>The pandemic Covid </a:t>
                      </a:r>
                      <a:r>
                        <a:rPr lang="en" sz="1600"/>
                        <a:t>19</a:t>
                      </a:r>
                      <a:endParaRPr sz="1600"/>
                    </a:p>
                    <a:p>
                      <a:pPr indent="0" lvl="0" marL="0" rtl="0" algn="l">
                        <a:spcBef>
                          <a:spcPts val="0"/>
                        </a:spcBef>
                        <a:spcAft>
                          <a:spcPts val="0"/>
                        </a:spcAft>
                        <a:buNone/>
                      </a:pPr>
                      <a:r>
                        <a:t/>
                      </a:r>
                      <a:endParaRPr sz="1600"/>
                    </a:p>
                  </a:txBody>
                  <a:tcPr marT="91425" marB="91425" marR="91425" marL="91425"/>
                </a:tc>
              </a:tr>
              <a:tr h="519225">
                <a:tc>
                  <a:txBody>
                    <a:bodyPr/>
                    <a:lstStyle/>
                    <a:p>
                      <a:pPr indent="0" lvl="0" marL="0" marR="38100" rtl="0" algn="l">
                        <a:lnSpc>
                          <a:spcPct val="128571"/>
                        </a:lnSpc>
                        <a:spcBef>
                          <a:spcPts val="0"/>
                        </a:spcBef>
                        <a:spcAft>
                          <a:spcPts val="0"/>
                        </a:spcAft>
                        <a:buClr>
                          <a:schemeClr val="dk1"/>
                        </a:buClr>
                        <a:buSzPts val="1100"/>
                        <a:buFont typeface="Arial"/>
                        <a:buNone/>
                      </a:pPr>
                      <a:r>
                        <a:rPr lang="en">
                          <a:solidFill>
                            <a:srgbClr val="202124"/>
                          </a:solidFill>
                          <a:highlight>
                            <a:srgbClr val="F8F9FA"/>
                          </a:highlight>
                        </a:rPr>
                        <a:t>also find ways to make their choices easier for other cohorts</a:t>
                      </a:r>
                      <a:endParaRPr>
                        <a:solidFill>
                          <a:srgbClr val="202124"/>
                        </a:solidFill>
                        <a:highlight>
                          <a:srgbClr val="F8F9FA"/>
                        </a:highlight>
                      </a:endParaRPr>
                    </a:p>
                    <a:p>
                      <a:pPr indent="0" lvl="0" marL="0" rtl="0" algn="l">
                        <a:spcBef>
                          <a:spcPts val="0"/>
                        </a:spcBef>
                        <a:spcAft>
                          <a:spcPts val="0"/>
                        </a:spcAft>
                        <a:buNone/>
                      </a:pPr>
                      <a:r>
                        <a:t/>
                      </a:r>
                      <a:endParaRPr/>
                    </a:p>
                  </a:txBody>
                  <a:tcPr marT="91425" marB="91425" marR="91425" marL="91425"/>
                </a:tc>
                <a:tc>
                  <a:txBody>
                    <a:bodyPr/>
                    <a:lstStyle/>
                    <a:p>
                      <a:pPr indent="0" lvl="0" marL="0" marR="38100" rtl="0" algn="l">
                        <a:lnSpc>
                          <a:spcPct val="128571"/>
                        </a:lnSpc>
                        <a:spcBef>
                          <a:spcPts val="0"/>
                        </a:spcBef>
                        <a:spcAft>
                          <a:spcPts val="0"/>
                        </a:spcAft>
                        <a:buNone/>
                      </a:pPr>
                      <a:r>
                        <a:rPr lang="en" sz="1600">
                          <a:solidFill>
                            <a:srgbClr val="202124"/>
                          </a:solidFill>
                          <a:highlight>
                            <a:srgbClr val="F8F9FA"/>
                          </a:highlight>
                        </a:rPr>
                        <a:t>political instability</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marR="38100" rtl="0" algn="l">
                        <a:lnSpc>
                          <a:spcPct val="128571"/>
                        </a:lnSpc>
                        <a:spcBef>
                          <a:spcPts val="0"/>
                        </a:spcBef>
                        <a:spcAft>
                          <a:spcPts val="0"/>
                        </a:spcAft>
                        <a:buNone/>
                      </a:pPr>
                      <a:r>
                        <a:rPr lang="en" sz="1600">
                          <a:solidFill>
                            <a:srgbClr val="202124"/>
                          </a:solidFill>
                          <a:highlight>
                            <a:srgbClr val="F8F9FA"/>
                          </a:highlight>
                        </a:rPr>
                        <a:t>Insecurity</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30" name="Google Shape;230;p43"/>
          <p:cNvSpPr txBox="1"/>
          <p:nvPr>
            <p:ph idx="1" type="body"/>
          </p:nvPr>
        </p:nvSpPr>
        <p:spPr>
          <a:xfrm>
            <a:off x="779506" y="590608"/>
            <a:ext cx="7450500" cy="6578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200"/>
              <a:t>Solutions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C</a:t>
            </a:r>
            <a:r>
              <a:rPr lang="en" sz="1900"/>
              <a:t>onduct a survey of each commune to find out which commune will be more likely for the bootcamp before even launching registrations.</a:t>
            </a:r>
            <a:endParaRPr sz="1900"/>
          </a:p>
          <a:p>
            <a:pPr indent="0" lvl="0" marL="0" rtl="0" algn="l">
              <a:spcBef>
                <a:spcPts val="0"/>
              </a:spcBef>
              <a:spcAft>
                <a:spcPts val="0"/>
              </a:spcAft>
              <a:buNone/>
            </a:pPr>
            <a:r>
              <a:t/>
            </a:r>
            <a:endParaRPr sz="2000"/>
          </a:p>
          <a:p>
            <a:pPr indent="0" lvl="0" marL="0" rtl="0" algn="l">
              <a:spcBef>
                <a:spcPts val="0"/>
              </a:spcBef>
              <a:spcAft>
                <a:spcPts val="0"/>
              </a:spcAft>
              <a:buNone/>
            </a:pPr>
            <a:r>
              <a:t/>
            </a:r>
            <a:endParaRPr sz="1800"/>
          </a:p>
          <a:p>
            <a:pPr indent="-342900" lvl="0" marL="457200" marR="38100" rtl="0" algn="l">
              <a:lnSpc>
                <a:spcPct val="128571"/>
              </a:lnSpc>
              <a:spcBef>
                <a:spcPts val="0"/>
              </a:spcBef>
              <a:spcAft>
                <a:spcPts val="0"/>
              </a:spcAft>
              <a:buSzPts val="1800"/>
              <a:buChar char="●"/>
            </a:pPr>
            <a:r>
              <a:rPr lang="en" sz="1900">
                <a:solidFill>
                  <a:srgbClr val="202124"/>
                </a:solidFill>
                <a:highlight>
                  <a:srgbClr val="F8F9FA"/>
                </a:highlight>
                <a:latin typeface="Arial"/>
                <a:ea typeface="Arial"/>
                <a:cs typeface="Arial"/>
                <a:sym typeface="Arial"/>
              </a:rPr>
              <a:t>create marketing that will interest women integrated into the world of technology so they can always have 25% women on the list</a:t>
            </a:r>
            <a:endParaRPr sz="19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44"/>
          <p:cNvSpPr/>
          <p:nvPr/>
        </p:nvSpPr>
        <p:spPr>
          <a:xfrm>
            <a:off x="854478" y="4828417"/>
            <a:ext cx="497400" cy="24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44"/>
          <p:cNvSpPr/>
          <p:nvPr/>
        </p:nvSpPr>
        <p:spPr>
          <a:xfrm>
            <a:off x="0" y="49"/>
            <a:ext cx="500380" cy="5143500"/>
          </a:xfrm>
          <a:custGeom>
            <a:rect b="b" l="l" r="r" t="t"/>
            <a:pathLst>
              <a:path extrusionOk="0" h="5143500" w="500380">
                <a:moveTo>
                  <a:pt x="499798" y="5143489"/>
                </a:moveTo>
                <a:lnTo>
                  <a:pt x="0" y="5143489"/>
                </a:lnTo>
                <a:lnTo>
                  <a:pt x="0" y="0"/>
                </a:lnTo>
                <a:lnTo>
                  <a:pt x="499798" y="0"/>
                </a:lnTo>
                <a:lnTo>
                  <a:pt x="499798"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7" name="Google Shape;237;p44"/>
          <p:cNvGrpSpPr/>
          <p:nvPr/>
        </p:nvGrpSpPr>
        <p:grpSpPr>
          <a:xfrm>
            <a:off x="863698" y="817223"/>
            <a:ext cx="590474" cy="44450"/>
            <a:chOff x="863698" y="817223"/>
            <a:chExt cx="590474" cy="44450"/>
          </a:xfrm>
        </p:grpSpPr>
        <p:sp>
          <p:nvSpPr>
            <p:cNvPr id="238" name="Google Shape;238;p44"/>
            <p:cNvSpPr/>
            <p:nvPr/>
          </p:nvSpPr>
          <p:spPr>
            <a:xfrm>
              <a:off x="863698"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44"/>
            <p:cNvSpPr/>
            <p:nvPr/>
          </p:nvSpPr>
          <p:spPr>
            <a:xfrm>
              <a:off x="1158897" y="817223"/>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0" name="Google Shape;240;p44"/>
          <p:cNvSpPr txBox="1"/>
          <p:nvPr>
            <p:ph type="title"/>
          </p:nvPr>
        </p:nvSpPr>
        <p:spPr>
          <a:xfrm>
            <a:off x="821748" y="303366"/>
            <a:ext cx="1536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sz="2600">
                <a:solidFill>
                  <a:srgbClr val="1A1A1A"/>
                </a:solidFill>
              </a:rPr>
              <a:t>Appendix</a:t>
            </a:r>
            <a:endParaRPr sz="2600"/>
          </a:p>
        </p:txBody>
      </p:sp>
      <p:sp>
        <p:nvSpPr>
          <p:cNvPr id="241" name="Google Shape;241;p44"/>
          <p:cNvSpPr txBox="1"/>
          <p:nvPr/>
        </p:nvSpPr>
        <p:spPr>
          <a:xfrm>
            <a:off x="734323" y="988686"/>
            <a:ext cx="6354300" cy="443700"/>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Clr>
                <a:srgbClr val="000000"/>
              </a:buClr>
              <a:buSzPts val="1300"/>
              <a:buFont typeface="Arial"/>
              <a:buNone/>
            </a:pPr>
            <a:r>
              <a:rPr b="0" i="0" lang="en" sz="1300" u="none" cap="none" strike="noStrike">
                <a:solidFill>
                  <a:srgbClr val="595959"/>
                </a:solidFill>
                <a:latin typeface="Lato"/>
                <a:ea typeface="Lato"/>
                <a:cs typeface="Lato"/>
                <a:sym typeface="Lato"/>
              </a:rPr>
              <a:t>What resources can the audience use to further understand the message and story being  presented?</a:t>
            </a:r>
            <a:endParaRPr b="0" i="0" sz="1300" u="none" cap="none" strike="noStrike">
              <a:solidFill>
                <a:srgbClr val="000000"/>
              </a:solidFill>
              <a:latin typeface="Lato"/>
              <a:ea typeface="Lato"/>
              <a:cs typeface="Lato"/>
              <a:sym typeface="Lato"/>
            </a:endParaRPr>
          </a:p>
        </p:txBody>
      </p:sp>
      <p:sp>
        <p:nvSpPr>
          <p:cNvPr id="242" name="Google Shape;242;p44"/>
          <p:cNvSpPr txBox="1"/>
          <p:nvPr/>
        </p:nvSpPr>
        <p:spPr>
          <a:xfrm>
            <a:off x="742950" y="1657350"/>
            <a:ext cx="79248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further informations, please visit: </a:t>
            </a:r>
            <a:r>
              <a:rPr lang="en">
                <a:solidFill>
                  <a:srgbClr val="454545"/>
                </a:solidFill>
              </a:rPr>
              <a:t>https://github.com/engy06/Repository06.git</a:t>
            </a:r>
            <a:endParaRPr>
              <a:solidFill>
                <a:srgbClr val="454545"/>
              </a:solidFill>
            </a:endParaRPr>
          </a:p>
          <a:p>
            <a:pPr indent="0" lvl="0" marL="0" marR="0" rtl="0" algn="l">
              <a:lnSpc>
                <a:spcPct val="100000"/>
              </a:lnSpc>
              <a:spcBef>
                <a:spcPts val="0"/>
              </a:spcBef>
              <a:spcAft>
                <a:spcPts val="0"/>
              </a:spcAft>
              <a:buClr>
                <a:srgbClr val="000000"/>
              </a:buClr>
              <a:buSzPts val="1400"/>
              <a:buFont typeface="Arial"/>
              <a:buNone/>
            </a:pPr>
            <a:r>
              <a:t/>
            </a:r>
            <a:endParaRPr sz="1900"/>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1309800" y="22292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0" lang="en">
                <a:solidFill>
                  <a:schemeClr val="dk2"/>
                </a:solidFill>
              </a:rPr>
              <a:t>Prepared by :</a:t>
            </a:r>
            <a:r>
              <a:rPr lang="en">
                <a:solidFill>
                  <a:schemeClr val="dk2"/>
                </a:solidFill>
              </a:rPr>
              <a:t>Matteucci Cyril</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grpSp>
        <p:nvGrpSpPr>
          <p:cNvPr id="127" name="Google Shape;127;p29"/>
          <p:cNvGrpSpPr/>
          <p:nvPr/>
        </p:nvGrpSpPr>
        <p:grpSpPr>
          <a:xfrm>
            <a:off x="1649" y="0"/>
            <a:ext cx="5017135" cy="5143500"/>
            <a:chOff x="1649" y="0"/>
            <a:chExt cx="5017135" cy="5143500"/>
          </a:xfrm>
        </p:grpSpPr>
        <p:sp>
          <p:nvSpPr>
            <p:cNvPr id="128" name="Google Shape;128;p29"/>
            <p:cNvSpPr/>
            <p:nvPr/>
          </p:nvSpPr>
          <p:spPr>
            <a:xfrm>
              <a:off x="1649" y="0"/>
              <a:ext cx="4996180" cy="5143500"/>
            </a:xfrm>
            <a:custGeom>
              <a:rect b="b" l="l" r="r" t="t"/>
              <a:pathLst>
                <a:path extrusionOk="0" h="5143500" w="4996180">
                  <a:moveTo>
                    <a:pt x="0" y="5143489"/>
                  </a:moveTo>
                  <a:lnTo>
                    <a:pt x="4996164" y="5143489"/>
                  </a:lnTo>
                  <a:lnTo>
                    <a:pt x="4996164" y="0"/>
                  </a:lnTo>
                  <a:lnTo>
                    <a:pt x="0" y="0"/>
                  </a:lnTo>
                  <a:lnTo>
                    <a:pt x="0" y="5143489"/>
                  </a:lnTo>
                  <a:close/>
                </a:path>
              </a:pathLst>
            </a:custGeom>
            <a:solidFill>
              <a:srgbClr val="1A99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29"/>
            <p:cNvSpPr/>
            <p:nvPr/>
          </p:nvSpPr>
          <p:spPr>
            <a:xfrm>
              <a:off x="1649" y="0"/>
              <a:ext cx="5017135" cy="5143500"/>
            </a:xfrm>
            <a:custGeom>
              <a:rect b="b" l="l" r="r" t="t"/>
              <a:pathLst>
                <a:path extrusionOk="0" h="5143500" w="5017135">
                  <a:moveTo>
                    <a:pt x="0" y="0"/>
                  </a:moveTo>
                  <a:lnTo>
                    <a:pt x="5016589" y="0"/>
                  </a:lnTo>
                  <a:lnTo>
                    <a:pt x="5016589"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30" name="Google Shape;130;p29"/>
          <p:cNvGrpSpPr/>
          <p:nvPr/>
        </p:nvGrpSpPr>
        <p:grpSpPr>
          <a:xfrm>
            <a:off x="4997440" y="0"/>
            <a:ext cx="4146550" cy="5143500"/>
            <a:chOff x="4997815" y="0"/>
            <a:chExt cx="4146550" cy="5143500"/>
          </a:xfrm>
        </p:grpSpPr>
        <p:sp>
          <p:nvSpPr>
            <p:cNvPr id="131" name="Google Shape;131;p29"/>
            <p:cNvSpPr/>
            <p:nvPr/>
          </p:nvSpPr>
          <p:spPr>
            <a:xfrm>
              <a:off x="5436663" y="2866618"/>
              <a:ext cx="3622500" cy="95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9"/>
            <p:cNvSpPr/>
            <p:nvPr/>
          </p:nvSpPr>
          <p:spPr>
            <a:xfrm>
              <a:off x="4997815" y="0"/>
              <a:ext cx="4146550" cy="5143500"/>
            </a:xfrm>
            <a:custGeom>
              <a:rect b="b" l="l" r="r" t="t"/>
              <a:pathLst>
                <a:path extrusionOk="0" h="5143500" w="4146550">
                  <a:moveTo>
                    <a:pt x="4146291" y="5143489"/>
                  </a:moveTo>
                  <a:lnTo>
                    <a:pt x="0" y="5143489"/>
                  </a:lnTo>
                  <a:lnTo>
                    <a:pt x="0" y="0"/>
                  </a:lnTo>
                  <a:lnTo>
                    <a:pt x="4146291" y="0"/>
                  </a:lnTo>
                  <a:lnTo>
                    <a:pt x="4146291" y="514348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9"/>
            <p:cNvSpPr/>
            <p:nvPr/>
          </p:nvSpPr>
          <p:spPr>
            <a:xfrm>
              <a:off x="4997815" y="0"/>
              <a:ext cx="4146550" cy="5143500"/>
            </a:xfrm>
            <a:custGeom>
              <a:rect b="b" l="l" r="r" t="t"/>
              <a:pathLst>
                <a:path extrusionOk="0" h="5143500" w="4146550">
                  <a:moveTo>
                    <a:pt x="0" y="0"/>
                  </a:moveTo>
                  <a:lnTo>
                    <a:pt x="4146291" y="0"/>
                  </a:lnTo>
                  <a:lnTo>
                    <a:pt x="4146291" y="5143489"/>
                  </a:lnTo>
                  <a:lnTo>
                    <a:pt x="0" y="514348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29"/>
            <p:cNvSpPr/>
            <p:nvPr/>
          </p:nvSpPr>
          <p:spPr>
            <a:xfrm>
              <a:off x="5053339" y="1277739"/>
              <a:ext cx="4035300" cy="186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5" name="Google Shape;135;p29"/>
          <p:cNvSpPr txBox="1"/>
          <p:nvPr>
            <p:ph type="title"/>
          </p:nvPr>
        </p:nvSpPr>
        <p:spPr>
          <a:xfrm>
            <a:off x="802475" y="1377175"/>
            <a:ext cx="3889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a:solidFill>
                  <a:schemeClr val="dk2"/>
                </a:solidFill>
              </a:rPr>
              <a:t>Python-Project 1</a:t>
            </a:r>
            <a:r>
              <a:rPr lang="en"/>
              <a:t>  </a:t>
            </a:r>
            <a:endParaRPr/>
          </a:p>
        </p:txBody>
      </p:sp>
      <p:sp>
        <p:nvSpPr>
          <p:cNvPr id="136" name="Google Shape;136;p29"/>
          <p:cNvSpPr txBox="1"/>
          <p:nvPr/>
        </p:nvSpPr>
        <p:spPr>
          <a:xfrm>
            <a:off x="802658" y="3544125"/>
            <a:ext cx="3889800" cy="782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500"/>
              <a:buFont typeface="Arial"/>
              <a:buNone/>
            </a:pPr>
            <a:r>
              <a:rPr b="1" lang="en" sz="2500">
                <a:solidFill>
                  <a:schemeClr val="lt1"/>
                </a:solidFill>
                <a:latin typeface="Verdana"/>
                <a:ea typeface="Verdana"/>
                <a:cs typeface="Verdana"/>
                <a:sym typeface="Verdana"/>
              </a:rPr>
              <a:t>Matteucci</a:t>
            </a:r>
            <a:r>
              <a:rPr b="1" i="0" lang="en" sz="2500" u="none" cap="none" strike="noStrike">
                <a:solidFill>
                  <a:schemeClr val="lt1"/>
                </a:solidFill>
                <a:latin typeface="Verdana"/>
                <a:ea typeface="Verdana"/>
                <a:cs typeface="Verdana"/>
                <a:sym typeface="Verdana"/>
              </a:rPr>
              <a:t> </a:t>
            </a:r>
            <a:r>
              <a:rPr b="1" lang="en" sz="2500">
                <a:solidFill>
                  <a:schemeClr val="lt1"/>
                </a:solidFill>
                <a:latin typeface="Verdana"/>
                <a:ea typeface="Verdana"/>
                <a:cs typeface="Verdana"/>
                <a:sym typeface="Verdana"/>
              </a:rPr>
              <a:t>Cyril</a:t>
            </a:r>
            <a:endParaRPr b="1" i="0" sz="2500" u="none" cap="none" strike="noStrike">
              <a:solidFill>
                <a:schemeClr val="lt1"/>
              </a:solidFill>
              <a:latin typeface="Verdana"/>
              <a:ea typeface="Verdana"/>
              <a:cs typeface="Verdana"/>
              <a:sym typeface="Verdana"/>
            </a:endParaRPr>
          </a:p>
          <a:p>
            <a:pPr indent="0" lvl="0" marL="12700" marR="0" rtl="0" algn="l">
              <a:lnSpc>
                <a:spcPct val="100000"/>
              </a:lnSpc>
              <a:spcBef>
                <a:spcPts val="0"/>
              </a:spcBef>
              <a:spcAft>
                <a:spcPts val="0"/>
              </a:spcAft>
              <a:buClr>
                <a:srgbClr val="000000"/>
              </a:buClr>
              <a:buSzPts val="2500"/>
              <a:buFont typeface="Arial"/>
              <a:buNone/>
            </a:pPr>
            <a:r>
              <a:rPr lang="en" sz="2500" u="none" cap="none" strike="noStrike">
                <a:solidFill>
                  <a:schemeClr val="lt1"/>
                </a:solidFill>
                <a:latin typeface="Verdana"/>
                <a:ea typeface="Verdana"/>
                <a:cs typeface="Verdana"/>
                <a:sym typeface="Verdana"/>
              </a:rPr>
              <a:t>Date: June 25, 2021</a:t>
            </a:r>
            <a:endParaRPr sz="2500" u="none" cap="none" strike="noStrike">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30"/>
          <p:cNvSpPr txBox="1"/>
          <p:nvPr>
            <p:ph type="title"/>
          </p:nvPr>
        </p:nvSpPr>
        <p:spPr>
          <a:xfrm>
            <a:off x="821748" y="303366"/>
            <a:ext cx="12516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sz="2600">
                <a:solidFill>
                  <a:srgbClr val="1A1A1A"/>
                </a:solidFill>
              </a:rPr>
              <a:t>Agenda</a:t>
            </a:r>
            <a:endParaRPr sz="2600"/>
          </a:p>
        </p:txBody>
      </p:sp>
      <p:sp>
        <p:nvSpPr>
          <p:cNvPr id="142" name="Google Shape;142;p30"/>
          <p:cNvSpPr txBox="1"/>
          <p:nvPr>
            <p:ph idx="1" type="body"/>
          </p:nvPr>
        </p:nvSpPr>
        <p:spPr>
          <a:xfrm>
            <a:off x="846725" y="1216446"/>
            <a:ext cx="7450500" cy="2568000"/>
          </a:xfrm>
          <a:prstGeom prst="rect">
            <a:avLst/>
          </a:prstGeom>
          <a:noFill/>
          <a:ln>
            <a:noFill/>
          </a:ln>
        </p:spPr>
        <p:txBody>
          <a:bodyPr anchorCtr="0" anchor="t" bIns="0" lIns="0" spcFirstLastPara="1" rIns="0" wrap="square" tIns="12700">
            <a:spAutoFit/>
          </a:bodyPr>
          <a:lstStyle/>
          <a:p>
            <a:pPr indent="-369570" lvl="0" marL="509905" rtl="0" algn="l">
              <a:lnSpc>
                <a:spcPct val="100000"/>
              </a:lnSpc>
              <a:spcBef>
                <a:spcPts val="0"/>
              </a:spcBef>
              <a:spcAft>
                <a:spcPts val="0"/>
              </a:spcAft>
              <a:buClr>
                <a:schemeClr val="dk1"/>
              </a:buClr>
              <a:buSzPts val="1400"/>
              <a:buFont typeface="Lato"/>
              <a:buAutoNum type="arabicPeriod"/>
            </a:pPr>
            <a:r>
              <a:rPr lang="en"/>
              <a:t>Introduction , Problem</a:t>
            </a:r>
            <a:endParaRPr/>
          </a:p>
          <a:p>
            <a:pPr indent="-369570" lvl="0" marL="509905" rtl="0" algn="l">
              <a:lnSpc>
                <a:spcPct val="100000"/>
              </a:lnSpc>
              <a:spcBef>
                <a:spcPts val="1200"/>
              </a:spcBef>
              <a:spcAft>
                <a:spcPts val="0"/>
              </a:spcAft>
              <a:buClr>
                <a:schemeClr val="dk1"/>
              </a:buClr>
              <a:buSzPts val="1400"/>
              <a:buFont typeface="Lato"/>
              <a:buAutoNum type="arabicPeriod"/>
            </a:pPr>
            <a:r>
              <a:rPr lang="en"/>
              <a:t>Methodology</a:t>
            </a:r>
            <a:endParaRPr/>
          </a:p>
          <a:p>
            <a:pPr indent="-317500" lvl="0" marL="457200" rtl="0" algn="l">
              <a:lnSpc>
                <a:spcPct val="100000"/>
              </a:lnSpc>
              <a:spcBef>
                <a:spcPts val="1200"/>
              </a:spcBef>
              <a:spcAft>
                <a:spcPts val="0"/>
              </a:spcAft>
              <a:buClr>
                <a:schemeClr val="dk1"/>
              </a:buClr>
              <a:buSzPts val="1400"/>
              <a:buFont typeface="Lato"/>
              <a:buAutoNum type="arabicPeriod"/>
            </a:pPr>
            <a:r>
              <a:rPr lang="en"/>
              <a:t>Results.</a:t>
            </a:r>
            <a:endParaRPr/>
          </a:p>
          <a:p>
            <a:pPr indent="-317500" lvl="0" marL="457200" rtl="0" algn="l">
              <a:lnSpc>
                <a:spcPct val="100000"/>
              </a:lnSpc>
              <a:spcBef>
                <a:spcPts val="1200"/>
              </a:spcBef>
              <a:spcAft>
                <a:spcPts val="0"/>
              </a:spcAft>
              <a:buClr>
                <a:schemeClr val="dk1"/>
              </a:buClr>
              <a:buSzPts val="1400"/>
              <a:buFont typeface="Lato"/>
              <a:buAutoNum type="arabicPeriod"/>
            </a:pPr>
            <a:r>
              <a:rPr lang="en"/>
              <a:t>Proposed Solutions</a:t>
            </a:r>
            <a:endParaRPr/>
          </a:p>
          <a:p>
            <a:pPr indent="-342900" lvl="0" marL="457200" rtl="0" algn="l">
              <a:lnSpc>
                <a:spcPct val="100000"/>
              </a:lnSpc>
              <a:spcBef>
                <a:spcPts val="1200"/>
              </a:spcBef>
              <a:spcAft>
                <a:spcPts val="0"/>
              </a:spcAft>
              <a:buSzPts val="1800"/>
              <a:buAutoNum type="arabicPeriod"/>
            </a:pPr>
            <a:r>
              <a:rPr lang="en"/>
              <a:t>Appendix - Additional Resources</a:t>
            </a:r>
            <a:endParaRPr/>
          </a:p>
          <a:p>
            <a:pPr indent="-342900" lvl="0" marL="457200" rtl="0" algn="l">
              <a:lnSpc>
                <a:spcPct val="100000"/>
              </a:lnSpc>
              <a:spcBef>
                <a:spcPts val="1200"/>
              </a:spcBef>
              <a:spcAft>
                <a:spcPts val="0"/>
              </a:spcAft>
              <a:buSzPts val="1800"/>
              <a:buAutoNum type="arabicPeriod"/>
            </a:pPr>
            <a:r>
              <a:rPr lang="en"/>
              <a:t>Team Members</a:t>
            </a:r>
            <a:endParaRPr/>
          </a:p>
          <a:p>
            <a:pPr indent="0" lvl="0" marL="457200" rtl="0" algn="l">
              <a:lnSpc>
                <a:spcPct val="10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nvSpPr>
        <p:spPr>
          <a:xfrm>
            <a:off x="541425" y="303375"/>
            <a:ext cx="2265300" cy="41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600"/>
              <a:buFont typeface="Arial"/>
              <a:buNone/>
            </a:pPr>
            <a:r>
              <a:rPr b="1" i="0" lang="en" sz="2600" u="none" cap="none" strike="noStrike">
                <a:solidFill>
                  <a:srgbClr val="1A1A1A"/>
                </a:solidFill>
                <a:latin typeface="Arial"/>
                <a:ea typeface="Arial"/>
                <a:cs typeface="Arial"/>
                <a:sym typeface="Arial"/>
              </a:rPr>
              <a:t>Introduction</a:t>
            </a:r>
            <a:endParaRPr b="0" i="0" sz="2600" u="none" cap="none" strike="noStrike">
              <a:solidFill>
                <a:srgbClr val="000000"/>
              </a:solidFill>
              <a:latin typeface="Arial"/>
              <a:ea typeface="Arial"/>
              <a:cs typeface="Arial"/>
              <a:sym typeface="Arial"/>
            </a:endParaRPr>
          </a:p>
        </p:txBody>
      </p:sp>
      <p:sp>
        <p:nvSpPr>
          <p:cNvPr id="148" name="Google Shape;148;p31"/>
          <p:cNvSpPr txBox="1"/>
          <p:nvPr/>
        </p:nvSpPr>
        <p:spPr>
          <a:xfrm>
            <a:off x="541425" y="1019225"/>
            <a:ext cx="7805400" cy="31287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595959"/>
                </a:solidFill>
                <a:latin typeface="Lato"/>
                <a:ea typeface="Lato"/>
                <a:cs typeface="Lato"/>
                <a:sym typeface="Lato"/>
              </a:rPr>
              <a:t>Who i am?</a:t>
            </a:r>
            <a:endParaRPr b="1" i="0" sz="28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2800"/>
              <a:buFont typeface="Arial"/>
              <a:buNone/>
            </a:pPr>
            <a:r>
              <a:rPr i="0" lang="en" sz="2400" u="none" cap="none" strike="noStrike">
                <a:solidFill>
                  <a:srgbClr val="595959"/>
                </a:solidFill>
                <a:latin typeface="Lato"/>
                <a:ea typeface="Lato"/>
                <a:cs typeface="Lato"/>
                <a:sym typeface="Lato"/>
              </a:rPr>
              <a:t>I</a:t>
            </a:r>
            <a:r>
              <a:rPr lang="en" sz="2400">
                <a:solidFill>
                  <a:srgbClr val="595959"/>
                </a:solidFill>
                <a:latin typeface="Lato"/>
                <a:ea typeface="Lato"/>
                <a:cs typeface="Lato"/>
                <a:sym typeface="Lato"/>
              </a:rPr>
              <a:t>’</a:t>
            </a:r>
            <a:r>
              <a:rPr i="0" lang="en" sz="2400" u="none" cap="none" strike="noStrike">
                <a:solidFill>
                  <a:srgbClr val="595959"/>
                </a:solidFill>
                <a:latin typeface="Lato"/>
                <a:ea typeface="Lato"/>
                <a:cs typeface="Lato"/>
                <a:sym typeface="Lato"/>
              </a:rPr>
              <a:t>am </a:t>
            </a:r>
            <a:r>
              <a:rPr lang="en" sz="2400">
                <a:solidFill>
                  <a:srgbClr val="595959"/>
                </a:solidFill>
                <a:latin typeface="Lato"/>
                <a:ea typeface="Lato"/>
                <a:cs typeface="Lato"/>
                <a:sym typeface="Lato"/>
              </a:rPr>
              <a:t>Matteucci Cyril</a:t>
            </a:r>
            <a:r>
              <a:rPr lang="en" sz="2500">
                <a:solidFill>
                  <a:srgbClr val="595959"/>
                </a:solidFill>
                <a:latin typeface="Lato"/>
                <a:ea typeface="Lato"/>
                <a:cs typeface="Lato"/>
                <a:sym typeface="Lato"/>
              </a:rPr>
              <a:t>.</a:t>
            </a:r>
            <a:endParaRPr sz="2500">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2800"/>
              <a:buFont typeface="Arial"/>
              <a:buNone/>
            </a:pPr>
            <a:r>
              <a:t/>
            </a:r>
            <a:endParaRPr sz="2800">
              <a:solidFill>
                <a:srgbClr val="595959"/>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800"/>
              <a:buFont typeface="Arial"/>
              <a:buNone/>
            </a:pPr>
            <a:r>
              <a:rPr b="1" i="0" lang="en" sz="2800" u="none" cap="none" strike="noStrike">
                <a:solidFill>
                  <a:srgbClr val="595959"/>
                </a:solidFill>
                <a:latin typeface="Lato"/>
                <a:ea typeface="Lato"/>
                <a:cs typeface="Lato"/>
                <a:sym typeface="Lato"/>
              </a:rPr>
              <a:t>What is the problem?</a:t>
            </a:r>
            <a:endParaRPr b="1" i="0" sz="2800" u="none" cap="none" strike="noStrike">
              <a:solidFill>
                <a:srgbClr val="595959"/>
              </a:solidFill>
              <a:latin typeface="Lato"/>
              <a:ea typeface="Lato"/>
              <a:cs typeface="Lato"/>
              <a:sym typeface="Lato"/>
            </a:endParaRPr>
          </a:p>
          <a:p>
            <a:pPr indent="0" lvl="0" marL="0" marR="38100" rtl="0" algn="l">
              <a:lnSpc>
                <a:spcPct val="128571"/>
              </a:lnSpc>
              <a:spcBef>
                <a:spcPts val="0"/>
              </a:spcBef>
              <a:spcAft>
                <a:spcPts val="0"/>
              </a:spcAft>
              <a:buClr>
                <a:schemeClr val="dk1"/>
              </a:buClr>
              <a:buSzPts val="1100"/>
              <a:buFont typeface="Arial"/>
              <a:buNone/>
            </a:pPr>
            <a:r>
              <a:rPr lang="en" sz="1800">
                <a:solidFill>
                  <a:srgbClr val="202124"/>
                </a:solidFill>
                <a:highlight>
                  <a:srgbClr val="F8F9FA"/>
                </a:highlight>
              </a:rPr>
              <a:t>Haiti </a:t>
            </a:r>
            <a:r>
              <a:rPr lang="en" sz="1800">
                <a:solidFill>
                  <a:srgbClr val="202124"/>
                </a:solidFill>
                <a:highlight>
                  <a:srgbClr val="F8F9FA"/>
                </a:highlight>
              </a:rPr>
              <a:t>Analytics</a:t>
            </a:r>
            <a:r>
              <a:rPr lang="en" sz="1800">
                <a:solidFill>
                  <a:srgbClr val="202124"/>
                </a:solidFill>
                <a:highlight>
                  <a:srgbClr val="F8F9FA"/>
                </a:highlight>
              </a:rPr>
              <a:t> is facing a problem where they need to organize a training but they have difficulty in selecting</a:t>
            </a:r>
            <a:endParaRPr sz="18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n" sz="1800">
                <a:solidFill>
                  <a:srgbClr val="202124"/>
                </a:solidFill>
                <a:highlight>
                  <a:srgbClr val="F8F9FA"/>
                </a:highlight>
              </a:rPr>
              <a:t> which 3 communes would be best for their training.</a:t>
            </a:r>
            <a:endParaRPr sz="1600">
              <a:solidFill>
                <a:srgbClr val="202124"/>
              </a:solidFill>
              <a:highlight>
                <a:srgbClr val="F8F9FA"/>
              </a:highlight>
            </a:endParaRPr>
          </a:p>
          <a:p>
            <a:pPr indent="0" lvl="0" marL="12700" marR="0" rtl="0" algn="l">
              <a:lnSpc>
                <a:spcPct val="100000"/>
              </a:lnSpc>
              <a:spcBef>
                <a:spcPts val="0"/>
              </a:spcBef>
              <a:spcAft>
                <a:spcPts val="0"/>
              </a:spcAft>
              <a:buClr>
                <a:srgbClr val="000000"/>
              </a:buClr>
              <a:buSzPts val="2800"/>
              <a:buFont typeface="Arial"/>
              <a:buNone/>
            </a:pPr>
            <a:r>
              <a:t/>
            </a:r>
            <a:endParaRPr sz="240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531298" y="303391"/>
            <a:ext cx="2719200" cy="81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lang="en" sz="2600">
                <a:solidFill>
                  <a:srgbClr val="1A1A1A"/>
                </a:solidFill>
              </a:rPr>
              <a:t>Systems Analysis</a:t>
            </a:r>
            <a:endParaRPr sz="2600"/>
          </a:p>
        </p:txBody>
      </p:sp>
      <p:sp>
        <p:nvSpPr>
          <p:cNvPr id="154" name="Google Shape;154;p32"/>
          <p:cNvSpPr txBox="1"/>
          <p:nvPr/>
        </p:nvSpPr>
        <p:spPr>
          <a:xfrm>
            <a:off x="531301" y="1262250"/>
            <a:ext cx="8081400" cy="297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100"/>
              <a:buFont typeface="Arial"/>
              <a:buNone/>
            </a:pPr>
            <a:r>
              <a:rPr b="1" i="0" lang="en" sz="2100" u="none" cap="none" strike="noStrike">
                <a:solidFill>
                  <a:srgbClr val="595959"/>
                </a:solidFill>
                <a:latin typeface="Lato"/>
                <a:ea typeface="Lato"/>
                <a:cs typeface="Lato"/>
                <a:sym typeface="Lato"/>
              </a:rPr>
              <a:t>Who is the client?</a:t>
            </a:r>
            <a:endParaRPr b="1" i="0" sz="2100" u="none" cap="none" strike="noStrike">
              <a:solidFill>
                <a:srgbClr val="595959"/>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595959"/>
              </a:solidFill>
              <a:latin typeface="Lato"/>
              <a:ea typeface="Lato"/>
              <a:cs typeface="Lato"/>
              <a:sym typeface="Lato"/>
            </a:endParaRPr>
          </a:p>
          <a:p>
            <a:pPr indent="0" lvl="0" marL="0" marR="0" rtl="0" algn="l">
              <a:lnSpc>
                <a:spcPct val="100000"/>
              </a:lnSpc>
              <a:spcBef>
                <a:spcPts val="15"/>
              </a:spcBef>
              <a:spcAft>
                <a:spcPts val="0"/>
              </a:spcAft>
              <a:buClr>
                <a:srgbClr val="000000"/>
              </a:buClr>
              <a:buSzPts val="2100"/>
              <a:buFont typeface="Arial"/>
              <a:buNone/>
            </a:pPr>
            <a:r>
              <a:rPr b="0" i="0" lang="en" sz="2100" u="none" cap="none" strike="noStrike">
                <a:solidFill>
                  <a:srgbClr val="000000"/>
                </a:solidFill>
                <a:latin typeface="Lato"/>
                <a:ea typeface="Lato"/>
                <a:cs typeface="Lato"/>
                <a:sym typeface="Lato"/>
              </a:rPr>
              <a:t>The client is AyitiAnalytics.</a:t>
            </a:r>
            <a:endParaRPr b="0" i="0" sz="2100" u="none" cap="none" strike="noStrike">
              <a:solidFill>
                <a:srgbClr val="000000"/>
              </a:solidFill>
              <a:latin typeface="Lato"/>
              <a:ea typeface="Lato"/>
              <a:cs typeface="Lato"/>
              <a:sym typeface="Lato"/>
            </a:endParaRPr>
          </a:p>
          <a:p>
            <a:pPr indent="0" lvl="0" marL="0" marR="38100" rtl="0" algn="l">
              <a:lnSpc>
                <a:spcPct val="128571"/>
              </a:lnSpc>
              <a:spcBef>
                <a:spcPts val="0"/>
              </a:spcBef>
              <a:spcAft>
                <a:spcPts val="0"/>
              </a:spcAft>
              <a:buClr>
                <a:schemeClr val="dk1"/>
              </a:buClr>
              <a:buSzPts val="1100"/>
              <a:buFont typeface="Arial"/>
              <a:buNone/>
            </a:pPr>
            <a:r>
              <a:rPr lang="en" sz="2100">
                <a:solidFill>
                  <a:srgbClr val="202124"/>
                </a:solidFill>
                <a:highlight>
                  <a:srgbClr val="F8F9FA"/>
                </a:highlight>
              </a:rPr>
              <a:t>Our client is Ayiti Analitycs, a Haitian campaign that wants to help young people with technology and provides advice to businesses. they are facing certain problems and they have hired us to solve them</a:t>
            </a:r>
            <a:endParaRPr sz="2100">
              <a:solidFill>
                <a:srgbClr val="202124"/>
              </a:solidFill>
              <a:highlight>
                <a:srgbClr val="F8F9FA"/>
              </a:highlight>
            </a:endParaRPr>
          </a:p>
          <a:p>
            <a:pPr indent="0" lvl="0" marL="0" marR="0" rtl="0" algn="l">
              <a:lnSpc>
                <a:spcPct val="100000"/>
              </a:lnSpc>
              <a:spcBef>
                <a:spcPts val="15"/>
              </a:spcBef>
              <a:spcAft>
                <a:spcPts val="0"/>
              </a:spcAft>
              <a:buClr>
                <a:srgbClr val="000000"/>
              </a:buClr>
              <a:buSzPts val="2100"/>
              <a:buFont typeface="Arial"/>
              <a:buNone/>
            </a:pPr>
            <a:r>
              <a:t/>
            </a:r>
            <a:endParaRPr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1253775" y="929310"/>
            <a:ext cx="66363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0" name="Google Shape;160;p33"/>
          <p:cNvSpPr txBox="1"/>
          <p:nvPr>
            <p:ph idx="1" type="body"/>
          </p:nvPr>
        </p:nvSpPr>
        <p:spPr>
          <a:xfrm>
            <a:off x="439575" y="1232275"/>
            <a:ext cx="7908900" cy="7489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b="1" lang="en" sz="2200"/>
              <a:t>Stakeholders</a:t>
            </a:r>
            <a:endParaRPr b="1" sz="2200"/>
          </a:p>
          <a:p>
            <a:pPr indent="-368300" lvl="0" marL="457200" rtl="0" algn="l">
              <a:spcBef>
                <a:spcPts val="0"/>
              </a:spcBef>
              <a:spcAft>
                <a:spcPts val="0"/>
              </a:spcAft>
              <a:buSzPts val="2200"/>
              <a:buChar char="●"/>
            </a:pPr>
            <a:r>
              <a:rPr lang="en" sz="2200"/>
              <a:t>Ayiti Analytics</a:t>
            </a:r>
            <a:endParaRPr sz="2200"/>
          </a:p>
          <a:p>
            <a:pPr indent="0" lvl="0" marL="457200" rtl="0" algn="l">
              <a:spcBef>
                <a:spcPts val="0"/>
              </a:spcBef>
              <a:spcAft>
                <a:spcPts val="0"/>
              </a:spcAft>
              <a:buNone/>
            </a:pPr>
            <a:r>
              <a:rPr lang="en"/>
              <a:t> </a:t>
            </a:r>
            <a:r>
              <a:rPr lang="en">
                <a:solidFill>
                  <a:srgbClr val="202124"/>
                </a:solidFill>
                <a:highlight>
                  <a:srgbClr val="F8F9FA"/>
                </a:highlight>
                <a:latin typeface="Arial"/>
                <a:ea typeface="Arial"/>
                <a:cs typeface="Arial"/>
                <a:sym typeface="Arial"/>
              </a:rPr>
              <a:t>Haiti analytics wants to achieve training in other communes but it is difficult to know which communes are the best.</a:t>
            </a:r>
            <a:endParaRPr>
              <a:solidFill>
                <a:srgbClr val="202124"/>
              </a:solidFill>
              <a:highlight>
                <a:srgbClr val="F8F9FA"/>
              </a:highlight>
              <a:latin typeface="Arial"/>
              <a:ea typeface="Arial"/>
              <a:cs typeface="Arial"/>
              <a:sym typeface="Arial"/>
            </a:endParaRPr>
          </a:p>
          <a:p>
            <a:pPr indent="0" lvl="0" marL="457200" rtl="0" algn="l">
              <a:spcBef>
                <a:spcPts val="0"/>
              </a:spcBef>
              <a:spcAft>
                <a:spcPts val="0"/>
              </a:spcAft>
              <a:buNone/>
            </a:pPr>
            <a:r>
              <a:t/>
            </a:r>
            <a:endParaRPr>
              <a:solidFill>
                <a:srgbClr val="202124"/>
              </a:solidFill>
              <a:highlight>
                <a:srgbClr val="F8F9FA"/>
              </a:highlight>
              <a:latin typeface="Arial"/>
              <a:ea typeface="Arial"/>
              <a:cs typeface="Arial"/>
              <a:sym typeface="Arial"/>
            </a:endParaRPr>
          </a:p>
          <a:p>
            <a:pPr indent="0" lvl="0" marL="457200" rtl="0" algn="l">
              <a:spcBef>
                <a:spcPts val="0"/>
              </a:spcBef>
              <a:spcAft>
                <a:spcPts val="0"/>
              </a:spcAft>
              <a:buNone/>
            </a:pPr>
            <a:r>
              <a:t/>
            </a:r>
            <a:endParaRPr>
              <a:solidFill>
                <a:srgbClr val="202124"/>
              </a:solidFill>
              <a:highlight>
                <a:srgbClr val="F8F9FA"/>
              </a:highlight>
              <a:latin typeface="Arial"/>
              <a:ea typeface="Arial"/>
              <a:cs typeface="Arial"/>
              <a:sym typeface="Arial"/>
            </a:endParaRPr>
          </a:p>
          <a:p>
            <a:pPr indent="-393700" lvl="0" marL="457200" rtl="0" algn="l">
              <a:spcBef>
                <a:spcPts val="0"/>
              </a:spcBef>
              <a:spcAft>
                <a:spcPts val="0"/>
              </a:spcAft>
              <a:buClr>
                <a:srgbClr val="202124"/>
              </a:buClr>
              <a:buSzPts val="2600"/>
              <a:buFont typeface="Arial"/>
              <a:buChar char="●"/>
            </a:pPr>
            <a:r>
              <a:rPr lang="en" sz="2200">
                <a:solidFill>
                  <a:srgbClr val="202124"/>
                </a:solidFill>
                <a:highlight>
                  <a:srgbClr val="F8F9FA"/>
                </a:highlight>
                <a:latin typeface="Arial"/>
                <a:ea typeface="Arial"/>
                <a:cs typeface="Arial"/>
                <a:sym typeface="Arial"/>
              </a:rPr>
              <a:t>The applicants</a:t>
            </a:r>
            <a:endParaRPr sz="22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rPr lang="en">
                <a:solidFill>
                  <a:srgbClr val="202124"/>
                </a:solidFill>
                <a:highlight>
                  <a:srgbClr val="F8F9FA"/>
                </a:highlight>
                <a:latin typeface="Arial"/>
                <a:ea typeface="Arial"/>
                <a:cs typeface="Arial"/>
                <a:sym typeface="Arial"/>
              </a:rPr>
              <a:t>         the applicants  realize that the number of people taken is too small</a:t>
            </a:r>
            <a:endParaRPr>
              <a:solidFill>
                <a:srgbClr val="202124"/>
              </a:solidFill>
              <a:highlight>
                <a:srgbClr val="F8F9FA"/>
              </a:highlight>
              <a:latin typeface="Arial"/>
              <a:ea typeface="Arial"/>
              <a:cs typeface="Arial"/>
              <a:sym typeface="Arial"/>
            </a:endParaRPr>
          </a:p>
          <a:p>
            <a:pPr indent="0" lvl="0" marL="914400" rtl="0" algn="l">
              <a:spcBef>
                <a:spcPts val="0"/>
              </a:spcBef>
              <a:spcAft>
                <a:spcPts val="0"/>
              </a:spcAft>
              <a:buNone/>
            </a:pPr>
            <a:r>
              <a:t/>
            </a:r>
            <a:endParaRPr sz="22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05275" y="264450"/>
            <a:ext cx="3146100" cy="5541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chemeClr val="dk1"/>
              </a:buClr>
              <a:buSzPts val="2800"/>
              <a:buFont typeface="Arial"/>
              <a:buNone/>
            </a:pPr>
            <a:r>
              <a:rPr lang="en">
                <a:solidFill>
                  <a:srgbClr val="1A1A1A"/>
                </a:solidFill>
              </a:rPr>
              <a:t>Methodology</a:t>
            </a:r>
            <a:endParaRPr sz="4600"/>
          </a:p>
        </p:txBody>
      </p:sp>
      <p:sp>
        <p:nvSpPr>
          <p:cNvPr id="166" name="Google Shape;166;p34"/>
          <p:cNvSpPr txBox="1"/>
          <p:nvPr/>
        </p:nvSpPr>
        <p:spPr>
          <a:xfrm>
            <a:off x="1198950" y="1772150"/>
            <a:ext cx="67461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202124"/>
                </a:solidFill>
                <a:highlight>
                  <a:srgbClr val="F8F9FA"/>
                </a:highlight>
              </a:rPr>
              <a:t>1) receive the data </a:t>
            </a:r>
            <a:endParaRPr sz="2500">
              <a:solidFill>
                <a:srgbClr val="202124"/>
              </a:solidFill>
              <a:highlight>
                <a:srgbClr val="F8F9FA"/>
              </a:highlight>
            </a:endParaRPr>
          </a:p>
          <a:p>
            <a:pPr indent="0" lvl="0" marL="0" rtl="0" algn="l">
              <a:spcBef>
                <a:spcPts val="0"/>
              </a:spcBef>
              <a:spcAft>
                <a:spcPts val="0"/>
              </a:spcAft>
              <a:buNone/>
            </a:pPr>
            <a:r>
              <a:t/>
            </a:r>
            <a:endParaRPr sz="2500">
              <a:solidFill>
                <a:srgbClr val="202124"/>
              </a:solidFill>
              <a:highlight>
                <a:srgbClr val="F8F9FA"/>
              </a:highlight>
            </a:endParaRPr>
          </a:p>
          <a:p>
            <a:pPr indent="0" lvl="0" marL="0" rtl="0" algn="l">
              <a:spcBef>
                <a:spcPts val="0"/>
              </a:spcBef>
              <a:spcAft>
                <a:spcPts val="0"/>
              </a:spcAft>
              <a:buNone/>
            </a:pPr>
            <a:r>
              <a:rPr lang="en" sz="2500">
                <a:solidFill>
                  <a:srgbClr val="202124"/>
                </a:solidFill>
                <a:highlight>
                  <a:srgbClr val="F8F9FA"/>
                </a:highlight>
              </a:rPr>
              <a:t>2) use tools that allow us to clean the data </a:t>
            </a:r>
            <a:endParaRPr sz="2500">
              <a:solidFill>
                <a:srgbClr val="202124"/>
              </a:solidFill>
              <a:highlight>
                <a:srgbClr val="F8F9FA"/>
              </a:highlight>
            </a:endParaRPr>
          </a:p>
          <a:p>
            <a:pPr indent="0" lvl="0" marL="0" rtl="0" algn="l">
              <a:spcBef>
                <a:spcPts val="0"/>
              </a:spcBef>
              <a:spcAft>
                <a:spcPts val="0"/>
              </a:spcAft>
              <a:buNone/>
            </a:pPr>
            <a:r>
              <a:t/>
            </a:r>
            <a:endParaRPr sz="2500">
              <a:solidFill>
                <a:srgbClr val="202124"/>
              </a:solidFill>
              <a:highlight>
                <a:srgbClr val="F8F9FA"/>
              </a:highlight>
            </a:endParaRPr>
          </a:p>
          <a:p>
            <a:pPr indent="0" lvl="0" marL="0" rtl="0" algn="l">
              <a:spcBef>
                <a:spcPts val="0"/>
              </a:spcBef>
              <a:spcAft>
                <a:spcPts val="0"/>
              </a:spcAft>
              <a:buNone/>
            </a:pPr>
            <a:r>
              <a:rPr lang="en" sz="2500">
                <a:solidFill>
                  <a:srgbClr val="202124"/>
                </a:solidFill>
                <a:highlight>
                  <a:srgbClr val="F8F9FA"/>
                </a:highlight>
              </a:rPr>
              <a:t>3) analyze the data</a:t>
            </a:r>
            <a:endParaRPr sz="2500">
              <a:solidFill>
                <a:srgbClr val="202124"/>
              </a:solidFill>
              <a:highlight>
                <a:srgbClr val="F8F9FA"/>
              </a:highlight>
            </a:endParaRPr>
          </a:p>
          <a:p>
            <a:pPr indent="0" lvl="0" marL="0" rtl="0" algn="l">
              <a:spcBef>
                <a:spcPts val="0"/>
              </a:spcBef>
              <a:spcAft>
                <a:spcPts val="0"/>
              </a:spcAft>
              <a:buNone/>
            </a:pPr>
            <a:r>
              <a:t/>
            </a:r>
            <a:endParaRPr sz="2500">
              <a:solidFill>
                <a:srgbClr val="202124"/>
              </a:solidFill>
              <a:highlight>
                <a:srgbClr val="F8F9FA"/>
              </a:highlight>
            </a:endParaRPr>
          </a:p>
          <a:p>
            <a:pPr indent="0" lvl="0" marL="0" marR="38100" rtl="0" algn="l">
              <a:lnSpc>
                <a:spcPct val="128571"/>
              </a:lnSpc>
              <a:spcBef>
                <a:spcPts val="0"/>
              </a:spcBef>
              <a:spcAft>
                <a:spcPts val="0"/>
              </a:spcAft>
              <a:buNone/>
            </a:pPr>
            <a:r>
              <a:rPr lang="en" sz="2500">
                <a:solidFill>
                  <a:srgbClr val="202124"/>
                </a:solidFill>
                <a:highlight>
                  <a:srgbClr val="F8F9FA"/>
                </a:highlight>
              </a:rPr>
              <a:t>4) propose solutions</a:t>
            </a:r>
            <a:endParaRPr sz="2500">
              <a:solidFill>
                <a:srgbClr val="202124"/>
              </a:solidFill>
              <a:highlight>
                <a:srgbClr val="F8F9FA"/>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nvSpPr>
        <p:spPr>
          <a:xfrm>
            <a:off x="5600600" y="2156100"/>
            <a:ext cx="3033600" cy="1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35"/>
          <p:cNvPicPr preferRelativeResize="0"/>
          <p:nvPr/>
        </p:nvPicPr>
        <p:blipFill>
          <a:blip r:embed="rId3">
            <a:alphaModFix/>
          </a:blip>
          <a:stretch>
            <a:fillRect/>
          </a:stretch>
        </p:blipFill>
        <p:spPr>
          <a:xfrm>
            <a:off x="625075" y="2009850"/>
            <a:ext cx="5993250" cy="3048000"/>
          </a:xfrm>
          <a:prstGeom prst="rect">
            <a:avLst/>
          </a:prstGeom>
          <a:noFill/>
          <a:ln>
            <a:noFill/>
          </a:ln>
        </p:spPr>
      </p:pic>
      <p:sp>
        <p:nvSpPr>
          <p:cNvPr id="173" name="Google Shape;173;p35"/>
          <p:cNvSpPr txBox="1"/>
          <p:nvPr/>
        </p:nvSpPr>
        <p:spPr>
          <a:xfrm>
            <a:off x="268950" y="235325"/>
            <a:ext cx="82812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454545"/>
                </a:solidFill>
              </a:rPr>
              <a:t>What are the most effective communication channels (Alumni, Facebook, WhatsApp, Friend ...) that will allow a student to be susceptible to selection?</a:t>
            </a:r>
            <a:endParaRPr b="1" sz="1300">
              <a:solidFill>
                <a:srgbClr val="454545"/>
              </a:solidFill>
            </a:endParaRPr>
          </a:p>
        </p:txBody>
      </p:sp>
      <p:sp>
        <p:nvSpPr>
          <p:cNvPr id="174" name="Google Shape;174;p35"/>
          <p:cNvSpPr txBox="1"/>
          <p:nvPr/>
        </p:nvSpPr>
        <p:spPr>
          <a:xfrm>
            <a:off x="410125" y="937650"/>
            <a:ext cx="7411500" cy="107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454545"/>
                </a:solidFill>
              </a:rPr>
              <a:t>response:</a:t>
            </a:r>
            <a:endParaRPr b="1" sz="1100">
              <a:solidFill>
                <a:srgbClr val="454545"/>
              </a:solidFill>
            </a:endParaRPr>
          </a:p>
          <a:p>
            <a:pPr indent="0" lvl="0" marL="0" marR="38100" rtl="0" algn="l">
              <a:lnSpc>
                <a:spcPct val="128571"/>
              </a:lnSpc>
              <a:spcBef>
                <a:spcPts val="0"/>
              </a:spcBef>
              <a:spcAft>
                <a:spcPts val="0"/>
              </a:spcAft>
              <a:buNone/>
            </a:pPr>
            <a:r>
              <a:rPr lang="en">
                <a:solidFill>
                  <a:srgbClr val="202124"/>
                </a:solidFill>
                <a:highlight>
                  <a:srgbClr val="F8F9FA"/>
                </a:highlight>
              </a:rPr>
              <a:t>this chart shows 3 channels with more rates, these channels are: friend, what'sapp, Facebook</a:t>
            </a:r>
            <a:endParaRPr>
              <a:solidFill>
                <a:srgbClr val="202124"/>
              </a:solidFill>
              <a:highlight>
                <a:srgbClr val="F8F9FA"/>
              </a:highlight>
            </a:endParaRPr>
          </a:p>
          <a:p>
            <a:pPr indent="0" lvl="0" marL="0" rtl="0" algn="l">
              <a:lnSpc>
                <a:spcPct val="115000"/>
              </a:lnSpc>
              <a:spcBef>
                <a:spcPts val="0"/>
              </a:spcBef>
              <a:spcAft>
                <a:spcPts val="0"/>
              </a:spcAft>
              <a:buNone/>
            </a:pPr>
            <a:r>
              <a:t/>
            </a:r>
            <a:endParaRPr b="1" sz="900">
              <a:solidFill>
                <a:srgbClr val="45454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644400" y="828450"/>
            <a:ext cx="7855200" cy="1647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
              <a:t>t</a:t>
            </a:r>
            <a:endParaRPr/>
          </a:p>
          <a:p>
            <a:pPr indent="0" lvl="0" marL="0" rtl="0" algn="l">
              <a:lnSpc>
                <a:spcPct val="100000"/>
              </a:lnSpc>
              <a:spcBef>
                <a:spcPts val="0"/>
              </a:spcBef>
              <a:spcAft>
                <a:spcPts val="0"/>
              </a:spcAft>
              <a:buClr>
                <a:schemeClr val="dk1"/>
              </a:buClr>
              <a:buSzPts val="1100"/>
              <a:buFont typeface="Arial"/>
              <a:buNone/>
            </a:pPr>
            <a:r>
              <a:rPr lang="en" sz="1750">
                <a:solidFill>
                  <a:schemeClr val="dk1"/>
                </a:solidFill>
                <a:highlight>
                  <a:srgbClr val="FFFFFF"/>
                </a:highlight>
              </a:rPr>
              <a:t>What is the average number of university students who should participate in this program?</a:t>
            </a:r>
            <a:endParaRPr sz="1750">
              <a:solidFill>
                <a:schemeClr val="dk1"/>
              </a:solidFill>
              <a:highlight>
                <a:srgbClr val="FFFFFF"/>
              </a:highlight>
            </a:endParaRPr>
          </a:p>
          <a:p>
            <a:pPr indent="0" lvl="0" marL="0" rtl="0" algn="l">
              <a:lnSpc>
                <a:spcPct val="100000"/>
              </a:lnSpc>
              <a:spcBef>
                <a:spcPts val="0"/>
              </a:spcBef>
              <a:spcAft>
                <a:spcPts val="0"/>
              </a:spcAft>
              <a:buSzPts val="2800"/>
              <a:buNone/>
            </a:pPr>
            <a:r>
              <a:t/>
            </a:r>
            <a:endParaRPr/>
          </a:p>
        </p:txBody>
      </p:sp>
      <p:sp>
        <p:nvSpPr>
          <p:cNvPr id="180" name="Google Shape;180;p36"/>
          <p:cNvSpPr txBox="1"/>
          <p:nvPr/>
        </p:nvSpPr>
        <p:spPr>
          <a:xfrm>
            <a:off x="354300" y="693350"/>
            <a:ext cx="8435400" cy="400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txBox="1"/>
          <p:nvPr/>
        </p:nvSpPr>
        <p:spPr>
          <a:xfrm>
            <a:off x="644400" y="2644575"/>
            <a:ext cx="7121400" cy="112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54545"/>
                </a:solidFill>
              </a:rPr>
              <a:t>T</a:t>
            </a:r>
            <a:r>
              <a:rPr lang="en" sz="1800">
                <a:solidFill>
                  <a:srgbClr val="454545"/>
                </a:solidFill>
              </a:rPr>
              <a:t>he average number of university students who should participate in this program is 19.560000000000002 equal to  20</a:t>
            </a:r>
            <a:endParaRPr sz="1800">
              <a:solidFill>
                <a:srgbClr val="454545"/>
              </a:solidFill>
            </a:endParaRPr>
          </a:p>
          <a:p>
            <a:pPr indent="0" lvl="0" marL="0" rtl="0" algn="l">
              <a:lnSpc>
                <a:spcPct val="115000"/>
              </a:lnSpc>
              <a:spcBef>
                <a:spcPts val="0"/>
              </a:spcBef>
              <a:spcAft>
                <a:spcPts val="0"/>
              </a:spcAft>
              <a:buNone/>
            </a:pPr>
            <a:r>
              <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