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65695648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65695648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65695648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65695648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p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6569564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6569564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65695648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65695648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65695648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65695648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253775" y="929310"/>
            <a:ext cx="6636300" cy="1126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1" i="0" sz="3600">
                <a:solidFill>
                  <a:schemeClr val="lt1"/>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2"/>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1" name="Google Shape;5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5" name="Google Shape;55;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6" name="Google Shape;56;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7" name="Google Shape;5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0" name="Google Shape;6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3" name="Google Shape;63;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4" name="Google Shape;6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4" name="Shape 14"/>
        <p:cNvGrpSpPr/>
        <p:nvPr/>
      </p:nvGrpSpPr>
      <p:grpSpPr>
        <a:xfrm>
          <a:off x="0" y="0"/>
          <a:ext cx="0" cy="0"/>
          <a:chOff x="0" y="0"/>
          <a:chExt cx="0" cy="0"/>
        </a:xfrm>
      </p:grpSpPr>
      <p:sp>
        <p:nvSpPr>
          <p:cNvPr id="15" name="Google Shape;15;p3"/>
          <p:cNvSpPr txBox="1"/>
          <p:nvPr>
            <p:ph type="title"/>
          </p:nvPr>
        </p:nvSpPr>
        <p:spPr>
          <a:xfrm>
            <a:off x="1253775" y="929310"/>
            <a:ext cx="6636300" cy="1126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1" i="0" sz="3600">
                <a:solidFill>
                  <a:schemeClr val="lt1"/>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846731" y="1176258"/>
            <a:ext cx="7450500" cy="1305600"/>
          </a:xfrm>
          <a:prstGeom prst="rect">
            <a:avLst/>
          </a:prstGeom>
          <a:noFill/>
          <a:ln>
            <a:noFill/>
          </a:ln>
        </p:spPr>
        <p:txBody>
          <a:bodyPr anchorCtr="0" anchor="t" bIns="0" lIns="0" spcFirstLastPara="1" rIns="0" wrap="square" tIns="0">
            <a:spAutoFit/>
          </a:bodyPr>
          <a:lstStyle>
            <a:lvl1pPr indent="-228600" lvl="0" marL="457200" algn="l">
              <a:lnSpc>
                <a:spcPct val="115000"/>
              </a:lnSpc>
              <a:spcBef>
                <a:spcPts val="0"/>
              </a:spcBef>
              <a:spcAft>
                <a:spcPts val="0"/>
              </a:spcAft>
              <a:buSzPts val="1800"/>
              <a:buNone/>
              <a:defRPr b="0" i="0" sz="1400">
                <a:solidFill>
                  <a:schemeClr val="dk1"/>
                </a:solidFill>
                <a:latin typeface="Arial"/>
                <a:ea typeface="Arial"/>
                <a:cs typeface="Arial"/>
                <a:sym typeface="Arial"/>
              </a:defRPr>
            </a:lvl1pPr>
            <a:lvl2pPr indent="-228600" lvl="1" marL="914400" algn="l">
              <a:lnSpc>
                <a:spcPct val="115000"/>
              </a:lnSpc>
              <a:spcBef>
                <a:spcPts val="1200"/>
              </a:spcBef>
              <a:spcAft>
                <a:spcPts val="0"/>
              </a:spcAft>
              <a:buSzPts val="1400"/>
              <a:buNone/>
              <a:defRPr/>
            </a:lvl2pPr>
            <a:lvl3pPr indent="-228600" lvl="2" marL="1371600" algn="l">
              <a:lnSpc>
                <a:spcPct val="115000"/>
              </a:lnSpc>
              <a:spcBef>
                <a:spcPts val="1200"/>
              </a:spcBef>
              <a:spcAft>
                <a:spcPts val="0"/>
              </a:spcAft>
              <a:buSzPts val="1400"/>
              <a:buNone/>
              <a:defRPr/>
            </a:lvl3pPr>
            <a:lvl4pPr indent="-228600" lvl="3" marL="1828800" algn="l">
              <a:lnSpc>
                <a:spcPct val="115000"/>
              </a:lnSpc>
              <a:spcBef>
                <a:spcPts val="1200"/>
              </a:spcBef>
              <a:spcAft>
                <a:spcPts val="0"/>
              </a:spcAft>
              <a:buSzPts val="1400"/>
              <a:buNone/>
              <a:defRPr/>
            </a:lvl4pPr>
            <a:lvl5pPr indent="-228600" lvl="4" marL="2286000" algn="l">
              <a:lnSpc>
                <a:spcPct val="115000"/>
              </a:lnSpc>
              <a:spcBef>
                <a:spcPts val="1200"/>
              </a:spcBef>
              <a:spcAft>
                <a:spcPts val="0"/>
              </a:spcAft>
              <a:buSzPts val="1400"/>
              <a:buNone/>
              <a:defRPr/>
            </a:lvl5pPr>
            <a:lvl6pPr indent="-228600" lvl="5" marL="2743200" algn="l">
              <a:lnSpc>
                <a:spcPct val="115000"/>
              </a:lnSpc>
              <a:spcBef>
                <a:spcPts val="1200"/>
              </a:spcBef>
              <a:spcAft>
                <a:spcPts val="0"/>
              </a:spcAft>
              <a:buSzPts val="1400"/>
              <a:buNone/>
              <a:defRPr/>
            </a:lvl6pPr>
            <a:lvl7pPr indent="-228600" lvl="6" marL="3200400" algn="l">
              <a:lnSpc>
                <a:spcPct val="115000"/>
              </a:lnSpc>
              <a:spcBef>
                <a:spcPts val="1200"/>
              </a:spcBef>
              <a:spcAft>
                <a:spcPts val="0"/>
              </a:spcAft>
              <a:buSzPts val="1400"/>
              <a:buNone/>
              <a:defRPr/>
            </a:lvl7pPr>
            <a:lvl8pPr indent="-228600" lvl="7" marL="3657600" algn="l">
              <a:lnSpc>
                <a:spcPct val="115000"/>
              </a:lnSpc>
              <a:spcBef>
                <a:spcPts val="1200"/>
              </a:spcBef>
              <a:spcAft>
                <a:spcPts val="0"/>
              </a:spcAft>
              <a:buSzPts val="1400"/>
              <a:buNone/>
              <a:defRPr/>
            </a:lvl8pPr>
            <a:lvl9pPr indent="-228600" lvl="8" marL="4114800" algn="l">
              <a:lnSpc>
                <a:spcPct val="115000"/>
              </a:lnSpc>
              <a:spcBef>
                <a:spcPts val="1200"/>
              </a:spcBef>
              <a:spcAft>
                <a:spcPts val="1200"/>
              </a:spcAft>
              <a:buSzPts val="1400"/>
              <a:buNone/>
              <a:defRPr/>
            </a:lvl9pPr>
          </a:lstStyle>
          <a:p/>
        </p:txBody>
      </p:sp>
      <p:sp>
        <p:nvSpPr>
          <p:cNvPr id="17" name="Google Shape;17;p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p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
        <p:nvSpPr>
          <p:cNvPr id="21" name="Google Shape;21;p4"/>
          <p:cNvSpPr txBox="1"/>
          <p:nvPr>
            <p:ph type="ctrTitle"/>
          </p:nvPr>
        </p:nvSpPr>
        <p:spPr>
          <a:xfrm>
            <a:off x="821748" y="303366"/>
            <a:ext cx="7500600" cy="421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0" i="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algn="l">
              <a:lnSpc>
                <a:spcPct val="115000"/>
              </a:lnSpc>
              <a:spcBef>
                <a:spcPts val="0"/>
              </a:spcBef>
              <a:spcAft>
                <a:spcPts val="0"/>
              </a:spcAft>
              <a:buSzPts val="1800"/>
              <a:buNone/>
              <a:defRPr/>
            </a:lvl1pPr>
            <a:lvl2pPr lvl="1" algn="l">
              <a:lnSpc>
                <a:spcPct val="115000"/>
              </a:lnSpc>
              <a:spcBef>
                <a:spcPts val="1200"/>
              </a:spcBef>
              <a:spcAft>
                <a:spcPts val="0"/>
              </a:spcAft>
              <a:buSzPts val="1400"/>
              <a:buNone/>
              <a:defRPr/>
            </a:lvl2pPr>
            <a:lvl3pPr lvl="2" algn="l">
              <a:lnSpc>
                <a:spcPct val="115000"/>
              </a:lnSpc>
              <a:spcBef>
                <a:spcPts val="1200"/>
              </a:spcBef>
              <a:spcAft>
                <a:spcPts val="0"/>
              </a:spcAft>
              <a:buSzPts val="1400"/>
              <a:buNone/>
              <a:defRPr/>
            </a:lvl3pPr>
            <a:lvl4pPr lvl="3" algn="l">
              <a:lnSpc>
                <a:spcPct val="115000"/>
              </a:lnSpc>
              <a:spcBef>
                <a:spcPts val="1200"/>
              </a:spcBef>
              <a:spcAft>
                <a:spcPts val="0"/>
              </a:spcAft>
              <a:buSzPts val="1400"/>
              <a:buNone/>
              <a:defRPr/>
            </a:lvl4pPr>
            <a:lvl5pPr lvl="4" algn="l">
              <a:lnSpc>
                <a:spcPct val="115000"/>
              </a:lnSpc>
              <a:spcBef>
                <a:spcPts val="1200"/>
              </a:spcBef>
              <a:spcAft>
                <a:spcPts val="0"/>
              </a:spcAft>
              <a:buSzPts val="1400"/>
              <a:buNone/>
              <a:defRPr/>
            </a:lvl5pPr>
            <a:lvl6pPr lvl="5" algn="l">
              <a:lnSpc>
                <a:spcPct val="115000"/>
              </a:lnSpc>
              <a:spcBef>
                <a:spcPts val="120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p:txBody>
      </p:sp>
      <p:sp>
        <p:nvSpPr>
          <p:cNvPr id="23" name="Google Shape;23;p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p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5" name="Google Shape;25;p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8" name="Google Shape;28;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9" name="Google Shape;2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2" name="Google Shape;3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 name="Google Shape;3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8" name="Google Shape;4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16"/>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1A998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72" name="Google Shape;72;p16"/>
          <p:cNvGrpSpPr/>
          <p:nvPr/>
        </p:nvGrpSpPr>
        <p:grpSpPr>
          <a:xfrm>
            <a:off x="0" y="0"/>
            <a:ext cx="9144081" cy="5144159"/>
            <a:chOff x="0" y="0"/>
            <a:chExt cx="9144081" cy="5144159"/>
          </a:xfrm>
        </p:grpSpPr>
        <p:sp>
          <p:nvSpPr>
            <p:cNvPr id="73" name="Google Shape;73;p16"/>
            <p:cNvSpPr/>
            <p:nvPr/>
          </p:nvSpPr>
          <p:spPr>
            <a:xfrm>
              <a:off x="4188541" y="2607969"/>
              <a:ext cx="4955540" cy="2536190"/>
            </a:xfrm>
            <a:custGeom>
              <a:rect b="b" l="l" r="r" t="t"/>
              <a:pathLst>
                <a:path extrusionOk="0" h="2536190" w="4955540">
                  <a:moveTo>
                    <a:pt x="4955390" y="2535594"/>
                  </a:moveTo>
                  <a:lnTo>
                    <a:pt x="0" y="2535594"/>
                  </a:lnTo>
                  <a:lnTo>
                    <a:pt x="0" y="0"/>
                  </a:lnTo>
                  <a:lnTo>
                    <a:pt x="4955390" y="0"/>
                  </a:lnTo>
                  <a:lnTo>
                    <a:pt x="4955390" y="253559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16"/>
            <p:cNvSpPr/>
            <p:nvPr/>
          </p:nvSpPr>
          <p:spPr>
            <a:xfrm>
              <a:off x="4630340" y="2934294"/>
              <a:ext cx="4071900" cy="1883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16"/>
            <p:cNvSpPr/>
            <p:nvPr/>
          </p:nvSpPr>
          <p:spPr>
            <a:xfrm>
              <a:off x="0" y="0"/>
              <a:ext cx="41886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6" name="Google Shape;76;p16"/>
          <p:cNvSpPr txBox="1"/>
          <p:nvPr>
            <p:ph type="title"/>
          </p:nvPr>
        </p:nvSpPr>
        <p:spPr>
          <a:xfrm>
            <a:off x="1253775" y="929310"/>
            <a:ext cx="6636300" cy="1679100"/>
          </a:xfrm>
          <a:prstGeom prst="rect">
            <a:avLst/>
          </a:prstGeom>
          <a:noFill/>
          <a:ln>
            <a:noFill/>
          </a:ln>
        </p:spPr>
        <p:txBody>
          <a:bodyPr anchorCtr="0" anchor="t" bIns="0" lIns="0" spcFirstLastPara="1" rIns="0" wrap="square" tIns="8875">
            <a:spAutoFit/>
          </a:bodyPr>
          <a:lstStyle/>
          <a:p>
            <a:pPr indent="-193039" lvl="0" marL="4351655" marR="5080" rtl="0" algn="l">
              <a:lnSpc>
                <a:spcPct val="100699"/>
              </a:lnSpc>
              <a:spcBef>
                <a:spcPts val="0"/>
              </a:spcBef>
              <a:spcAft>
                <a:spcPts val="0"/>
              </a:spcAft>
              <a:buSzPts val="2800"/>
              <a:buNone/>
            </a:pPr>
            <a:r>
              <a:rPr lang="en"/>
              <a:t>Tableau  Projet Template</a:t>
            </a:r>
            <a:endParaRPr/>
          </a:p>
        </p:txBody>
      </p:sp>
      <p:sp>
        <p:nvSpPr>
          <p:cNvPr id="77" name="Google Shape;77;p16"/>
          <p:cNvSpPr txBox="1"/>
          <p:nvPr/>
        </p:nvSpPr>
        <p:spPr>
          <a:xfrm>
            <a:off x="8912931" y="4852661"/>
            <a:ext cx="99000" cy="166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727100" y="702710"/>
            <a:ext cx="66363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800"/>
              <a:buNone/>
            </a:pPr>
            <a:r>
              <a:t/>
            </a:r>
            <a:endParaRPr/>
          </a:p>
        </p:txBody>
      </p:sp>
      <p:sp>
        <p:nvSpPr>
          <p:cNvPr id="141" name="Google Shape;141;p25"/>
          <p:cNvSpPr txBox="1"/>
          <p:nvPr/>
        </p:nvSpPr>
        <p:spPr>
          <a:xfrm>
            <a:off x="380975" y="282650"/>
            <a:ext cx="72165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lang="en">
                <a:solidFill>
                  <a:srgbClr val="454545"/>
                </a:solidFill>
                <a:highlight>
                  <a:schemeClr val="lt1"/>
                </a:highlight>
              </a:rPr>
              <a:t>This graph allows us to visualize the number of years that this loan has been held and whether there is a risk or not on the loan so that the person does not pay.</a:t>
            </a:r>
            <a:endParaRPr i="0" u="none" cap="none" strike="noStrike">
              <a:solidFill>
                <a:srgbClr val="454545"/>
              </a:solidFill>
              <a:highlight>
                <a:schemeClr val="lt1"/>
              </a:highlight>
            </a:endParaRPr>
          </a:p>
        </p:txBody>
      </p:sp>
      <p:pic>
        <p:nvPicPr>
          <p:cNvPr id="142" name="Google Shape;142;p25"/>
          <p:cNvPicPr preferRelativeResize="0"/>
          <p:nvPr/>
        </p:nvPicPr>
        <p:blipFill>
          <a:blip r:embed="rId3">
            <a:alphaModFix/>
          </a:blip>
          <a:stretch>
            <a:fillRect/>
          </a:stretch>
        </p:blipFill>
        <p:spPr>
          <a:xfrm>
            <a:off x="152400" y="1132600"/>
            <a:ext cx="4993050" cy="385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1253775" y="929310"/>
            <a:ext cx="66363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800"/>
              <a:buNone/>
            </a:pPr>
            <a:r>
              <a:t/>
            </a:r>
            <a:endParaRPr/>
          </a:p>
        </p:txBody>
      </p:sp>
      <p:sp>
        <p:nvSpPr>
          <p:cNvPr id="148" name="Google Shape;148;p26"/>
          <p:cNvSpPr txBox="1"/>
          <p:nvPr>
            <p:ph idx="1" type="body"/>
          </p:nvPr>
        </p:nvSpPr>
        <p:spPr>
          <a:xfrm>
            <a:off x="618875" y="656654"/>
            <a:ext cx="7450500" cy="6525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200"/>
              </a:spcBef>
              <a:spcAft>
                <a:spcPts val="0"/>
              </a:spcAft>
              <a:buClr>
                <a:schemeClr val="dk1"/>
              </a:buClr>
              <a:buSzPts val="1100"/>
              <a:buFont typeface="Arial"/>
              <a:buNone/>
            </a:pPr>
            <a:r>
              <a:t/>
            </a:r>
            <a:endParaRPr b="1" sz="1600"/>
          </a:p>
          <a:p>
            <a:pPr indent="0" lvl="0" marL="0" rtl="0" algn="l">
              <a:lnSpc>
                <a:spcPct val="115000"/>
              </a:lnSpc>
              <a:spcBef>
                <a:spcPts val="1200"/>
              </a:spcBef>
              <a:spcAft>
                <a:spcPts val="1200"/>
              </a:spcAft>
              <a:buSzPts val="1800"/>
              <a:buNone/>
            </a:pPr>
            <a:r>
              <a:t/>
            </a:r>
            <a:endParaRPr/>
          </a:p>
        </p:txBody>
      </p:sp>
      <p:sp>
        <p:nvSpPr>
          <p:cNvPr id="149" name="Google Shape;149;p26"/>
          <p:cNvSpPr txBox="1"/>
          <p:nvPr/>
        </p:nvSpPr>
        <p:spPr>
          <a:xfrm>
            <a:off x="662975" y="446900"/>
            <a:ext cx="7362300" cy="99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900"/>
              <a:buFont typeface="Arial"/>
              <a:buNone/>
            </a:pPr>
            <a:r>
              <a:rPr b="0" i="0" lang="en" sz="1600" u="none" cap="none" strike="noStrike">
                <a:solidFill>
                  <a:srgbClr val="454545"/>
                </a:solidFill>
                <a:highlight>
                  <a:schemeClr val="lt1"/>
                </a:highlight>
                <a:latin typeface="Arial"/>
                <a:ea typeface="Arial"/>
                <a:cs typeface="Arial"/>
                <a:sym typeface="Arial"/>
              </a:rPr>
              <a:t> </a:t>
            </a:r>
            <a:endParaRPr b="1" sz="1600">
              <a:solidFill>
                <a:srgbClr val="454545"/>
              </a:solidFill>
              <a:highlight>
                <a:schemeClr val="lt1"/>
              </a:highlight>
            </a:endParaRPr>
          </a:p>
          <a:p>
            <a:pPr indent="0" lvl="0" marL="0" marR="0" rtl="0" algn="l">
              <a:lnSpc>
                <a:spcPct val="115000"/>
              </a:lnSpc>
              <a:spcBef>
                <a:spcPts val="0"/>
              </a:spcBef>
              <a:spcAft>
                <a:spcPts val="0"/>
              </a:spcAft>
              <a:buClr>
                <a:srgbClr val="000000"/>
              </a:buClr>
              <a:buSzPts val="900"/>
              <a:buFont typeface="Arial"/>
              <a:buNone/>
            </a:pPr>
            <a:r>
              <a:rPr lang="en" sz="1600">
                <a:solidFill>
                  <a:srgbClr val="202124"/>
                </a:solidFill>
                <a:highlight>
                  <a:schemeClr val="lt1"/>
                </a:highlight>
              </a:rPr>
              <a:t>This graph allows us to do a study of the marital status of people and look at all the marital statuses that are most likely to repay the loan.</a:t>
            </a:r>
            <a:endParaRPr b="1" sz="1600">
              <a:solidFill>
                <a:srgbClr val="454545"/>
              </a:solidFill>
              <a:highlight>
                <a:schemeClr val="lt1"/>
              </a:highlight>
            </a:endParaRPr>
          </a:p>
        </p:txBody>
      </p:sp>
      <p:sp>
        <p:nvSpPr>
          <p:cNvPr id="150" name="Google Shape;150;p26"/>
          <p:cNvSpPr txBox="1"/>
          <p:nvPr/>
        </p:nvSpPr>
        <p:spPr>
          <a:xfrm>
            <a:off x="5289175" y="2076150"/>
            <a:ext cx="3000000" cy="619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454545"/>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pic>
        <p:nvPicPr>
          <p:cNvPr id="151" name="Google Shape;151;p26"/>
          <p:cNvPicPr preferRelativeResize="0"/>
          <p:nvPr/>
        </p:nvPicPr>
        <p:blipFill>
          <a:blip r:embed="rId3">
            <a:alphaModFix/>
          </a:blip>
          <a:stretch>
            <a:fillRect/>
          </a:stretch>
        </p:blipFill>
        <p:spPr>
          <a:xfrm>
            <a:off x="597475" y="1736861"/>
            <a:ext cx="7949049" cy="216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57" name="Google Shape;157;p27"/>
          <p:cNvPicPr preferRelativeResize="0"/>
          <p:nvPr/>
        </p:nvPicPr>
        <p:blipFill>
          <a:blip r:embed="rId3">
            <a:alphaModFix/>
          </a:blip>
          <a:stretch>
            <a:fillRect/>
          </a:stretch>
        </p:blipFill>
        <p:spPr>
          <a:xfrm>
            <a:off x="1846100" y="261175"/>
            <a:ext cx="5365174" cy="4621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63" name="Google Shape;163;p28"/>
          <p:cNvPicPr preferRelativeResize="0"/>
          <p:nvPr/>
        </p:nvPicPr>
        <p:blipFill>
          <a:blip r:embed="rId3">
            <a:alphaModFix/>
          </a:blip>
          <a:stretch>
            <a:fillRect/>
          </a:stretch>
        </p:blipFill>
        <p:spPr>
          <a:xfrm>
            <a:off x="1794175" y="363675"/>
            <a:ext cx="4933549" cy="4249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7" name="Shape 167"/>
        <p:cNvGrpSpPr/>
        <p:nvPr/>
      </p:nvGrpSpPr>
      <p:grpSpPr>
        <a:xfrm>
          <a:off x="0" y="0"/>
          <a:ext cx="0" cy="0"/>
          <a:chOff x="0" y="0"/>
          <a:chExt cx="0" cy="0"/>
        </a:xfrm>
      </p:grpSpPr>
      <p:sp>
        <p:nvSpPr>
          <p:cNvPr id="168" name="Google Shape;168;p29"/>
          <p:cNvSpPr/>
          <p:nvPr/>
        </p:nvSpPr>
        <p:spPr>
          <a:xfrm>
            <a:off x="854478" y="4828417"/>
            <a:ext cx="497400" cy="240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9" name="Google Shape;169;p29"/>
          <p:cNvSpPr/>
          <p:nvPr/>
        </p:nvSpPr>
        <p:spPr>
          <a:xfrm>
            <a:off x="0" y="49"/>
            <a:ext cx="500380" cy="5143500"/>
          </a:xfrm>
          <a:custGeom>
            <a:rect b="b" l="l" r="r" t="t"/>
            <a:pathLst>
              <a:path extrusionOk="0" h="5143500" w="500380">
                <a:moveTo>
                  <a:pt x="499798" y="5143489"/>
                </a:moveTo>
                <a:lnTo>
                  <a:pt x="0" y="5143489"/>
                </a:lnTo>
                <a:lnTo>
                  <a:pt x="0" y="0"/>
                </a:lnTo>
                <a:lnTo>
                  <a:pt x="499798" y="0"/>
                </a:lnTo>
                <a:lnTo>
                  <a:pt x="499798" y="5143489"/>
                </a:lnTo>
                <a:close/>
              </a:path>
            </a:pathLst>
          </a:custGeom>
          <a:solidFill>
            <a:srgbClr val="1A998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70" name="Google Shape;170;p29"/>
          <p:cNvGrpSpPr/>
          <p:nvPr/>
        </p:nvGrpSpPr>
        <p:grpSpPr>
          <a:xfrm>
            <a:off x="863698" y="817223"/>
            <a:ext cx="590474" cy="44450"/>
            <a:chOff x="863698" y="817223"/>
            <a:chExt cx="590474" cy="44450"/>
          </a:xfrm>
        </p:grpSpPr>
        <p:sp>
          <p:nvSpPr>
            <p:cNvPr id="171" name="Google Shape;171;p29"/>
            <p:cNvSpPr/>
            <p:nvPr/>
          </p:nvSpPr>
          <p:spPr>
            <a:xfrm>
              <a:off x="863698" y="817223"/>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1A998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2" name="Google Shape;172;p29"/>
            <p:cNvSpPr/>
            <p:nvPr/>
          </p:nvSpPr>
          <p:spPr>
            <a:xfrm>
              <a:off x="1158897" y="817223"/>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EB56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73" name="Google Shape;173;p29"/>
          <p:cNvSpPr txBox="1"/>
          <p:nvPr>
            <p:ph type="title"/>
          </p:nvPr>
        </p:nvSpPr>
        <p:spPr>
          <a:xfrm>
            <a:off x="821748" y="303366"/>
            <a:ext cx="15360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2800"/>
              <a:buNone/>
            </a:pPr>
            <a:r>
              <a:rPr lang="en" sz="2600">
                <a:solidFill>
                  <a:srgbClr val="1A1A1A"/>
                </a:solidFill>
              </a:rPr>
              <a:t>Appendix</a:t>
            </a:r>
            <a:endParaRPr sz="2600"/>
          </a:p>
        </p:txBody>
      </p:sp>
      <p:sp>
        <p:nvSpPr>
          <p:cNvPr id="174" name="Google Shape;174;p29"/>
          <p:cNvSpPr txBox="1"/>
          <p:nvPr/>
        </p:nvSpPr>
        <p:spPr>
          <a:xfrm>
            <a:off x="734323" y="988686"/>
            <a:ext cx="6354300" cy="443700"/>
          </a:xfrm>
          <a:prstGeom prst="rect">
            <a:avLst/>
          </a:prstGeom>
          <a:noFill/>
          <a:ln>
            <a:noFill/>
          </a:ln>
        </p:spPr>
        <p:txBody>
          <a:bodyPr anchorCtr="0" anchor="t" bIns="0" lIns="0" spcFirstLastPara="1" rIns="0" wrap="square" tIns="12700">
            <a:spAutoFit/>
          </a:bodyPr>
          <a:lstStyle/>
          <a:p>
            <a:pPr indent="0" lvl="0" marL="12700" marR="5080" rtl="0" algn="l">
              <a:lnSpc>
                <a:spcPct val="115399"/>
              </a:lnSpc>
              <a:spcBef>
                <a:spcPts val="0"/>
              </a:spcBef>
              <a:spcAft>
                <a:spcPts val="0"/>
              </a:spcAft>
              <a:buClr>
                <a:srgbClr val="000000"/>
              </a:buClr>
              <a:buSzPts val="1300"/>
              <a:buFont typeface="Arial"/>
              <a:buNone/>
            </a:pPr>
            <a:r>
              <a:rPr b="0" i="0" lang="en" sz="1300" u="none" cap="none" strike="noStrike">
                <a:solidFill>
                  <a:srgbClr val="595959"/>
                </a:solidFill>
                <a:latin typeface="Arial"/>
                <a:ea typeface="Arial"/>
                <a:cs typeface="Arial"/>
                <a:sym typeface="Arial"/>
              </a:rPr>
              <a:t>What resources can the audience use to further understand the message and story being  presented?</a:t>
            </a:r>
            <a:endParaRPr b="0" i="0" sz="1300" u="none" cap="none" strike="noStrike">
              <a:solidFill>
                <a:srgbClr val="000000"/>
              </a:solidFill>
              <a:latin typeface="Arial"/>
              <a:ea typeface="Arial"/>
              <a:cs typeface="Arial"/>
              <a:sym typeface="Arial"/>
            </a:endParaRPr>
          </a:p>
        </p:txBody>
      </p:sp>
      <p:sp>
        <p:nvSpPr>
          <p:cNvPr id="175" name="Google Shape;175;p29"/>
          <p:cNvSpPr txBox="1"/>
          <p:nvPr/>
        </p:nvSpPr>
        <p:spPr>
          <a:xfrm>
            <a:off x="742950" y="1657350"/>
            <a:ext cx="7924800" cy="118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 further informations, please visit:</a:t>
            </a:r>
            <a:r>
              <a:rPr lang="en">
                <a:solidFill>
                  <a:srgbClr val="24292E"/>
                </a:solidFill>
                <a:highlight>
                  <a:srgbClr val="FFFFFF"/>
                </a:highlight>
              </a:rPr>
              <a:t>https://github.com/engy06/Tableau.git</a:t>
            </a:r>
            <a:endParaRPr>
              <a:solidFill>
                <a:srgbClr val="24292E"/>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1309800" y="2229210"/>
            <a:ext cx="66363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800"/>
              <a:buNone/>
            </a:pPr>
            <a:r>
              <a:rPr b="0" lang="en">
                <a:solidFill>
                  <a:schemeClr val="dk2"/>
                </a:solidFill>
              </a:rPr>
              <a:t>Prepared by :</a:t>
            </a:r>
            <a:r>
              <a:rPr lang="en">
                <a:solidFill>
                  <a:schemeClr val="dk2"/>
                </a:solidFill>
              </a:rPr>
              <a:t>Matteucci Cyril</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 name="Shape 81"/>
        <p:cNvGrpSpPr/>
        <p:nvPr/>
      </p:nvGrpSpPr>
      <p:grpSpPr>
        <a:xfrm>
          <a:off x="0" y="0"/>
          <a:ext cx="0" cy="0"/>
          <a:chOff x="0" y="0"/>
          <a:chExt cx="0" cy="0"/>
        </a:xfrm>
      </p:grpSpPr>
      <p:grpSp>
        <p:nvGrpSpPr>
          <p:cNvPr id="82" name="Google Shape;82;p17"/>
          <p:cNvGrpSpPr/>
          <p:nvPr/>
        </p:nvGrpSpPr>
        <p:grpSpPr>
          <a:xfrm>
            <a:off x="1649" y="0"/>
            <a:ext cx="5017135" cy="5143500"/>
            <a:chOff x="1649" y="0"/>
            <a:chExt cx="5017135" cy="5143500"/>
          </a:xfrm>
        </p:grpSpPr>
        <p:sp>
          <p:nvSpPr>
            <p:cNvPr id="83" name="Google Shape;83;p17"/>
            <p:cNvSpPr/>
            <p:nvPr/>
          </p:nvSpPr>
          <p:spPr>
            <a:xfrm>
              <a:off x="1649" y="0"/>
              <a:ext cx="4996180" cy="5143500"/>
            </a:xfrm>
            <a:custGeom>
              <a:rect b="b" l="l" r="r" t="t"/>
              <a:pathLst>
                <a:path extrusionOk="0" h="5143500" w="4996180">
                  <a:moveTo>
                    <a:pt x="0" y="5143489"/>
                  </a:moveTo>
                  <a:lnTo>
                    <a:pt x="4996164" y="5143489"/>
                  </a:lnTo>
                  <a:lnTo>
                    <a:pt x="4996164" y="0"/>
                  </a:lnTo>
                  <a:lnTo>
                    <a:pt x="0" y="0"/>
                  </a:lnTo>
                  <a:lnTo>
                    <a:pt x="0" y="5143489"/>
                  </a:lnTo>
                  <a:close/>
                </a:path>
              </a:pathLst>
            </a:custGeom>
            <a:solidFill>
              <a:srgbClr val="1A998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 name="Google Shape;84;p17"/>
            <p:cNvSpPr/>
            <p:nvPr/>
          </p:nvSpPr>
          <p:spPr>
            <a:xfrm>
              <a:off x="1649" y="0"/>
              <a:ext cx="5017135" cy="5143500"/>
            </a:xfrm>
            <a:custGeom>
              <a:rect b="b" l="l" r="r" t="t"/>
              <a:pathLst>
                <a:path extrusionOk="0" h="5143500" w="5017135">
                  <a:moveTo>
                    <a:pt x="0" y="0"/>
                  </a:moveTo>
                  <a:lnTo>
                    <a:pt x="5016589" y="0"/>
                  </a:lnTo>
                  <a:lnTo>
                    <a:pt x="5016589" y="5143489"/>
                  </a:lnTo>
                  <a:lnTo>
                    <a:pt x="0" y="514348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85" name="Google Shape;85;p17"/>
          <p:cNvGrpSpPr/>
          <p:nvPr/>
        </p:nvGrpSpPr>
        <p:grpSpPr>
          <a:xfrm>
            <a:off x="4997440" y="0"/>
            <a:ext cx="4146550" cy="5143500"/>
            <a:chOff x="4997815" y="0"/>
            <a:chExt cx="4146550" cy="5143500"/>
          </a:xfrm>
        </p:grpSpPr>
        <p:sp>
          <p:nvSpPr>
            <p:cNvPr id="86" name="Google Shape;86;p17"/>
            <p:cNvSpPr/>
            <p:nvPr/>
          </p:nvSpPr>
          <p:spPr>
            <a:xfrm>
              <a:off x="5436663" y="2866618"/>
              <a:ext cx="3622500" cy="957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 name="Google Shape;87;p17"/>
            <p:cNvSpPr/>
            <p:nvPr/>
          </p:nvSpPr>
          <p:spPr>
            <a:xfrm>
              <a:off x="4997815" y="0"/>
              <a:ext cx="4146550" cy="5143500"/>
            </a:xfrm>
            <a:custGeom>
              <a:rect b="b" l="l" r="r" t="t"/>
              <a:pathLst>
                <a:path extrusionOk="0" h="5143500" w="4146550">
                  <a:moveTo>
                    <a:pt x="4146291" y="5143489"/>
                  </a:moveTo>
                  <a:lnTo>
                    <a:pt x="0" y="5143489"/>
                  </a:lnTo>
                  <a:lnTo>
                    <a:pt x="0" y="0"/>
                  </a:lnTo>
                  <a:lnTo>
                    <a:pt x="4146291" y="0"/>
                  </a:lnTo>
                  <a:lnTo>
                    <a:pt x="4146291" y="514348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 name="Google Shape;88;p17"/>
            <p:cNvSpPr/>
            <p:nvPr/>
          </p:nvSpPr>
          <p:spPr>
            <a:xfrm>
              <a:off x="4997815" y="0"/>
              <a:ext cx="4146550" cy="5143500"/>
            </a:xfrm>
            <a:custGeom>
              <a:rect b="b" l="l" r="r" t="t"/>
              <a:pathLst>
                <a:path extrusionOk="0" h="5143500" w="4146550">
                  <a:moveTo>
                    <a:pt x="0" y="0"/>
                  </a:moveTo>
                  <a:lnTo>
                    <a:pt x="4146291" y="0"/>
                  </a:lnTo>
                  <a:lnTo>
                    <a:pt x="4146291" y="5143489"/>
                  </a:lnTo>
                  <a:lnTo>
                    <a:pt x="0" y="514348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 name="Google Shape;89;p17"/>
            <p:cNvSpPr/>
            <p:nvPr/>
          </p:nvSpPr>
          <p:spPr>
            <a:xfrm>
              <a:off x="5053339" y="1277739"/>
              <a:ext cx="4035300" cy="186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90" name="Google Shape;90;p17"/>
          <p:cNvSpPr txBox="1"/>
          <p:nvPr>
            <p:ph type="title"/>
          </p:nvPr>
        </p:nvSpPr>
        <p:spPr>
          <a:xfrm>
            <a:off x="802475" y="1377175"/>
            <a:ext cx="3889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2800"/>
              <a:buNone/>
            </a:pPr>
            <a:r>
              <a:rPr lang="en">
                <a:solidFill>
                  <a:schemeClr val="dk2"/>
                </a:solidFill>
              </a:rPr>
              <a:t>Tableau</a:t>
            </a:r>
            <a:r>
              <a:rPr lang="en">
                <a:solidFill>
                  <a:schemeClr val="dk2"/>
                </a:solidFill>
              </a:rPr>
              <a:t>-Project 1</a:t>
            </a:r>
            <a:r>
              <a:rPr lang="en"/>
              <a:t>  </a:t>
            </a:r>
            <a:endParaRPr/>
          </a:p>
        </p:txBody>
      </p:sp>
      <p:sp>
        <p:nvSpPr>
          <p:cNvPr id="91" name="Google Shape;91;p17"/>
          <p:cNvSpPr txBox="1"/>
          <p:nvPr/>
        </p:nvSpPr>
        <p:spPr>
          <a:xfrm>
            <a:off x="802658" y="3544125"/>
            <a:ext cx="3889800" cy="782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500"/>
              <a:buFont typeface="Arial"/>
              <a:buNone/>
            </a:pPr>
            <a:r>
              <a:rPr b="1" i="0" lang="en" sz="2500" u="none" cap="none" strike="noStrike">
                <a:solidFill>
                  <a:schemeClr val="lt1"/>
                </a:solidFill>
                <a:latin typeface="Verdana"/>
                <a:ea typeface="Verdana"/>
                <a:cs typeface="Verdana"/>
                <a:sym typeface="Verdana"/>
              </a:rPr>
              <a:t>Matteucci Cyril</a:t>
            </a:r>
            <a:endParaRPr b="1" i="0" sz="2500" u="none" cap="none" strike="noStrike">
              <a:solidFill>
                <a:schemeClr val="lt1"/>
              </a:solidFill>
              <a:latin typeface="Verdana"/>
              <a:ea typeface="Verdana"/>
              <a:cs typeface="Verdana"/>
              <a:sym typeface="Verdana"/>
            </a:endParaRPr>
          </a:p>
          <a:p>
            <a:pPr indent="0" lvl="0" marL="12700" marR="0" rtl="0" algn="l">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Verdana"/>
                <a:ea typeface="Verdana"/>
                <a:cs typeface="Verdana"/>
                <a:sym typeface="Verdana"/>
              </a:rPr>
              <a:t>Date: Ju</a:t>
            </a:r>
            <a:r>
              <a:rPr lang="en" sz="2500">
                <a:solidFill>
                  <a:schemeClr val="lt1"/>
                </a:solidFill>
                <a:latin typeface="Verdana"/>
                <a:ea typeface="Verdana"/>
                <a:cs typeface="Verdana"/>
                <a:sym typeface="Verdana"/>
              </a:rPr>
              <a:t>lly</a:t>
            </a:r>
            <a:r>
              <a:rPr b="0" i="0" lang="en" sz="2500" u="none" cap="none" strike="noStrike">
                <a:solidFill>
                  <a:schemeClr val="lt1"/>
                </a:solidFill>
                <a:latin typeface="Verdana"/>
                <a:ea typeface="Verdana"/>
                <a:cs typeface="Verdana"/>
                <a:sym typeface="Verdana"/>
              </a:rPr>
              <a:t> 2</a:t>
            </a:r>
            <a:r>
              <a:rPr lang="en" sz="2500">
                <a:solidFill>
                  <a:schemeClr val="lt1"/>
                </a:solidFill>
                <a:latin typeface="Verdana"/>
                <a:ea typeface="Verdana"/>
                <a:cs typeface="Verdana"/>
                <a:sym typeface="Verdana"/>
              </a:rPr>
              <a:t>8</a:t>
            </a:r>
            <a:r>
              <a:rPr b="0" i="0" lang="en" sz="2500" u="none" cap="none" strike="noStrike">
                <a:solidFill>
                  <a:schemeClr val="lt1"/>
                </a:solidFill>
                <a:latin typeface="Verdana"/>
                <a:ea typeface="Verdana"/>
                <a:cs typeface="Verdana"/>
                <a:sym typeface="Verdana"/>
              </a:rPr>
              <a:t>, 2021</a:t>
            </a:r>
            <a:endParaRPr b="0" i="0" sz="2500" u="none" cap="none" strike="noStrike">
              <a:solidFill>
                <a:schemeClr val="lt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nvSpPr>
        <p:spPr>
          <a:xfrm>
            <a:off x="541425" y="303375"/>
            <a:ext cx="22653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600"/>
              <a:buFont typeface="Arial"/>
              <a:buNone/>
            </a:pPr>
            <a:r>
              <a:rPr b="1" i="0" lang="en" sz="2600" u="none" cap="none" strike="noStrike">
                <a:solidFill>
                  <a:srgbClr val="1A1A1A"/>
                </a:solidFill>
                <a:latin typeface="Arial"/>
                <a:ea typeface="Arial"/>
                <a:cs typeface="Arial"/>
                <a:sym typeface="Arial"/>
              </a:rPr>
              <a:t>Introduction</a:t>
            </a:r>
            <a:endParaRPr b="0" i="0" sz="2600" u="none" cap="none" strike="noStrike">
              <a:solidFill>
                <a:srgbClr val="000000"/>
              </a:solidFill>
              <a:latin typeface="Arial"/>
              <a:ea typeface="Arial"/>
              <a:cs typeface="Arial"/>
              <a:sym typeface="Arial"/>
            </a:endParaRPr>
          </a:p>
        </p:txBody>
      </p:sp>
      <p:sp>
        <p:nvSpPr>
          <p:cNvPr id="97" name="Google Shape;97;p18"/>
          <p:cNvSpPr txBox="1"/>
          <p:nvPr/>
        </p:nvSpPr>
        <p:spPr>
          <a:xfrm>
            <a:off x="541425" y="1019225"/>
            <a:ext cx="7805400" cy="37665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rgbClr val="595959"/>
                </a:solidFill>
                <a:latin typeface="Arial"/>
                <a:ea typeface="Arial"/>
                <a:cs typeface="Arial"/>
                <a:sym typeface="Arial"/>
              </a:rPr>
              <a:t>Who i am?</a:t>
            </a:r>
            <a:endParaRPr b="1" i="0" sz="28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2400" u="none" cap="none" strike="noStrike">
                <a:solidFill>
                  <a:srgbClr val="595959"/>
                </a:solidFill>
                <a:latin typeface="Arial"/>
                <a:ea typeface="Arial"/>
                <a:cs typeface="Arial"/>
                <a:sym typeface="Arial"/>
              </a:rPr>
              <a:t>I’am Matteucci Cyril</a:t>
            </a:r>
            <a:r>
              <a:rPr b="0" i="0" lang="en" sz="2500" u="none" cap="none" strike="noStrike">
                <a:solidFill>
                  <a:srgbClr val="595959"/>
                </a:solidFill>
                <a:latin typeface="Arial"/>
                <a:ea typeface="Arial"/>
                <a:cs typeface="Arial"/>
                <a:sym typeface="Arial"/>
              </a:rPr>
              <a:t>.</a:t>
            </a:r>
            <a:endParaRPr b="0" i="0" sz="25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595959"/>
              </a:solidFill>
              <a:latin typeface="Arial"/>
              <a:ea typeface="Arial"/>
              <a:cs typeface="Arial"/>
              <a:sym typeface="Arial"/>
            </a:endParaRPr>
          </a:p>
          <a:p>
            <a:pPr indent="0" lvl="0" marL="0" marR="38100" rtl="0" algn="l">
              <a:lnSpc>
                <a:spcPct val="128571"/>
              </a:lnSpc>
              <a:spcBef>
                <a:spcPts val="0"/>
              </a:spcBef>
              <a:spcAft>
                <a:spcPts val="0"/>
              </a:spcAft>
              <a:buClr>
                <a:schemeClr val="dk1"/>
              </a:buClr>
              <a:buSzPts val="1100"/>
              <a:buFont typeface="Arial"/>
              <a:buNone/>
            </a:pPr>
            <a:r>
              <a:rPr lang="en" sz="1800">
                <a:solidFill>
                  <a:srgbClr val="202124"/>
                </a:solidFill>
                <a:highlight>
                  <a:srgbClr val="F8F9FA"/>
                </a:highlight>
              </a:rPr>
              <a:t>Sometimes credit risk is the possibility of a loss resulting from a borrower's default to repay a loan or to meet his contractual obligations. Like Tradition, it refers to the risk that a lender will not receive principal and interest due, resulting in disruption of cash flow and increased collection costs.</a:t>
            </a:r>
            <a:endParaRPr sz="1800">
              <a:solidFill>
                <a:srgbClr val="202124"/>
              </a:solidFill>
              <a:highlight>
                <a:srgbClr val="F8F9FA"/>
              </a:highlight>
            </a:endParaRPr>
          </a:p>
          <a:p>
            <a:pPr indent="0" lvl="0" marL="0" marR="38100" rtl="0" algn="l">
              <a:lnSpc>
                <a:spcPct val="128571"/>
              </a:lnSpc>
              <a:spcBef>
                <a:spcPts val="0"/>
              </a:spcBef>
              <a:spcAft>
                <a:spcPts val="0"/>
              </a:spcAft>
              <a:buClr>
                <a:schemeClr val="dk1"/>
              </a:buClr>
              <a:buSzPts val="1100"/>
              <a:buFont typeface="Arial"/>
              <a:buNone/>
            </a:pPr>
            <a:r>
              <a:rPr lang="en" sz="1800">
                <a:solidFill>
                  <a:srgbClr val="202124"/>
                </a:solidFill>
                <a:highlight>
                  <a:srgbClr val="F8F9FA"/>
                </a:highlight>
              </a:rPr>
              <a:t>Our client faced this problem and contacted us to analyze and bring solutions to his problem.</a:t>
            </a:r>
            <a:endParaRPr b="0" i="0" sz="1600" u="none" cap="none" strike="noStrike">
              <a:solidFill>
                <a:srgbClr val="202124"/>
              </a:solidFill>
              <a:highlight>
                <a:srgbClr val="F8F9FA"/>
              </a:highlight>
              <a:latin typeface="Arial"/>
              <a:ea typeface="Arial"/>
              <a:cs typeface="Arial"/>
              <a:sym typeface="Arial"/>
            </a:endParaRPr>
          </a:p>
          <a:p>
            <a:pPr indent="0" lvl="0" marL="12700" marR="0" rtl="0" algn="l">
              <a:lnSpc>
                <a:spcPct val="100000"/>
              </a:lnSpc>
              <a:spcBef>
                <a:spcPts val="0"/>
              </a:spcBef>
              <a:spcAft>
                <a:spcPts val="0"/>
              </a:spcAft>
              <a:buClr>
                <a:srgbClr val="000000"/>
              </a:buClr>
              <a:buSzPts val="2800"/>
              <a:buFont typeface="Arial"/>
              <a:buNone/>
            </a:pPr>
            <a:r>
              <a:t/>
            </a:r>
            <a:endParaRPr b="0" i="0" sz="2400" u="none" cap="none" strike="noStrike">
              <a:solidFill>
                <a:srgbClr val="595959"/>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821748" y="303366"/>
            <a:ext cx="7500600" cy="431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The problem</a:t>
            </a:r>
            <a:endParaRPr/>
          </a:p>
        </p:txBody>
      </p:sp>
      <p:sp>
        <p:nvSpPr>
          <p:cNvPr id="103" name="Google Shape;103;p19"/>
          <p:cNvSpPr txBox="1"/>
          <p:nvPr>
            <p:ph idx="1" type="subTitle"/>
          </p:nvPr>
        </p:nvSpPr>
        <p:spPr>
          <a:xfrm>
            <a:off x="1371600" y="1539935"/>
            <a:ext cx="6400800" cy="1523700"/>
          </a:xfrm>
          <a:prstGeom prst="rect">
            <a:avLst/>
          </a:prstGeom>
        </p:spPr>
        <p:txBody>
          <a:bodyPr anchorCtr="0" anchor="t" bIns="0" lIns="0" spcFirstLastPara="1" rIns="0" wrap="square" tIns="0">
            <a:spAutoFit/>
          </a:bodyPr>
          <a:lstStyle/>
          <a:p>
            <a:pPr indent="0" lvl="0" marL="0" marR="38100" rtl="0" algn="l">
              <a:lnSpc>
                <a:spcPct val="128571"/>
              </a:lnSpc>
              <a:spcBef>
                <a:spcPts val="0"/>
              </a:spcBef>
              <a:spcAft>
                <a:spcPts val="0"/>
              </a:spcAft>
              <a:buClr>
                <a:schemeClr val="dk1"/>
              </a:buClr>
              <a:buSzPts val="1100"/>
              <a:buFont typeface="Arial"/>
              <a:buNone/>
            </a:pPr>
            <a:r>
              <a:rPr lang="en" sz="2100">
                <a:solidFill>
                  <a:srgbClr val="202124"/>
                </a:solidFill>
                <a:highlight>
                  <a:schemeClr val="lt1"/>
                </a:highlight>
              </a:rPr>
              <a:t>This problem is important for the client because the unsecured loan can bankrupt the business and even break the business.</a:t>
            </a:r>
            <a:endParaRPr sz="2100">
              <a:solidFill>
                <a:srgbClr val="202124"/>
              </a:solidFill>
              <a:highlight>
                <a:schemeClr val="lt1"/>
              </a:highlight>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05275" y="264450"/>
            <a:ext cx="3146100" cy="55410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Clr>
                <a:schemeClr val="dk1"/>
              </a:buClr>
              <a:buSzPts val="2800"/>
              <a:buFont typeface="Arial"/>
              <a:buNone/>
            </a:pPr>
            <a:r>
              <a:rPr lang="en">
                <a:solidFill>
                  <a:srgbClr val="1A1A1A"/>
                </a:solidFill>
              </a:rPr>
              <a:t>Methodology</a:t>
            </a:r>
            <a:endParaRPr sz="4600"/>
          </a:p>
        </p:txBody>
      </p:sp>
      <p:sp>
        <p:nvSpPr>
          <p:cNvPr id="109" name="Google Shape;109;p20"/>
          <p:cNvSpPr txBox="1"/>
          <p:nvPr/>
        </p:nvSpPr>
        <p:spPr>
          <a:xfrm>
            <a:off x="1198950" y="1772150"/>
            <a:ext cx="6746100" cy="210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 sz="2000" u="none" cap="none" strike="noStrike">
                <a:solidFill>
                  <a:srgbClr val="202124"/>
                </a:solidFill>
                <a:highlight>
                  <a:schemeClr val="lt1"/>
                </a:highlight>
                <a:latin typeface="Arial"/>
                <a:ea typeface="Arial"/>
                <a:cs typeface="Arial"/>
                <a:sym typeface="Arial"/>
              </a:rPr>
              <a:t>1) </a:t>
            </a:r>
            <a:r>
              <a:rPr lang="en" sz="2000">
                <a:solidFill>
                  <a:srgbClr val="202124"/>
                </a:solidFill>
                <a:highlight>
                  <a:schemeClr val="lt1"/>
                </a:highlight>
              </a:rPr>
              <a:t>Plot the appropriate charts for the variables</a:t>
            </a:r>
            <a:endParaRPr b="0" i="0" sz="2000" u="none" cap="none" strike="noStrike">
              <a:solidFill>
                <a:srgbClr val="202124"/>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000" u="none" cap="none" strike="noStrike">
              <a:solidFill>
                <a:srgbClr val="202124"/>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 sz="2000" u="none" cap="none" strike="noStrike">
                <a:solidFill>
                  <a:srgbClr val="202124"/>
                </a:solidFill>
                <a:highlight>
                  <a:schemeClr val="lt1"/>
                </a:highlight>
                <a:latin typeface="Arial"/>
                <a:ea typeface="Arial"/>
                <a:cs typeface="Arial"/>
                <a:sym typeface="Arial"/>
              </a:rPr>
              <a:t>2)</a:t>
            </a:r>
            <a:r>
              <a:rPr lang="en" sz="2000">
                <a:solidFill>
                  <a:srgbClr val="202124"/>
                </a:solidFill>
                <a:highlight>
                  <a:schemeClr val="lt1"/>
                </a:highlight>
              </a:rPr>
              <a:t>Create worksheets with the charts</a:t>
            </a:r>
            <a:endParaRPr b="0" i="0" sz="2000" u="none" cap="none" strike="noStrike">
              <a:solidFill>
                <a:srgbClr val="202124"/>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000" u="none" cap="none" strike="noStrike">
              <a:solidFill>
                <a:srgbClr val="202124"/>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 sz="2000" u="none" cap="none" strike="noStrike">
                <a:solidFill>
                  <a:srgbClr val="202124"/>
                </a:solidFill>
                <a:highlight>
                  <a:schemeClr val="lt1"/>
                </a:highlight>
                <a:latin typeface="Arial"/>
                <a:ea typeface="Arial"/>
                <a:cs typeface="Arial"/>
                <a:sym typeface="Arial"/>
              </a:rPr>
              <a:t>3) </a:t>
            </a:r>
            <a:r>
              <a:rPr lang="en" sz="2000">
                <a:solidFill>
                  <a:srgbClr val="202124"/>
                </a:solidFill>
                <a:highlight>
                  <a:schemeClr val="lt1"/>
                </a:highlight>
              </a:rPr>
              <a:t>Create a final attractive Dashboard with the worksheets</a:t>
            </a:r>
            <a:endParaRPr b="0" i="0" sz="2000" u="none" cap="none" strike="noStrike">
              <a:solidFill>
                <a:srgbClr val="202124"/>
              </a:solidFill>
              <a:highlight>
                <a:schemeClr val="lt1"/>
              </a:highlight>
              <a:latin typeface="Arial"/>
              <a:ea typeface="Arial"/>
              <a:cs typeface="Arial"/>
              <a:sym typeface="Arial"/>
            </a:endParaRPr>
          </a:p>
          <a:p>
            <a:pPr indent="0" lvl="0" marL="0" marR="38100" rtl="0" algn="l">
              <a:lnSpc>
                <a:spcPct val="128571"/>
              </a:lnSpc>
              <a:spcBef>
                <a:spcPts val="0"/>
              </a:spcBef>
              <a:spcAft>
                <a:spcPts val="0"/>
              </a:spcAft>
              <a:buClr>
                <a:srgbClr val="000000"/>
              </a:buClr>
              <a:buSzPts val="2500"/>
              <a:buFont typeface="Arial"/>
              <a:buNone/>
            </a:pPr>
            <a:r>
              <a:t/>
            </a:r>
            <a:endParaRPr b="0" i="0" sz="2500" u="none" cap="none" strike="noStrike">
              <a:solidFill>
                <a:srgbClr val="202124"/>
              </a:solidFill>
              <a:highlight>
                <a:srgbClr val="F8F9FA"/>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15" name="Google Shape;115;p21"/>
          <p:cNvSpPr txBox="1"/>
          <p:nvPr>
            <p:ph idx="1" type="body"/>
          </p:nvPr>
        </p:nvSpPr>
        <p:spPr>
          <a:xfrm>
            <a:off x="846756" y="1789333"/>
            <a:ext cx="7450500" cy="2293500"/>
          </a:xfrm>
          <a:prstGeom prst="rect">
            <a:avLst/>
          </a:prstGeom>
        </p:spPr>
        <p:txBody>
          <a:bodyPr anchorCtr="0" anchor="t" bIns="0" lIns="0" spcFirstLastPara="1" rIns="0" wrap="square" tIns="0">
            <a:spAutoFit/>
          </a:bodyPr>
          <a:lstStyle/>
          <a:p>
            <a:pPr indent="0" lvl="0" marL="0" marR="38100" rtl="0" algn="l">
              <a:lnSpc>
                <a:spcPct val="128571"/>
              </a:lnSpc>
              <a:spcBef>
                <a:spcPts val="0"/>
              </a:spcBef>
              <a:spcAft>
                <a:spcPts val="0"/>
              </a:spcAft>
              <a:buNone/>
            </a:pPr>
            <a:r>
              <a:rPr lang="en" sz="2100">
                <a:solidFill>
                  <a:srgbClr val="202124"/>
                </a:solidFill>
                <a:highlight>
                  <a:srgbClr val="F8F9FA"/>
                </a:highlight>
              </a:rPr>
              <a:t>Solution:</a:t>
            </a:r>
            <a:endParaRPr sz="2100">
              <a:solidFill>
                <a:srgbClr val="202124"/>
              </a:solidFill>
              <a:highlight>
                <a:srgbClr val="F8F9FA"/>
              </a:highlight>
            </a:endParaRPr>
          </a:p>
          <a:p>
            <a:pPr indent="0" lvl="0" marL="0" marR="38100" rtl="0" algn="l">
              <a:lnSpc>
                <a:spcPct val="128571"/>
              </a:lnSpc>
              <a:spcBef>
                <a:spcPts val="0"/>
              </a:spcBef>
              <a:spcAft>
                <a:spcPts val="0"/>
              </a:spcAft>
              <a:buClr>
                <a:schemeClr val="dk1"/>
              </a:buClr>
              <a:buSzPts val="1100"/>
              <a:buFont typeface="Arial"/>
              <a:buNone/>
            </a:pPr>
            <a:r>
              <a:rPr lang="en" sz="2100">
                <a:solidFill>
                  <a:srgbClr val="202124"/>
                </a:solidFill>
                <a:highlight>
                  <a:srgbClr val="F8F9FA"/>
                </a:highlight>
              </a:rPr>
              <a:t>further facilitate people with good loans already and do a credit training for those who do not have loans so that they can know more about it and what they can get as an advantage</a:t>
            </a:r>
            <a:endParaRPr sz="2100">
              <a:solidFill>
                <a:srgbClr val="202124"/>
              </a:solidFill>
              <a:highlight>
                <a:srgbClr val="F8F9FA"/>
              </a:highlight>
            </a:endParaRPr>
          </a:p>
          <a:p>
            <a:pPr indent="0" lvl="0" marL="0" rtl="0" algn="l">
              <a:spcBef>
                <a:spcPts val="0"/>
              </a:spcBef>
              <a:spcAft>
                <a:spcPts val="0"/>
              </a:spcAft>
              <a:buNone/>
            </a:pPr>
            <a:r>
              <a:t/>
            </a:r>
            <a:endParaRPr/>
          </a:p>
        </p:txBody>
      </p:sp>
      <p:sp>
        <p:nvSpPr>
          <p:cNvPr id="116" name="Google Shape;116;p21"/>
          <p:cNvSpPr txBox="1"/>
          <p:nvPr/>
        </p:nvSpPr>
        <p:spPr>
          <a:xfrm>
            <a:off x="846725" y="344300"/>
            <a:ext cx="6858000" cy="5850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600">
                <a:solidFill>
                  <a:srgbClr val="1A1A1A"/>
                </a:solidFill>
                <a:latin typeface="Trebuchet MS"/>
                <a:ea typeface="Trebuchet MS"/>
                <a:cs typeface="Trebuchet MS"/>
                <a:sym typeface="Trebuchet MS"/>
              </a:rPr>
              <a:t>Discussion &amp; proposal solution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22" name="Google Shape;122;p22"/>
          <p:cNvSpPr txBox="1"/>
          <p:nvPr>
            <p:ph idx="1" type="body"/>
          </p:nvPr>
        </p:nvSpPr>
        <p:spPr>
          <a:xfrm>
            <a:off x="846731" y="1176258"/>
            <a:ext cx="7450500" cy="1486500"/>
          </a:xfrm>
          <a:prstGeom prst="rect">
            <a:avLst/>
          </a:prstGeom>
        </p:spPr>
        <p:txBody>
          <a:bodyPr anchorCtr="0" anchor="t" bIns="0" lIns="0" spcFirstLastPara="1" rIns="0" wrap="square" tIns="0">
            <a:spAutoFit/>
          </a:bodyPr>
          <a:lstStyle/>
          <a:p>
            <a:pPr indent="0" lvl="0" marL="43815" rtl="0" algn="l">
              <a:lnSpc>
                <a:spcPct val="100000"/>
              </a:lnSpc>
              <a:spcBef>
                <a:spcPts val="0"/>
              </a:spcBef>
              <a:spcAft>
                <a:spcPts val="0"/>
              </a:spcAft>
              <a:buNone/>
            </a:pPr>
            <a:r>
              <a:rPr b="1" lang="en" sz="2000">
                <a:solidFill>
                  <a:schemeClr val="dk2"/>
                </a:solidFill>
              </a:rPr>
              <a:t>Alternative solution:</a:t>
            </a:r>
            <a:endParaRPr b="1" sz="2000">
              <a:solidFill>
                <a:schemeClr val="dk2"/>
              </a:solidFill>
            </a:endParaRPr>
          </a:p>
          <a:p>
            <a:pPr indent="0" lvl="0" marL="43815" rtl="0" algn="l">
              <a:lnSpc>
                <a:spcPct val="100000"/>
              </a:lnSpc>
              <a:spcBef>
                <a:spcPts val="0"/>
              </a:spcBef>
              <a:spcAft>
                <a:spcPts val="0"/>
              </a:spcAft>
              <a:buNone/>
            </a:pPr>
            <a:r>
              <a:t/>
            </a:r>
            <a:endParaRPr sz="2000">
              <a:solidFill>
                <a:schemeClr val="dk2"/>
              </a:solidFill>
            </a:endParaRPr>
          </a:p>
          <a:p>
            <a:pPr indent="0" lvl="0" marL="43815" rtl="0" algn="l">
              <a:lnSpc>
                <a:spcPct val="100000"/>
              </a:lnSpc>
              <a:spcBef>
                <a:spcPts val="0"/>
              </a:spcBef>
              <a:spcAft>
                <a:spcPts val="0"/>
              </a:spcAft>
              <a:buNone/>
            </a:pPr>
            <a:r>
              <a:t/>
            </a:r>
            <a:endParaRPr sz="2000">
              <a:solidFill>
                <a:schemeClr val="dk2"/>
              </a:solidFill>
              <a:highlight>
                <a:schemeClr val="lt1"/>
              </a:highlight>
            </a:endParaRPr>
          </a:p>
          <a:p>
            <a:pPr indent="0" lvl="0" marL="0" marR="38100" rtl="0" algn="l">
              <a:lnSpc>
                <a:spcPct val="128571"/>
              </a:lnSpc>
              <a:spcBef>
                <a:spcPts val="0"/>
              </a:spcBef>
              <a:spcAft>
                <a:spcPts val="0"/>
              </a:spcAft>
              <a:buNone/>
            </a:pPr>
            <a:r>
              <a:rPr lang="en" sz="1600">
                <a:solidFill>
                  <a:srgbClr val="202124"/>
                </a:solidFill>
                <a:highlight>
                  <a:schemeClr val="lt1"/>
                </a:highlight>
              </a:rPr>
              <a:t>We give loans to people according to their salary so that the loan does not bother people too much.</a:t>
            </a:r>
            <a:endParaRPr sz="1600">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nvSpPr>
        <p:spPr>
          <a:xfrm>
            <a:off x="5600600" y="2156100"/>
            <a:ext cx="3033600" cy="1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3"/>
          <p:cNvSpPr txBox="1"/>
          <p:nvPr/>
        </p:nvSpPr>
        <p:spPr>
          <a:xfrm>
            <a:off x="337400" y="158325"/>
            <a:ext cx="7411500" cy="231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t/>
            </a:r>
            <a:endParaRPr b="1" i="0" u="none" cap="none" strike="noStrike">
              <a:solidFill>
                <a:srgbClr val="454545"/>
              </a:solidFill>
              <a:highlight>
                <a:schemeClr val="lt1"/>
              </a:highlight>
              <a:latin typeface="Arial"/>
              <a:ea typeface="Arial"/>
              <a:cs typeface="Arial"/>
              <a:sym typeface="Arial"/>
            </a:endParaRPr>
          </a:p>
          <a:p>
            <a:pPr indent="0" lvl="0" marL="0" marR="38100" rtl="0" algn="l">
              <a:lnSpc>
                <a:spcPct val="128571"/>
              </a:lnSpc>
              <a:spcBef>
                <a:spcPts val="0"/>
              </a:spcBef>
              <a:spcAft>
                <a:spcPts val="0"/>
              </a:spcAft>
              <a:buClr>
                <a:schemeClr val="dk1"/>
              </a:buClr>
              <a:buSzPts val="1100"/>
              <a:buFont typeface="Arial"/>
              <a:buNone/>
            </a:pPr>
            <a:r>
              <a:rPr lang="en">
                <a:solidFill>
                  <a:srgbClr val="202124"/>
                </a:solidFill>
                <a:highlight>
                  <a:schemeClr val="lt1"/>
                </a:highlight>
              </a:rPr>
              <a:t>From this observation we can see that the wages of women salary is higher than those of men. the female salary is 80M while the male salary is less than ,60M,</a:t>
            </a:r>
            <a:r>
              <a:rPr lang="en">
                <a:solidFill>
                  <a:srgbClr val="202124"/>
                </a:solidFill>
                <a:highlight>
                  <a:schemeClr val="lt1"/>
                </a:highlight>
              </a:rPr>
              <a:t>and </a:t>
            </a:r>
            <a:r>
              <a:rPr lang="en">
                <a:solidFill>
                  <a:srgbClr val="202124"/>
                </a:solidFill>
                <a:highlight>
                  <a:schemeClr val="lt1"/>
                </a:highlight>
              </a:rPr>
              <a:t>this influenced because there are more women who make a lot more loans than men and women's loans are more expensive</a:t>
            </a:r>
            <a:endParaRPr>
              <a:solidFill>
                <a:srgbClr val="202124"/>
              </a:solidFill>
              <a:highlight>
                <a:schemeClr val="lt1"/>
              </a:highlight>
            </a:endParaRPr>
          </a:p>
          <a:p>
            <a:pPr indent="0" lvl="0" marL="0" marR="38100" rtl="0" algn="l">
              <a:lnSpc>
                <a:spcPct val="128571"/>
              </a:lnSpc>
              <a:spcBef>
                <a:spcPts val="0"/>
              </a:spcBef>
              <a:spcAft>
                <a:spcPts val="0"/>
              </a:spcAft>
              <a:buClr>
                <a:schemeClr val="dk1"/>
              </a:buClr>
              <a:buSzPts val="1100"/>
              <a:buFont typeface="Arial"/>
              <a:buNone/>
            </a:pPr>
            <a:r>
              <a:t/>
            </a:r>
            <a:endParaRPr>
              <a:solidFill>
                <a:srgbClr val="202124"/>
              </a:solidFill>
              <a:highlight>
                <a:schemeClr val="lt1"/>
              </a:highlight>
            </a:endParaRPr>
          </a:p>
          <a:p>
            <a:pPr indent="0" lvl="0" marL="0" marR="38100" rtl="0" algn="l">
              <a:lnSpc>
                <a:spcPct val="128571"/>
              </a:lnSpc>
              <a:spcBef>
                <a:spcPts val="0"/>
              </a:spcBef>
              <a:spcAft>
                <a:spcPts val="0"/>
              </a:spcAft>
              <a:buClr>
                <a:srgbClr val="000000"/>
              </a:buClr>
              <a:buSzPts val="1400"/>
              <a:buFont typeface="Arial"/>
              <a:buNone/>
            </a:pPr>
            <a:r>
              <a:t/>
            </a:r>
            <a:endParaRPr>
              <a:solidFill>
                <a:srgbClr val="202124"/>
              </a:solidFill>
              <a:highlight>
                <a:schemeClr val="lt1"/>
              </a:highlight>
            </a:endParaRPr>
          </a:p>
          <a:p>
            <a:pPr indent="0" lvl="0" marL="0" marR="0" rtl="0" algn="l">
              <a:lnSpc>
                <a:spcPct val="115000"/>
              </a:lnSpc>
              <a:spcBef>
                <a:spcPts val="0"/>
              </a:spcBef>
              <a:spcAft>
                <a:spcPts val="0"/>
              </a:spcAft>
              <a:buClr>
                <a:srgbClr val="000000"/>
              </a:buClr>
              <a:buSzPts val="900"/>
              <a:buFont typeface="Arial"/>
              <a:buNone/>
            </a:pPr>
            <a:r>
              <a:t/>
            </a:r>
            <a:endParaRPr b="1" i="0" u="none" cap="none" strike="noStrike">
              <a:solidFill>
                <a:srgbClr val="454545"/>
              </a:solidFill>
              <a:highlight>
                <a:schemeClr val="lt1"/>
              </a:highlight>
              <a:latin typeface="Arial"/>
              <a:ea typeface="Arial"/>
              <a:cs typeface="Arial"/>
              <a:sym typeface="Arial"/>
            </a:endParaRPr>
          </a:p>
        </p:txBody>
      </p:sp>
      <p:pic>
        <p:nvPicPr>
          <p:cNvPr id="129" name="Google Shape;129;p23"/>
          <p:cNvPicPr preferRelativeResize="0"/>
          <p:nvPr/>
        </p:nvPicPr>
        <p:blipFill>
          <a:blip r:embed="rId3">
            <a:alphaModFix/>
          </a:blip>
          <a:stretch>
            <a:fillRect/>
          </a:stretch>
        </p:blipFill>
        <p:spPr>
          <a:xfrm rot="5400000">
            <a:off x="2962313" y="-761262"/>
            <a:ext cx="3219375" cy="827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644400" y="350475"/>
            <a:ext cx="7855200" cy="2308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100"/>
              <a:buFont typeface="Arial"/>
              <a:buNone/>
            </a:pPr>
            <a:r>
              <a:rPr lang="en">
                <a:highlight>
                  <a:schemeClr val="lt1"/>
                </a:highlight>
              </a:rPr>
              <a:t>t</a:t>
            </a:r>
            <a:r>
              <a:rPr b="0" lang="en" sz="2100">
                <a:solidFill>
                  <a:srgbClr val="202124"/>
                </a:solidFill>
                <a:highlight>
                  <a:schemeClr val="lt1"/>
                </a:highlight>
              </a:rPr>
              <a:t>From this observation, we can see the potential possibility of having risks depending on income with the years in which the loans were made</a:t>
            </a:r>
            <a:endParaRPr b="0" sz="2100">
              <a:solidFill>
                <a:srgbClr val="202124"/>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800"/>
              <a:buNone/>
            </a:pPr>
            <a:r>
              <a:t/>
            </a:r>
            <a:endParaRPr/>
          </a:p>
        </p:txBody>
      </p:sp>
      <p:pic>
        <p:nvPicPr>
          <p:cNvPr id="135" name="Google Shape;135;p24"/>
          <p:cNvPicPr preferRelativeResize="0"/>
          <p:nvPr/>
        </p:nvPicPr>
        <p:blipFill>
          <a:blip r:embed="rId3">
            <a:alphaModFix/>
          </a:blip>
          <a:stretch>
            <a:fillRect/>
          </a:stretch>
        </p:blipFill>
        <p:spPr>
          <a:xfrm rot="5400000">
            <a:off x="3184812" y="396125"/>
            <a:ext cx="2774375" cy="6242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