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8"/>
  </p:notesMasterIdLst>
  <p:sldIdLst>
    <p:sldId id="256" r:id="rId2"/>
    <p:sldId id="260" r:id="rId3"/>
    <p:sldId id="258" r:id="rId4"/>
    <p:sldId id="262" r:id="rId5"/>
    <p:sldId id="264" r:id="rId6"/>
    <p:sldId id="263" r:id="rId7"/>
    <p:sldId id="265" r:id="rId8"/>
    <p:sldId id="266" r:id="rId9"/>
    <p:sldId id="270" r:id="rId10"/>
    <p:sldId id="267" r:id="rId11"/>
    <p:sldId id="268" r:id="rId12"/>
    <p:sldId id="269" r:id="rId13"/>
    <p:sldId id="271" r:id="rId14"/>
    <p:sldId id="272" r:id="rId15"/>
    <p:sldId id="261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B4E3D-FB96-482D-97BE-8CA9FC9209C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3A9D1-93E7-4015-B2D9-F28C15BE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0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3A9D1-93E7-4015-B2D9-F28C15BEEE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3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1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1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2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6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6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5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5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2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D84BF-3BA2-F206-9192-8F2F33FB4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9" y="971397"/>
            <a:ext cx="3462236" cy="294746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“Oxford-IIIT Pet </a:t>
            </a:r>
            <a:r>
              <a:rPr lang="fr-FR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fr-FR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Classification    	  &amp; Segmentation</a:t>
            </a: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BEDE7-02FF-5978-B53B-E2751BC72C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416" b="-1"/>
          <a:stretch/>
        </p:blipFill>
        <p:spPr>
          <a:xfrm>
            <a:off x="4371704" y="961758"/>
            <a:ext cx="7293594" cy="5172866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3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D92E52-C94E-6F44-7F27-4CB61D7A1508}"/>
              </a:ext>
            </a:extLst>
          </p:cNvPr>
          <p:cNvSpPr txBox="1"/>
          <p:nvPr/>
        </p:nvSpPr>
        <p:spPr>
          <a:xfrm>
            <a:off x="670560" y="8486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2: Transfer Learning with ResNet34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0C54D-423A-C54E-EFFF-E6161C20C081}"/>
              </a:ext>
            </a:extLst>
          </p:cNvPr>
          <p:cNvSpPr txBox="1"/>
          <p:nvPr/>
        </p:nvSpPr>
        <p:spPr>
          <a:xfrm>
            <a:off x="1145286" y="1217938"/>
            <a:ext cx="66179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ResNet34?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deep networks better due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 connections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helps in feature extraction.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Strategy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pre-trained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ResNet34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feature extractor.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Unfroze last few layers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945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0B853D-1E9E-E3C3-866A-022A86BC3FAC}"/>
              </a:ext>
            </a:extLst>
          </p:cNvPr>
          <p:cNvSpPr txBox="1"/>
          <p:nvPr/>
        </p:nvSpPr>
        <p:spPr>
          <a:xfrm>
            <a:off x="761238" y="89432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Graphed results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Picture 3" descr="A graph of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568B07D1-BF0E-1F72-0F1A-FA772F80B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1371600"/>
            <a:ext cx="108013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6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urple and yellow grid with numbers&#10;&#10;AI-generated content may be incorrect.">
            <a:extLst>
              <a:ext uri="{FF2B5EF4-FFF2-40B4-BE49-F238E27FC236}">
                <a16:creationId xmlns:a16="http://schemas.microsoft.com/office/drawing/2014/main" id="{C62716D2-F18F-DCE9-BC5E-C3B642845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782" y="716756"/>
            <a:ext cx="5636435" cy="54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19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2B9371-6BBB-0556-3BBB-047C5F38C71B}"/>
              </a:ext>
            </a:extLst>
          </p:cNvPr>
          <p:cNvSpPr txBox="1"/>
          <p:nvPr/>
        </p:nvSpPr>
        <p:spPr>
          <a:xfrm>
            <a:off x="643128" y="80288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Segmentation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8C946-577E-2179-16B1-036F6721B17F}"/>
              </a:ext>
            </a:extLst>
          </p:cNvPr>
          <p:cNvSpPr txBox="1"/>
          <p:nvPr/>
        </p:nvSpPr>
        <p:spPr>
          <a:xfrm>
            <a:off x="1236726" y="1300234"/>
            <a:ext cx="60944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for pixel-wise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Encoder-Decoder structure helps localize pet regions.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(Convolutional Blocks)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Extracts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Compresses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Skip Connections)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Reconstructs pet masks.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32E5D-49A6-01EE-BC85-A4B700F89765}"/>
              </a:ext>
            </a:extLst>
          </p:cNvPr>
          <p:cNvSpPr txBox="1"/>
          <p:nvPr/>
        </p:nvSpPr>
        <p:spPr>
          <a:xfrm>
            <a:off x="1236726" y="3875270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Evaluation Metrics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Intersection over Union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Dice Coefficient.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Pixel Accuracy.</a:t>
            </a:r>
          </a:p>
        </p:txBody>
      </p:sp>
    </p:spTree>
    <p:extLst>
      <p:ext uri="{BB962C8B-B14F-4D97-AF65-F5344CB8AC3E}">
        <p14:creationId xmlns:p14="http://schemas.microsoft.com/office/powerpoint/2010/main" val="1945570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9F7711-9534-2B3E-EB65-43DDB5EED74E}"/>
              </a:ext>
            </a:extLst>
          </p:cNvPr>
          <p:cNvSpPr txBox="1"/>
          <p:nvPr/>
        </p:nvSpPr>
        <p:spPr>
          <a:xfrm>
            <a:off x="761238" y="89432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Graphed results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Picture 3" descr="A graph of different types of lines&#10;&#10;AI-generated content may be incorrect.">
            <a:extLst>
              <a:ext uri="{FF2B5EF4-FFF2-40B4-BE49-F238E27FC236}">
                <a16:creationId xmlns:a16="http://schemas.microsoft.com/office/drawing/2014/main" id="{4CD75415-9386-A5F2-33AF-E7A45024D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438" y="798073"/>
            <a:ext cx="8504138" cy="565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7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C68CEB-5B0A-21EF-4BC8-7AB9FDF07AA0}"/>
              </a:ext>
            </a:extLst>
          </p:cNvPr>
          <p:cNvSpPr txBox="1"/>
          <p:nvPr/>
        </p:nvSpPr>
        <p:spPr>
          <a:xfrm>
            <a:off x="678942" y="855155"/>
            <a:ext cx="6094476" cy="3769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7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Areas for Improvement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With additional computational resources, several enhancements could be explored: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Model Architecture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Test more modern architectures (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EfficientNet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Vision Transformer)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Experiment with different custom CNN configurations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Implement ensemble methods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Try different backbone networks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190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EB01763-5AE4-29EA-348E-BD95EF6DBAA7}"/>
              </a:ext>
            </a:extLst>
          </p:cNvPr>
          <p:cNvSpPr txBox="1"/>
          <p:nvPr/>
        </p:nvSpPr>
        <p:spPr>
          <a:xfrm>
            <a:off x="523494" y="1120676"/>
            <a:ext cx="64168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Conclusion &amp; Future Work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Findings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ResNet34 performed better than CNN for classification.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worked well but could be improved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post-processing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deeper architectures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ResNet50 or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better segmentation.</a:t>
            </a:r>
          </a:p>
        </p:txBody>
      </p:sp>
    </p:spTree>
    <p:extLst>
      <p:ext uri="{BB962C8B-B14F-4D97-AF65-F5344CB8AC3E}">
        <p14:creationId xmlns:p14="http://schemas.microsoft.com/office/powerpoint/2010/main" val="301067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B6693B-E4E4-60C1-F395-E7344E4BAA4B}"/>
              </a:ext>
            </a:extLst>
          </p:cNvPr>
          <p:cNvSpPr txBox="1"/>
          <p:nvPr/>
        </p:nvSpPr>
        <p:spPr>
          <a:xfrm>
            <a:off x="758952" y="932688"/>
            <a:ext cx="500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&amp; 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EDC33-E77F-FCD9-A98D-565A06DC1544}"/>
              </a:ext>
            </a:extLst>
          </p:cNvPr>
          <p:cNvSpPr txBox="1"/>
          <p:nvPr/>
        </p:nvSpPr>
        <p:spPr>
          <a:xfrm>
            <a:off x="685799" y="1501736"/>
            <a:ext cx="50749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Oxford-IIIT Pet Dataset?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dataset for pets classification &amp; Segmentation consists of 37 category pet dataset with roughly 200 images for each class. The images have a large variations in scale, pose and lighting. All images have an associated ground truth annotation of breed, head ROI, and pixel level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trimap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segmentation.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4A8CF-DB61-A5D2-50D5-AB8EF8B75B3E}"/>
              </a:ext>
            </a:extLst>
          </p:cNvPr>
          <p:cNvSpPr txBox="1"/>
          <p:nvPr/>
        </p:nvSpPr>
        <p:spPr>
          <a:xfrm>
            <a:off x="672084" y="4155935"/>
            <a:ext cx="53370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choosing this task? 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saw it challenging as there are many possible ways to work around it, so choosing what to do, and how to implement it was a challenge that I liked!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72DD12-1386-9101-83D6-DF1CA6D07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544" y="932688"/>
            <a:ext cx="5498592" cy="49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0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E93E51-8C62-F1B4-8083-64A815A24B97}"/>
              </a:ext>
            </a:extLst>
          </p:cNvPr>
          <p:cNvSpPr txBox="1"/>
          <p:nvPr/>
        </p:nvSpPr>
        <p:spPr>
          <a:xfrm>
            <a:off x="941832" y="896112"/>
            <a:ext cx="623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Understanding the Oxford-IIIT Pet Dataset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2EDCC-31B8-9461-2BA3-524CB6E0772E}"/>
              </a:ext>
            </a:extLst>
          </p:cNvPr>
          <p:cNvSpPr txBox="1"/>
          <p:nvPr/>
        </p:nvSpPr>
        <p:spPr>
          <a:xfrm>
            <a:off x="941832" y="1536192"/>
            <a:ext cx="48737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Images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7,349 images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 pet breeds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(cats &amp; dogs).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Predict pet breed.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pet pixels from background.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 Available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Image-level labels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classification).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Pixel-wise segmentation masks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object boundary detection).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91BBC-6DB5-D1CA-73DD-6D3D07788065}"/>
              </a:ext>
            </a:extLst>
          </p:cNvPr>
          <p:cNvSpPr txBox="1"/>
          <p:nvPr/>
        </p:nvSpPr>
        <p:spPr>
          <a:xfrm>
            <a:off x="7068312" y="1536192"/>
            <a:ext cx="433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 Explored the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&amp; Matplotlib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check label distribution.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images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understand breed variations.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masks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see how well the pets are outlined.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1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F54F41-3C98-9165-35B8-F2CD03B1364C}"/>
              </a:ext>
            </a:extLst>
          </p:cNvPr>
          <p:cNvSpPr txBox="1"/>
          <p:nvPr/>
        </p:nvSpPr>
        <p:spPr>
          <a:xfrm>
            <a:off x="704088" y="795528"/>
            <a:ext cx="4672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368F7-DB95-25AC-E748-E8395F037A07}"/>
              </a:ext>
            </a:extLst>
          </p:cNvPr>
          <p:cNvSpPr txBox="1"/>
          <p:nvPr/>
        </p:nvSpPr>
        <p:spPr>
          <a:xfrm>
            <a:off x="704088" y="1247156"/>
            <a:ext cx="512064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&amp; Structuring the Dataset for classification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AutoNum type="alphaU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dataset was split into: Training Set 	(70%)Validation Set (15%)Test Set (10%)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Key Actions: Used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ImageDataGenerator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A09536-5BFF-1A6C-2D22-DB17F3FDC987}"/>
              </a:ext>
            </a:extLst>
          </p:cNvPr>
          <p:cNvSpPr txBox="1"/>
          <p:nvPr/>
        </p:nvSpPr>
        <p:spPr>
          <a:xfrm>
            <a:off x="704088" y="3478293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Splitting Data for Segmentation Model Training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dataset already provides predefined splits for images and masks so I used this split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(Test)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split the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so 80% of it goes for training and the remaining 20% goes for validation. </a:t>
            </a:r>
          </a:p>
        </p:txBody>
      </p:sp>
    </p:spTree>
    <p:extLst>
      <p:ext uri="{BB962C8B-B14F-4D97-AF65-F5344CB8AC3E}">
        <p14:creationId xmlns:p14="http://schemas.microsoft.com/office/powerpoint/2010/main" val="301027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A9CECE-AF2B-DAF7-5DD9-658235C789CC}"/>
              </a:ext>
            </a:extLst>
          </p:cNvPr>
          <p:cNvSpPr txBox="1"/>
          <p:nvPr/>
        </p:nvSpPr>
        <p:spPr>
          <a:xfrm>
            <a:off x="475488" y="1066038"/>
            <a:ext cx="48828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for Classification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Taken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Resized all images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224×224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uniform input shape.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pixel values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(dividing by 255) for better model stability.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images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 (20°)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Helps handle different orientations.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Flipping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Simulates real-world pet variations.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Brightness Adjustments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Handles lighting differences.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Zooming &amp; Cropping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Ensures focus on the pet.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FB3B6A-8CFC-A012-4F7D-503071E54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714" y="1162447"/>
            <a:ext cx="6001588" cy="31151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9B76DA-009D-328E-6AA6-1C15B6BAB813}"/>
              </a:ext>
            </a:extLst>
          </p:cNvPr>
          <p:cNvSpPr txBox="1"/>
          <p:nvPr/>
        </p:nvSpPr>
        <p:spPr>
          <a:xfrm>
            <a:off x="7214616" y="4382226"/>
            <a:ext cx="3749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augmentation methods to prevent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simulating real-world scenarios and to help generalize more.</a:t>
            </a:r>
          </a:p>
        </p:txBody>
      </p:sp>
    </p:spTree>
    <p:extLst>
      <p:ext uri="{BB962C8B-B14F-4D97-AF65-F5344CB8AC3E}">
        <p14:creationId xmlns:p14="http://schemas.microsoft.com/office/powerpoint/2010/main" val="27633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61B2AA-6DB7-C116-4EAD-8C89A80672BA}"/>
              </a:ext>
            </a:extLst>
          </p:cNvPr>
          <p:cNvSpPr txBox="1"/>
          <p:nvPr/>
        </p:nvSpPr>
        <p:spPr>
          <a:xfrm>
            <a:off x="624078" y="84860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Image Processing for Segmentation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36388-9C22-45D1-1544-EFA47D246EBD}"/>
              </a:ext>
            </a:extLst>
          </p:cNvPr>
          <p:cNvSpPr txBox="1"/>
          <p:nvPr/>
        </p:nvSpPr>
        <p:spPr>
          <a:xfrm>
            <a:off x="825246" y="1217938"/>
            <a:ext cx="60944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pixel-wise segmentation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preprocessing is different.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~&gt; Steps Taken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Resized images &amp; masks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256×256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(keeping aspect ratio).</a:t>
            </a:r>
          </a:p>
          <a:p>
            <a:pPr lvl="1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masks into binary format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 value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= Pet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 value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 Background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for segmentation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rotation, flipping, and elastic deformation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masks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the transformed images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(256, 256, 3)</a:t>
            </a:r>
          </a:p>
        </p:txBody>
      </p:sp>
    </p:spTree>
    <p:extLst>
      <p:ext uri="{BB962C8B-B14F-4D97-AF65-F5344CB8AC3E}">
        <p14:creationId xmlns:p14="http://schemas.microsoft.com/office/powerpoint/2010/main" val="98699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86575D-7685-C85B-FA37-379407D41E16}"/>
              </a:ext>
            </a:extLst>
          </p:cNvPr>
          <p:cNvSpPr txBox="1"/>
          <p:nvPr/>
        </p:nvSpPr>
        <p:spPr>
          <a:xfrm>
            <a:off x="633222" y="894326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Classification Approaches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E29D5-92D1-E268-5737-83BA5119D85E}"/>
              </a:ext>
            </a:extLst>
          </p:cNvPr>
          <p:cNvSpPr txBox="1"/>
          <p:nvPr/>
        </p:nvSpPr>
        <p:spPr>
          <a:xfrm>
            <a:off x="971550" y="150040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1: Simple CNN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A90D5-9D74-2095-C20C-5D5EC54A5425}"/>
              </a:ext>
            </a:extLst>
          </p:cNvPr>
          <p:cNvSpPr txBox="1"/>
          <p:nvPr/>
        </p:nvSpPr>
        <p:spPr>
          <a:xfrm>
            <a:off x="1200150" y="2014145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3 Conv layers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 &amp; Fully Connected Layers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for Multi-class Classification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092A3-FC2E-4E80-2A23-77968288259B}"/>
              </a:ext>
            </a:extLst>
          </p:cNvPr>
          <p:cNvSpPr txBox="1"/>
          <p:nvPr/>
        </p:nvSpPr>
        <p:spPr>
          <a:xfrm>
            <a:off x="1200150" y="3622382"/>
            <a:ext cx="66636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Details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Categorical Cross-Entropy.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Adam.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100 epochs.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Accuracy - Loss &amp; Confusion Matrix.</a:t>
            </a:r>
          </a:p>
        </p:txBody>
      </p:sp>
    </p:spTree>
    <p:extLst>
      <p:ext uri="{BB962C8B-B14F-4D97-AF65-F5344CB8AC3E}">
        <p14:creationId xmlns:p14="http://schemas.microsoft.com/office/powerpoint/2010/main" val="366975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5A5EE0-1CC1-46F4-FDE2-3B15102C0EDD}"/>
              </a:ext>
            </a:extLst>
          </p:cNvPr>
          <p:cNvSpPr txBox="1"/>
          <p:nvPr/>
        </p:nvSpPr>
        <p:spPr>
          <a:xfrm>
            <a:off x="761238" y="89432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Graphed results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Picture 4" descr="A graph of a graph of a training&#10;&#10;AI-generated content may be incorrect.">
            <a:extLst>
              <a:ext uri="{FF2B5EF4-FFF2-40B4-BE49-F238E27FC236}">
                <a16:creationId xmlns:a16="http://schemas.microsoft.com/office/drawing/2014/main" id="{50236F07-675B-8AC4-D71B-91A62A626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11" y="1367024"/>
            <a:ext cx="9052578" cy="41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AI-generated content may be incorrect.">
            <a:extLst>
              <a:ext uri="{FF2B5EF4-FFF2-40B4-BE49-F238E27FC236}">
                <a16:creationId xmlns:a16="http://schemas.microsoft.com/office/drawing/2014/main" id="{EC3928C7-6951-03EC-DE13-4DC8EF6D7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922" y="837079"/>
            <a:ext cx="6190156" cy="518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0038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758</Words>
  <Application>Microsoft Office PowerPoint</Application>
  <PresentationFormat>Widescreen</PresentationFormat>
  <Paragraphs>100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Bierstadt</vt:lpstr>
      <vt:lpstr>Courier New</vt:lpstr>
      <vt:lpstr>Times New Roman</vt:lpstr>
      <vt:lpstr>Wingdings</vt:lpstr>
      <vt:lpstr>GestaltVTI</vt:lpstr>
      <vt:lpstr>“Oxford-IIIT Pet Dataset: Classification       &amp; Segmentation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انجى عزت محمود حسن ابو سليم ( 320200137 )</dc:creator>
  <cp:lastModifiedBy>انجى عزت محمود حسن ابو سليم ( 320200137 )</cp:lastModifiedBy>
  <cp:revision>1</cp:revision>
  <dcterms:created xsi:type="dcterms:W3CDTF">2025-02-18T18:21:20Z</dcterms:created>
  <dcterms:modified xsi:type="dcterms:W3CDTF">2025-02-18T20:42:21Z</dcterms:modified>
</cp:coreProperties>
</file>