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579" r:id="rId3"/>
    <p:sldId id="578" r:id="rId4"/>
    <p:sldId id="580" r:id="rId5"/>
    <p:sldId id="261" r:id="rId6"/>
    <p:sldId id="577" r:id="rId7"/>
    <p:sldId id="570" r:id="rId8"/>
    <p:sldId id="571" r:id="rId9"/>
    <p:sldId id="576" r:id="rId10"/>
    <p:sldId id="582" r:id="rId11"/>
    <p:sldId id="257" r:id="rId12"/>
    <p:sldId id="58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53"/>
    <a:srgbClr val="AFABAB"/>
    <a:srgbClr val="294F95"/>
    <a:srgbClr val="DADADA"/>
    <a:srgbClr val="FFFFFF"/>
    <a:srgbClr val="5B9BD5"/>
    <a:srgbClr val="70AD47"/>
    <a:srgbClr val="F47926"/>
    <a:srgbClr val="4472C4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B8670-7EAC-4E23-8459-9662077A5B46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62133-9D93-4FBA-A295-F8C9D63AA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8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Also, focus on capability – valet parking, automated transactions will really interest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C33CF-E71C-435E-AB9C-7B12B9C3D7C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97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0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8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99" y="0"/>
            <a:ext cx="11728133" cy="1325563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99" y="1532114"/>
            <a:ext cx="11728133" cy="4563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16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0" y="0"/>
            <a:ext cx="11581378" cy="1325563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800" y="1479196"/>
            <a:ext cx="5670000" cy="46168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178" y="1479196"/>
            <a:ext cx="5670000" cy="461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1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0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9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A52F2-73E2-492B-8A95-DF8D96E72059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2AE7F-AF25-4795-AD72-C8FE83568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6FC3B0-33D3-44BA-9693-E42DB70245B9}"/>
              </a:ext>
            </a:extLst>
          </p:cNvPr>
          <p:cNvSpPr/>
          <p:nvPr userDrawn="1"/>
        </p:nvSpPr>
        <p:spPr>
          <a:xfrm>
            <a:off x="1" y="6170065"/>
            <a:ext cx="12192000" cy="687936"/>
          </a:xfrm>
          <a:prstGeom prst="rect">
            <a:avLst/>
          </a:prstGeom>
          <a:solidFill>
            <a:srgbClr val="00685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5AB0493-B2EF-4F81-950F-EFEEE4BE6FE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953" y="6264954"/>
            <a:ext cx="855931" cy="504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1A6A3B-C073-44DA-9B2C-70B919253D4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13116" y="6210800"/>
            <a:ext cx="936473" cy="612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05ED4-27B9-44FB-9841-71B6E470A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13577" t="27159" r="10432" b="33985"/>
          <a:stretch/>
        </p:blipFill>
        <p:spPr>
          <a:xfrm>
            <a:off x="5121199" y="6259779"/>
            <a:ext cx="2028825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58C9A-A360-4628-B560-9508F3D89EFC}"/>
              </a:ext>
            </a:extLst>
          </p:cNvPr>
          <p:cNvSpPr txBox="1"/>
          <p:nvPr/>
        </p:nvSpPr>
        <p:spPr>
          <a:xfrm>
            <a:off x="2981814" y="2045023"/>
            <a:ext cx="622837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Parking Platform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Phase 3 – Pilot Extension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Information Pack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2021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97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8077-5844-468E-BBDE-D7E99551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Partners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6D234-FD7C-4ACF-BDE3-9C0F007C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90" y="1586145"/>
            <a:ext cx="7105716" cy="22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B5038A-C08D-4DEC-9A6C-0002EFB5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567126"/>
            <a:ext cx="9817702" cy="5533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49B7CC-D0BA-4991-89E7-F2E64B1D5A8E}"/>
              </a:ext>
            </a:extLst>
          </p:cNvPr>
          <p:cNvSpPr txBox="1"/>
          <p:nvPr/>
        </p:nvSpPr>
        <p:spPr>
          <a:xfrm>
            <a:off x="400050" y="305516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Current Pilot Partners</a:t>
            </a:r>
          </a:p>
        </p:txBody>
      </p:sp>
    </p:spTree>
    <p:extLst>
      <p:ext uri="{BB962C8B-B14F-4D97-AF65-F5344CB8AC3E}">
        <p14:creationId xmlns:p14="http://schemas.microsoft.com/office/powerpoint/2010/main" val="39492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BA02-8DAF-4C05-93D9-5852AE5A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9" y="188622"/>
            <a:ext cx="11728133" cy="1325563"/>
          </a:xfrm>
        </p:spPr>
        <p:txBody>
          <a:bodyPr/>
          <a:lstStyle/>
          <a:p>
            <a:r>
              <a:rPr lang="en-GB" dirty="0"/>
              <a:t>NPP Partner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3F8B-E282-4DBB-BC1F-8E510BCB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9" y="1362075"/>
            <a:ext cx="11213846" cy="4644279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GB" sz="1800" b="1" dirty="0">
                <a:solidFill>
                  <a:srgbClr val="006853"/>
                </a:solidFill>
              </a:rPr>
              <a:t>Depending on whether you are an Operator, Service Provider or Equipment Supplier you will be asked to:</a:t>
            </a:r>
            <a:endParaRPr lang="en-GB" sz="2000" b="1" dirty="0">
              <a:solidFill>
                <a:srgbClr val="006853"/>
              </a:solidFill>
            </a:endParaRPr>
          </a:p>
          <a:p>
            <a:r>
              <a:rPr lang="en-GB" sz="1800" dirty="0"/>
              <a:t>Enable some of your on and/or off-street parking to accept payment from Service Provider Partners</a:t>
            </a:r>
          </a:p>
          <a:p>
            <a:r>
              <a:rPr lang="en-GB" sz="1800" dirty="0"/>
              <a:t>Use the Platform to communicate parking sessions at Places managed by participating Operators</a:t>
            </a:r>
          </a:p>
          <a:p>
            <a:r>
              <a:rPr lang="en-GB" sz="1800" dirty="0"/>
              <a:t>Develop APDS compliant interfaces to communicate with the Platform</a:t>
            </a:r>
          </a:p>
          <a:p>
            <a:r>
              <a:rPr lang="en-GB" sz="1800" dirty="0"/>
              <a:t>Send and receive funds in line with agreements between participating Operators and Service Providers.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GB" sz="1800" b="1" dirty="0">
                <a:solidFill>
                  <a:srgbClr val="006853"/>
                </a:solidFill>
              </a:rPr>
              <a:t>In return, you will:</a:t>
            </a:r>
          </a:p>
          <a:p>
            <a:r>
              <a:rPr lang="en-GB" sz="1800" dirty="0"/>
              <a:t>Help define the future of parking in the UK</a:t>
            </a:r>
          </a:p>
          <a:p>
            <a:r>
              <a:rPr lang="en-GB" sz="1800" dirty="0"/>
              <a:t>Be able to advertise your involvement in this ground breaking initiative</a:t>
            </a:r>
          </a:p>
          <a:p>
            <a:r>
              <a:rPr lang="en-GB" sz="1800" dirty="0"/>
              <a:t>Gain insights into the potential for new opportunities and business models</a:t>
            </a:r>
          </a:p>
          <a:p>
            <a:r>
              <a:rPr lang="en-GB" sz="1800" dirty="0"/>
              <a:t>Accept payment from a range of participating service providers</a:t>
            </a:r>
          </a:p>
          <a:p>
            <a:r>
              <a:rPr lang="en-GB" sz="1800" dirty="0"/>
              <a:t>Gain practical knowledge in the use and implementation of APDS (future ISO TS 5206) standards.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58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EEFE4-28C4-4F4A-A69E-48DA2EEABF13}"/>
              </a:ext>
            </a:extLst>
          </p:cNvPr>
          <p:cNvSpPr/>
          <p:nvPr/>
        </p:nvSpPr>
        <p:spPr>
          <a:xfrm>
            <a:off x="7979444" y="1777399"/>
            <a:ext cx="38988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Multi-Modal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Platform functionality could be further extended: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To integrate with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MaaS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platforms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To other forms of rights such as emissions zones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As part of a wider kerbside management and monetisation strategy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Data held in the Platform could also be monetised by reporting &amp; analysis functionality to inform planning and policy development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FF4EC-0ED0-468B-BF8B-05DF9867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2" y="942512"/>
            <a:ext cx="6946808" cy="5091415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D078DF8E-120B-443F-B847-72A935FD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02" y="-922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Phase 3 and beyond </a:t>
            </a:r>
            <a:r>
              <a:rPr lang="en-GB" sz="3600" b="1" dirty="0">
                <a:latin typeface="Calibri-Bold"/>
                <a:ea typeface="+mn-ea"/>
                <a:cs typeface="+mn-cs"/>
              </a:rPr>
              <a:t>-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-Bold"/>
                <a:ea typeface="+mn-ea"/>
                <a:cs typeface="+mn-cs"/>
              </a:rPr>
              <a:t>National Parking Platform</a:t>
            </a:r>
            <a:endParaRPr lang="en-US" sz="3600" b="1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22E9D0-38B1-4E13-B774-28BC16DFCD66}"/>
              </a:ext>
            </a:extLst>
          </p:cNvPr>
          <p:cNvGrpSpPr/>
          <p:nvPr/>
        </p:nvGrpSpPr>
        <p:grpSpPr>
          <a:xfrm rot="21047431">
            <a:off x="7338988" y="772046"/>
            <a:ext cx="2592140" cy="914400"/>
            <a:chOff x="7979444" y="531845"/>
            <a:chExt cx="2592140" cy="914400"/>
          </a:xfrm>
        </p:grpSpPr>
        <p:sp>
          <p:nvSpPr>
            <p:cNvPr id="3" name="Explosion: 14 Points 2">
              <a:extLst>
                <a:ext uri="{FF2B5EF4-FFF2-40B4-BE49-F238E27FC236}">
                  <a16:creationId xmlns:a16="http://schemas.microsoft.com/office/drawing/2014/main" id="{E30B8826-DFAE-4CC6-878B-03ED18509AC0}"/>
                </a:ext>
              </a:extLst>
            </p:cNvPr>
            <p:cNvSpPr/>
            <p:nvPr/>
          </p:nvSpPr>
          <p:spPr>
            <a:xfrm rot="389812">
              <a:off x="7979444" y="531845"/>
              <a:ext cx="2592140" cy="914400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5E03B-4AB1-489A-ABED-6A17CE619A8A}"/>
                </a:ext>
              </a:extLst>
            </p:cNvPr>
            <p:cNvSpPr txBox="1"/>
            <p:nvPr/>
          </p:nvSpPr>
          <p:spPr>
            <a:xfrm>
              <a:off x="8492627" y="804379"/>
              <a:ext cx="128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bg1"/>
                  </a:solidFill>
                </a:rPr>
                <a:t>The Future!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A58549-16EC-4F0F-9D19-49834D1DC3D6}"/>
              </a:ext>
            </a:extLst>
          </p:cNvPr>
          <p:cNvSpPr/>
          <p:nvPr/>
        </p:nvSpPr>
        <p:spPr>
          <a:xfrm>
            <a:off x="3004457" y="942512"/>
            <a:ext cx="1548882" cy="398066"/>
          </a:xfrm>
          <a:prstGeom prst="roundRect">
            <a:avLst>
              <a:gd name="adj" fmla="val 270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Value Added Services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D138BA-CA1C-4271-990F-8BD86F939D26}"/>
              </a:ext>
            </a:extLst>
          </p:cNvPr>
          <p:cNvGrpSpPr/>
          <p:nvPr/>
        </p:nvGrpSpPr>
        <p:grpSpPr>
          <a:xfrm>
            <a:off x="3351245" y="1374001"/>
            <a:ext cx="855307" cy="212203"/>
            <a:chOff x="3357250" y="1374001"/>
            <a:chExt cx="855307" cy="21220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995EE1-BE9C-42BD-B992-ED119FBE7185}"/>
                </a:ext>
              </a:extLst>
            </p:cNvPr>
            <p:cNvCxnSpPr>
              <a:cxnSpLocks/>
            </p:cNvCxnSpPr>
            <p:nvPr/>
          </p:nvCxnSpPr>
          <p:spPr>
            <a:xfrm>
              <a:off x="4212557" y="1374001"/>
              <a:ext cx="0" cy="212203"/>
            </a:xfrm>
            <a:prstGeom prst="straightConnector1">
              <a:avLst/>
            </a:prstGeom>
            <a:ln w="28575">
              <a:solidFill>
                <a:srgbClr val="A5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CECC15-D6CC-4818-A2B1-45F8FDF0E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250" y="1374001"/>
              <a:ext cx="0" cy="212203"/>
            </a:xfrm>
            <a:prstGeom prst="straightConnector1">
              <a:avLst/>
            </a:prstGeom>
            <a:ln w="28575">
              <a:solidFill>
                <a:srgbClr val="A5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8881A3-41EA-440D-9CE5-6ADFC8481B7B}"/>
              </a:ext>
            </a:extLst>
          </p:cNvPr>
          <p:cNvSpPr/>
          <p:nvPr/>
        </p:nvSpPr>
        <p:spPr>
          <a:xfrm>
            <a:off x="651849" y="1747273"/>
            <a:ext cx="760491" cy="18106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5A60D-DE6A-4701-8B2B-B0DF499F38DE}"/>
              </a:ext>
            </a:extLst>
          </p:cNvPr>
          <p:cNvSpPr/>
          <p:nvPr/>
        </p:nvSpPr>
        <p:spPr>
          <a:xfrm>
            <a:off x="651849" y="2261254"/>
            <a:ext cx="760491" cy="18106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3DFF2-DFF1-49B1-B0A9-2BEDF25B97E6}"/>
              </a:ext>
            </a:extLst>
          </p:cNvPr>
          <p:cNvSpPr/>
          <p:nvPr/>
        </p:nvSpPr>
        <p:spPr>
          <a:xfrm>
            <a:off x="686128" y="2769629"/>
            <a:ext cx="1034030" cy="19349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2E452-4934-48A2-8703-1771A87A55E9}"/>
              </a:ext>
            </a:extLst>
          </p:cNvPr>
          <p:cNvSpPr/>
          <p:nvPr/>
        </p:nvSpPr>
        <p:spPr>
          <a:xfrm>
            <a:off x="686128" y="3238742"/>
            <a:ext cx="1269421" cy="2259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A7D75-DFBD-4C90-9E97-1EA2B915BF2B}"/>
              </a:ext>
            </a:extLst>
          </p:cNvPr>
          <p:cNvSpPr/>
          <p:nvPr/>
        </p:nvSpPr>
        <p:spPr>
          <a:xfrm>
            <a:off x="5845146" y="1651238"/>
            <a:ext cx="1269421" cy="2259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DB193D-C19B-47EB-93A2-731889D5C288}"/>
              </a:ext>
            </a:extLst>
          </p:cNvPr>
          <p:cNvSpPr/>
          <p:nvPr/>
        </p:nvSpPr>
        <p:spPr>
          <a:xfrm>
            <a:off x="5845146" y="2108468"/>
            <a:ext cx="1269421" cy="2259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AD2B2-BED0-4379-A8E8-BF12D9811571}"/>
              </a:ext>
            </a:extLst>
          </p:cNvPr>
          <p:cNvSpPr/>
          <p:nvPr/>
        </p:nvSpPr>
        <p:spPr>
          <a:xfrm>
            <a:off x="5771778" y="2574705"/>
            <a:ext cx="1269421" cy="2259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86762-FD24-4D06-BCB0-D211CFCA0DE6}"/>
              </a:ext>
            </a:extLst>
          </p:cNvPr>
          <p:cNvSpPr/>
          <p:nvPr/>
        </p:nvSpPr>
        <p:spPr>
          <a:xfrm>
            <a:off x="5771777" y="2973238"/>
            <a:ext cx="1269421" cy="2259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E8BE3-68F5-46AA-A231-1CD6DAE5B35F}"/>
              </a:ext>
            </a:extLst>
          </p:cNvPr>
          <p:cNvSpPr/>
          <p:nvPr/>
        </p:nvSpPr>
        <p:spPr>
          <a:xfrm>
            <a:off x="5845146" y="3464679"/>
            <a:ext cx="1269421" cy="2259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09476E-34B3-4C6B-991F-5178D5CF975D}"/>
              </a:ext>
            </a:extLst>
          </p:cNvPr>
          <p:cNvSpPr/>
          <p:nvPr/>
        </p:nvSpPr>
        <p:spPr>
          <a:xfrm>
            <a:off x="5845146" y="3930916"/>
            <a:ext cx="1269421" cy="2259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E886F7-7E64-4181-A7DC-B9C4E1ECD7B5}"/>
              </a:ext>
            </a:extLst>
          </p:cNvPr>
          <p:cNvSpPr/>
          <p:nvPr/>
        </p:nvSpPr>
        <p:spPr>
          <a:xfrm>
            <a:off x="5617301" y="4275177"/>
            <a:ext cx="1423897" cy="3330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AE17D8-B7B5-4A65-8A8C-F4CDDFA79B2A}"/>
              </a:ext>
            </a:extLst>
          </p:cNvPr>
          <p:cNvSpPr/>
          <p:nvPr/>
        </p:nvSpPr>
        <p:spPr>
          <a:xfrm>
            <a:off x="5947263" y="1678061"/>
            <a:ext cx="1269421" cy="225937"/>
          </a:xfrm>
          <a:prstGeom prst="rect">
            <a:avLst/>
          </a:prstGeom>
          <a:solidFill>
            <a:srgbClr val="F47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AFF136-A991-4557-882E-B4A0DAAA2BD1}"/>
              </a:ext>
            </a:extLst>
          </p:cNvPr>
          <p:cNvSpPr/>
          <p:nvPr/>
        </p:nvSpPr>
        <p:spPr>
          <a:xfrm>
            <a:off x="651849" y="3793335"/>
            <a:ext cx="1269421" cy="22593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4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FD9B-5BA0-4B05-9004-056C8D3C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67" y="231157"/>
            <a:ext cx="11728133" cy="1325563"/>
          </a:xfrm>
        </p:spPr>
        <p:txBody>
          <a:bodyPr/>
          <a:lstStyle/>
          <a:p>
            <a:r>
              <a:rPr lang="en-GB" dirty="0">
                <a:solidFill>
                  <a:srgbClr val="006853"/>
                </a:solidFill>
              </a:rPr>
              <a:t>The National Parking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3702-8AA4-4F70-96C8-C5936CC6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6720"/>
            <a:ext cx="10121153" cy="4354160"/>
          </a:xfrm>
        </p:spPr>
        <p:txBody>
          <a:bodyPr>
            <a:noAutofit/>
          </a:bodyPr>
          <a:lstStyle/>
          <a:p>
            <a:pPr marL="0" indent="0">
              <a:lnSpc>
                <a:spcPct val="108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The National Parking Platform project is funded by Department for Transport, led by Manchester City Council and managed by Parking Matters.</a:t>
            </a:r>
          </a:p>
          <a:p>
            <a:pPr marL="0" indent="0">
              <a:lnSpc>
                <a:spcPct val="108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The current phase of the project (Phase 3) is an extension of the proof of concept. The subsequent phase(s) will deliver a comprehensive publicly owned platform capable of managing data exchange across the full range of off and on-street parking in the UK.</a:t>
            </a:r>
          </a:p>
          <a:p>
            <a:pPr marL="0" indent="0">
              <a:lnSpc>
                <a:spcPct val="108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Phase 2/3 is focussed on delivering the multi-vendor payment aspect of the platform, with three on and off street Use Cases.  </a:t>
            </a:r>
          </a:p>
          <a:p>
            <a:pPr marL="0" indent="0">
              <a:lnSpc>
                <a:spcPct val="108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000" dirty="0"/>
              <a:t>Operator partners will be able to offer the ability to find, purchase and pay for parking through the Platform from July 2021.  </a:t>
            </a:r>
          </a:p>
        </p:txBody>
      </p:sp>
    </p:spTree>
    <p:extLst>
      <p:ext uri="{BB962C8B-B14F-4D97-AF65-F5344CB8AC3E}">
        <p14:creationId xmlns:p14="http://schemas.microsoft.com/office/powerpoint/2010/main" val="10401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E3F10-8086-4F15-82C3-A629541C1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7378" y="1631968"/>
            <a:ext cx="4325398" cy="388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Carry out a 6 month pilot with commercial and public sector partners to demonstrate proof of concept </a:t>
            </a:r>
          </a:p>
          <a:p>
            <a:pPr lvl="0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APDS </a:t>
            </a: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compliant interfaces 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ulti-vendor payments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pace availability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ariff information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Parking Session details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endParaRPr lang="en-GB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882A84-EB1F-4ED5-A3A6-589871225DAF}"/>
              </a:ext>
            </a:extLst>
          </p:cNvPr>
          <p:cNvSpPr txBox="1">
            <a:spLocks/>
          </p:cNvSpPr>
          <p:nvPr/>
        </p:nvSpPr>
        <p:spPr>
          <a:xfrm>
            <a:off x="674187" y="1632319"/>
            <a:ext cx="4821177" cy="3887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b="1" dirty="0"/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multi-vendor model that can be used to manage payments for the proof of concept phase 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commercial model, allowing multiple operators and service providers to co-operate at scale 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 public sector partners to explore the governance options for the platform, including long-term funding proposals </a:t>
            </a: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GB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0D73B-954E-49A0-935B-F340F8AA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5" y="199591"/>
            <a:ext cx="11581378" cy="1324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6853"/>
                </a:solidFill>
              </a:rPr>
              <a:t>Pilot Objectives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39B4C-4384-461B-A18B-35C606C1BAC9}"/>
              </a:ext>
            </a:extLst>
          </p:cNvPr>
          <p:cNvCxnSpPr/>
          <p:nvPr/>
        </p:nvCxnSpPr>
        <p:spPr>
          <a:xfrm>
            <a:off x="6111953" y="1243330"/>
            <a:ext cx="0" cy="39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1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803D-99AA-4BEB-B76A-73AFF728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23" y="197227"/>
            <a:ext cx="11728133" cy="1325563"/>
          </a:xfrm>
        </p:spPr>
        <p:txBody>
          <a:bodyPr/>
          <a:lstStyle/>
          <a:p>
            <a:r>
              <a:rPr lang="en-GB" dirty="0">
                <a:solidFill>
                  <a:srgbClr val="006853"/>
                </a:solidFill>
              </a:rPr>
              <a:t>Phase 3 Pilots - Key 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885AC-0F3D-4A09-8D01-FA06B3A3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23" y="1638300"/>
            <a:ext cx="11295528" cy="44483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Existing partners go live (July 2021)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Finalise new partners involvement (July 2021) 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Set up financial, operational and contractual arrangements for new partners (July- Sept 2021)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Partners ‘go live’ (from October 2021)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Technical Pilot period (to 2022)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Evaluation (December 2021)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2242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6E49F9B-2155-4BBD-8C18-97E64A28FE9B}"/>
              </a:ext>
            </a:extLst>
          </p:cNvPr>
          <p:cNvSpPr txBox="1">
            <a:spLocks noChangeArrowheads="1"/>
          </p:cNvSpPr>
          <p:nvPr/>
        </p:nvSpPr>
        <p:spPr>
          <a:xfrm>
            <a:off x="212400" y="431043"/>
            <a:ext cx="7135073" cy="485775"/>
          </a:xfrm>
          <a:prstGeom prst="rect">
            <a:avLst/>
          </a:prstGeom>
        </p:spPr>
        <p:txBody>
          <a:bodyPr/>
          <a:lstStyle/>
          <a:p>
            <a:pPr marL="0" marR="0" lvl="0" indent="476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Smarter Parking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 APDS Data Domains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47701C9-06F1-464D-A682-2086A3CF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9" y="1448406"/>
            <a:ext cx="6641163" cy="4364697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35F64A54-B11F-4768-AC8A-42C64CA1DD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7070" y="431043"/>
            <a:ext cx="2021530" cy="12528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279BF18-ADBD-44D5-8990-E80C67AA900D}"/>
              </a:ext>
            </a:extLst>
          </p:cNvPr>
          <p:cNvGrpSpPr/>
          <p:nvPr/>
        </p:nvGrpSpPr>
        <p:grpSpPr>
          <a:xfrm>
            <a:off x="9719443" y="5483704"/>
            <a:ext cx="1756784" cy="476979"/>
            <a:chOff x="8585532" y="5220192"/>
            <a:chExt cx="3195257" cy="800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E224EA-F973-4F54-9ABA-0C5059A9B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10694" y="5220192"/>
              <a:ext cx="870095" cy="8007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FC4DF1-5A93-4730-B547-9E7F5E19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5532" y="5313696"/>
              <a:ext cx="1969179" cy="707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86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C07B-F398-4488-826A-65EDBDE3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33" y="-1"/>
            <a:ext cx="11728133" cy="1324800"/>
          </a:xfrm>
        </p:spPr>
        <p:txBody>
          <a:bodyPr/>
          <a:lstStyle/>
          <a:p>
            <a:r>
              <a:rPr lang="en-GB" dirty="0"/>
              <a:t>The National Parking Platform – Concept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D538-24D9-479D-A1B8-074E47FB3779}"/>
              </a:ext>
            </a:extLst>
          </p:cNvPr>
          <p:cNvSpPr txBox="1"/>
          <p:nvPr/>
        </p:nvSpPr>
        <p:spPr>
          <a:xfrm>
            <a:off x="7724446" y="1184574"/>
            <a:ext cx="4153789" cy="50629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The Platform is open to all Operators and Service Providers, enabling them to exchange the full range of parking information using APDS (ISO) standard interfaces. 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Operators will be able to: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Describe the parking they offer (including rates, times, restrictions etc)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Publicise occupancy in real time*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Accept payments and reservations* from Service Providers without the need for a contract with each one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Digitise compliance monitoring without the need for local digital infrastructure</a:t>
            </a:r>
          </a:p>
          <a:p>
            <a:pPr>
              <a:spcAft>
                <a:spcPts val="600"/>
              </a:spcAft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Service Providers will be able to: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Offer their customers the ability to park in any participating Operator’s facility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Pay Operators for parking used by their Customers without the need for a contract with each one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Negotiate rates and access with Operators for their Customers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Reserve spaces in Operator’s facilities*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Develop value added services (e.g. guidance to space, frictionless parking) based on standard, available information*.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36585-E11B-4A70-B105-8AD210D936BC}"/>
              </a:ext>
            </a:extLst>
          </p:cNvPr>
          <p:cNvSpPr txBox="1"/>
          <p:nvPr/>
        </p:nvSpPr>
        <p:spPr>
          <a:xfrm>
            <a:off x="7724446" y="5927433"/>
            <a:ext cx="4382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* This feature may be dependent on site suitability and installed equipment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DA6B2-F946-4F9F-B663-10999DE9960F}"/>
              </a:ext>
            </a:extLst>
          </p:cNvPr>
          <p:cNvSpPr txBox="1"/>
          <p:nvPr/>
        </p:nvSpPr>
        <p:spPr>
          <a:xfrm>
            <a:off x="231933" y="946632"/>
            <a:ext cx="13152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A publicly owned, national facility that enables Parking Operators (public and private) to communicate digitally with Service Providers.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36338F-04A4-4995-8195-D7C53DC9F4E1}"/>
              </a:ext>
            </a:extLst>
          </p:cNvPr>
          <p:cNvGrpSpPr/>
          <p:nvPr/>
        </p:nvGrpSpPr>
        <p:grpSpPr>
          <a:xfrm>
            <a:off x="313765" y="1637229"/>
            <a:ext cx="7353585" cy="4232789"/>
            <a:chOff x="313765" y="1637229"/>
            <a:chExt cx="7353585" cy="42327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27AF16-30BD-47E2-8002-DFFC05AEF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63" b="4686"/>
            <a:stretch/>
          </p:blipFill>
          <p:spPr>
            <a:xfrm>
              <a:off x="313765" y="1637229"/>
              <a:ext cx="7353585" cy="42327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A96DAB-8DE9-4B9B-8208-A72340C9F2A2}"/>
                </a:ext>
              </a:extLst>
            </p:cNvPr>
            <p:cNvSpPr/>
            <p:nvPr/>
          </p:nvSpPr>
          <p:spPr>
            <a:xfrm>
              <a:off x="1122623" y="5428458"/>
              <a:ext cx="390525" cy="354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E27EAD-A113-4DBA-AABF-08F676C69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227" y="5428458"/>
              <a:ext cx="286733" cy="2858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148D3B-EE10-4EBD-A546-4B841DBC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989" y="5461843"/>
              <a:ext cx="648927" cy="252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29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E760-9226-894A-A321-541DCCB5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9" y="143436"/>
            <a:ext cx="1172813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Pilots Phase 1 - Space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8F25-FECC-4515-B525-3A97CDFA0BB7}"/>
              </a:ext>
            </a:extLst>
          </p:cNvPr>
          <p:cNvSpPr txBox="1"/>
          <p:nvPr/>
        </p:nvSpPr>
        <p:spPr>
          <a:xfrm>
            <a:off x="7808259" y="1665592"/>
            <a:ext cx="350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Phase 1, completed at the end of 2019 demonstrated the potential for a platform based on APDS standards.   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Off street providers (NCP and Q-Park) provided data on occupancy in their Manchester, Salford and Liverpool multi storey car parks.  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Manchester City Council provided data direct from their TRO database, providing a list of all on-street parking in the City including restrictions and tariffs.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This data was made available on a set of standard APDS compliant APIs, which were used by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Parkopedia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to enhance the data in their system.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The data is available to other potential publishers. 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0BD98-C24E-4B5C-8F3E-1DAC19E8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5" y="1665592"/>
            <a:ext cx="6328196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6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664E2A2C-366D-E74D-B8E6-0D8EDB16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7" y="79627"/>
            <a:ext cx="11728133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Pilots Phases 2/3 - Multi Vendor Payment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326DF-E591-4B75-9053-BDB7D2B2ACDF}"/>
              </a:ext>
            </a:extLst>
          </p:cNvPr>
          <p:cNvSpPr txBox="1"/>
          <p:nvPr/>
        </p:nvSpPr>
        <p:spPr>
          <a:xfrm>
            <a:off x="7933765" y="1097518"/>
            <a:ext cx="3833688" cy="448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Phases 2/3 build on the Phase 1 parking platform and the APDS-based interface</a:t>
            </a:r>
            <a:r>
              <a:rPr lang="en-GB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continue to </a:t>
            </a:r>
            <a:r>
              <a:rPr lang="en-GB" sz="1200" u="none" strike="noStrike" kern="1200" dirty="0">
                <a:effectLst/>
                <a:latin typeface="Arial" panose="020B0604020202020204" pitchFamily="34" charset="0"/>
                <a:ea typeface="Proxima Nova"/>
              </a:rPr>
              <a:t>open parking data and hold it in public ownership, thereby removing commercial conflicts from the provision of parking data to the market.  Phases 2/3 will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together Parking Operators and Service Providers to demonstrate: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potential for the platform to have nationwide coverage (Phase 1 covered car parks in Manchester, Salford and Liverpool)</a:t>
            </a:r>
            <a:r>
              <a:rPr lang="en-GB" sz="1200" u="none" strike="noStrike" kern="1200" dirty="0">
                <a:effectLst/>
                <a:latin typeface="Arial" panose="020B0604020202020204" pitchFamily="34" charset="0"/>
                <a:ea typeface="Proxima Nova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ulti-vendor payment functionality allowing motorists a choice of payment provider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200" u="none" strike="noStrike" kern="1200" dirty="0">
                <a:effectLst/>
                <a:latin typeface="Arial" panose="020B0604020202020204" pitchFamily="34" charset="0"/>
                <a:ea typeface="Proxima Nova"/>
              </a:rPr>
              <a:t>Reconciliation of payments from multiple sources across multiple parking operators/car parks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●"/>
            </a:pPr>
            <a:r>
              <a:rPr lang="en-GB" sz="1200" u="none" strike="noStrike" kern="1200" dirty="0">
                <a:effectLst/>
                <a:latin typeface="Arial" panose="020B0604020202020204" pitchFamily="34" charset="0"/>
                <a:ea typeface="Proxima Nova"/>
              </a:rPr>
              <a:t>The potential fo</a:t>
            </a:r>
            <a:r>
              <a:rPr lang="en-GB" sz="1200" dirty="0">
                <a:latin typeface="Arial" panose="020B0604020202020204" pitchFamily="34" charset="0"/>
                <a:ea typeface="Proxima Nova"/>
              </a:rPr>
              <a:t>r</a:t>
            </a:r>
            <a:r>
              <a:rPr lang="en-GB" sz="1200" u="none" strike="noStrike" kern="1200" dirty="0">
                <a:effectLst/>
                <a:latin typeface="Arial" panose="020B0604020202020204" pitchFamily="34" charset="0"/>
                <a:ea typeface="Proxima Nova"/>
              </a:rPr>
              <a:t> commercial app usage, innovation and reporting</a:t>
            </a:r>
          </a:p>
          <a:p>
            <a:pPr marL="213360" indent="-213360">
              <a:lnSpc>
                <a:spcPct val="107000"/>
              </a:lnSpc>
              <a:spcBef>
                <a:spcPts val="600"/>
              </a:spcBef>
            </a:pPr>
            <a:r>
              <a:rPr lang="en-GB" sz="1400" kern="1200" dirty="0">
                <a:effectLst/>
                <a:latin typeface="Arial" panose="020B0604020202020204" pitchFamily="34" charset="0"/>
                <a:ea typeface="Proxima Nova"/>
              </a:rPr>
              <a:t> 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8739E-E114-40BD-B23A-989E72AA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8" y="939638"/>
            <a:ext cx="6870787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35045AEE-08DA-4E0B-BAEC-2EC56F469681}"/>
              </a:ext>
            </a:extLst>
          </p:cNvPr>
          <p:cNvGrpSpPr/>
          <p:nvPr/>
        </p:nvGrpSpPr>
        <p:grpSpPr>
          <a:xfrm>
            <a:off x="8349482" y="1913086"/>
            <a:ext cx="1638277" cy="986771"/>
            <a:chOff x="2699392" y="3378575"/>
            <a:chExt cx="1638277" cy="98677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481FCFCB-4035-4DE9-B27E-92D6189CF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392" y="3378575"/>
              <a:ext cx="1638277" cy="986771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F6716B-821E-41F8-9CE1-B07E0AD4F86E}"/>
                </a:ext>
              </a:extLst>
            </p:cNvPr>
            <p:cNvSpPr txBox="1"/>
            <p:nvPr/>
          </p:nvSpPr>
          <p:spPr>
            <a:xfrm>
              <a:off x="3019657" y="3718072"/>
              <a:ext cx="99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Operator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851A33-9D62-4257-855E-7277EBD78DF0}"/>
              </a:ext>
            </a:extLst>
          </p:cNvPr>
          <p:cNvGrpSpPr/>
          <p:nvPr/>
        </p:nvGrpSpPr>
        <p:grpSpPr>
          <a:xfrm>
            <a:off x="2695773" y="1823301"/>
            <a:ext cx="1641896" cy="985964"/>
            <a:chOff x="3098453" y="371356"/>
            <a:chExt cx="1713864" cy="102156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BEF8E7-CDEF-4060-A6E5-9C7ECEFAC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8453" y="371356"/>
              <a:ext cx="1713864" cy="102156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51967F-4B55-4B29-8562-452F966B69EF}"/>
                </a:ext>
              </a:extLst>
            </p:cNvPr>
            <p:cNvSpPr txBox="1"/>
            <p:nvPr/>
          </p:nvSpPr>
          <p:spPr>
            <a:xfrm>
              <a:off x="3493011" y="620528"/>
              <a:ext cx="1041480" cy="54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Service Provider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7F54BE-8E8C-433D-8733-40F96FB8A226}"/>
              </a:ext>
            </a:extLst>
          </p:cNvPr>
          <p:cNvGrpSpPr/>
          <p:nvPr/>
        </p:nvGrpSpPr>
        <p:grpSpPr>
          <a:xfrm>
            <a:off x="2699392" y="3378575"/>
            <a:ext cx="1638277" cy="986771"/>
            <a:chOff x="2699392" y="3378575"/>
            <a:chExt cx="1638277" cy="986771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489B221-2F6E-4EFD-9A0F-E90E832DF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392" y="3378575"/>
              <a:ext cx="1638277" cy="9867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4FCEAA-C2C5-4115-A0F1-56AC44A487C4}"/>
                </a:ext>
              </a:extLst>
            </p:cNvPr>
            <p:cNvSpPr txBox="1"/>
            <p:nvPr/>
          </p:nvSpPr>
          <p:spPr>
            <a:xfrm>
              <a:off x="3019657" y="3718072"/>
              <a:ext cx="99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Operator</a:t>
              </a:r>
            </a:p>
          </p:txBody>
        </p:sp>
      </p:grpSp>
      <p:sp>
        <p:nvSpPr>
          <p:cNvPr id="141" name="Title 2">
            <a:extLst>
              <a:ext uri="{FF2B5EF4-FFF2-40B4-BE49-F238E27FC236}">
                <a16:creationId xmlns:a16="http://schemas.microsoft.com/office/drawing/2014/main" id="{8E7DBAA3-9B5D-4584-B726-117274C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tabLst>
                <a:tab pos="349250" algn="l"/>
              </a:tabLst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Pilots Phase 2/3 - Use Cases – Improving The Customer Journey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A4BAF-6E28-4BF5-9289-3FD817E1DEA1}"/>
              </a:ext>
            </a:extLst>
          </p:cNvPr>
          <p:cNvSpPr txBox="1"/>
          <p:nvPr/>
        </p:nvSpPr>
        <p:spPr>
          <a:xfrm>
            <a:off x="226402" y="1076217"/>
            <a:ext cx="11844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all cases details of location, tariff and availability are supplied to the service provider to help them guide their customer to the most suitable parking space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9B5607E-94EE-4F45-A6F7-3FBB2FBCC1A4}"/>
              </a:ext>
            </a:extLst>
          </p:cNvPr>
          <p:cNvGrpSpPr/>
          <p:nvPr/>
        </p:nvGrpSpPr>
        <p:grpSpPr>
          <a:xfrm>
            <a:off x="4077565" y="3573296"/>
            <a:ext cx="1776073" cy="808760"/>
            <a:chOff x="3857095" y="3190816"/>
            <a:chExt cx="1853922" cy="83796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D98DE10-8976-4B86-8D2A-31700980E3DB}"/>
                </a:ext>
              </a:extLst>
            </p:cNvPr>
            <p:cNvCxnSpPr>
              <a:cxnSpLocks/>
            </p:cNvCxnSpPr>
            <p:nvPr/>
          </p:nvCxnSpPr>
          <p:spPr>
            <a:xfrm>
              <a:off x="4245882" y="3615340"/>
              <a:ext cx="1076349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FDA614B-D357-4904-BF8A-683269558AE3}"/>
                </a:ext>
              </a:extLst>
            </p:cNvPr>
            <p:cNvSpPr txBox="1"/>
            <p:nvPr/>
          </p:nvSpPr>
          <p:spPr>
            <a:xfrm>
              <a:off x="3857095" y="3628668"/>
              <a:ext cx="1853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Parking session 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details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BF307B8-157C-42CE-90CD-13CC364E0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861" y="3500595"/>
              <a:ext cx="126039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D3B655-984F-4ED6-901D-3E6F96779715}"/>
                </a:ext>
              </a:extLst>
            </p:cNvPr>
            <p:cNvSpPr txBox="1"/>
            <p:nvPr/>
          </p:nvSpPr>
          <p:spPr>
            <a:xfrm>
              <a:off x="3857095" y="3190816"/>
              <a:ext cx="1853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 details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97A2F5A-0AD2-4C3B-8536-B9DDA8C87328}"/>
              </a:ext>
            </a:extLst>
          </p:cNvPr>
          <p:cNvSpPr txBox="1"/>
          <p:nvPr/>
        </p:nvSpPr>
        <p:spPr>
          <a:xfrm>
            <a:off x="959594" y="2281566"/>
            <a:ext cx="1776073" cy="38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E1B2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enters parking session details &amp; pays on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211C09-BCAE-4DB4-B63D-53681F088ED5}"/>
              </a:ext>
            </a:extLst>
          </p:cNvPr>
          <p:cNvCxnSpPr>
            <a:cxnSpLocks/>
          </p:cNvCxnSpPr>
          <p:nvPr/>
        </p:nvCxnSpPr>
        <p:spPr>
          <a:xfrm>
            <a:off x="1136453" y="2261511"/>
            <a:ext cx="1640634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BD8C291-E7B6-40A3-B810-64292E2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1811" y="1969547"/>
            <a:ext cx="755873" cy="8397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A7A3BF-B464-49F6-A4EB-F134E4F77D28}"/>
              </a:ext>
            </a:extLst>
          </p:cNvPr>
          <p:cNvGrpSpPr/>
          <p:nvPr/>
        </p:nvGrpSpPr>
        <p:grpSpPr>
          <a:xfrm rot="2520000">
            <a:off x="4137524" y="2531136"/>
            <a:ext cx="1776073" cy="399030"/>
            <a:chOff x="3982925" y="1995943"/>
            <a:chExt cx="1853922" cy="4134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1C0B851-7ADC-4C70-9C4E-BB7167B1F2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4503" y="1995943"/>
              <a:ext cx="1270119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451812-0F68-4CC2-A3C8-6146130CB7C0}"/>
                </a:ext>
              </a:extLst>
            </p:cNvPr>
            <p:cNvSpPr txBox="1"/>
            <p:nvPr/>
          </p:nvSpPr>
          <p:spPr>
            <a:xfrm>
              <a:off x="3982925" y="2009271"/>
              <a:ext cx="1853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Parking session &amp; 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 details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2DFEF47-B093-4BDD-A46D-EA99D3DE61E9}"/>
              </a:ext>
            </a:extLst>
          </p:cNvPr>
          <p:cNvGrpSpPr/>
          <p:nvPr/>
        </p:nvGrpSpPr>
        <p:grpSpPr>
          <a:xfrm rot="19080000">
            <a:off x="6988286" y="2587724"/>
            <a:ext cx="1776073" cy="399030"/>
            <a:chOff x="6934074" y="1982615"/>
            <a:chExt cx="1853922" cy="41343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37600F0-8A79-4971-A32B-81F7298B7437}"/>
                </a:ext>
              </a:extLst>
            </p:cNvPr>
            <p:cNvSpPr txBox="1"/>
            <p:nvPr/>
          </p:nvSpPr>
          <p:spPr>
            <a:xfrm>
              <a:off x="6934074" y="1995943"/>
              <a:ext cx="1853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Session &amp; 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 details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F0116EA-8A6A-4D38-AA0A-0A1D389A5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4281" y="1982615"/>
              <a:ext cx="10928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DD0CC9D-1C84-4676-84D0-81E56F3CE076}"/>
              </a:ext>
            </a:extLst>
          </p:cNvPr>
          <p:cNvGrpSpPr/>
          <p:nvPr/>
        </p:nvGrpSpPr>
        <p:grpSpPr>
          <a:xfrm>
            <a:off x="9760873" y="2376542"/>
            <a:ext cx="1407824" cy="399030"/>
            <a:chOff x="9735263" y="1950851"/>
            <a:chExt cx="1469532" cy="41343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09D3650-F72A-47F4-B79A-595E5ABBFDB7}"/>
                </a:ext>
              </a:extLst>
            </p:cNvPr>
            <p:cNvSpPr txBox="1"/>
            <p:nvPr/>
          </p:nvSpPr>
          <p:spPr>
            <a:xfrm>
              <a:off x="9735263" y="1964179"/>
              <a:ext cx="1469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Session checked 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by enforcement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E30406A-71A8-46DC-872A-A208B74E3ED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711" y="1950851"/>
              <a:ext cx="101808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25DCE7-B04C-4EC5-9A39-E734C0BE1EAB}"/>
              </a:ext>
            </a:extLst>
          </p:cNvPr>
          <p:cNvGrpSpPr/>
          <p:nvPr/>
        </p:nvGrpSpPr>
        <p:grpSpPr>
          <a:xfrm>
            <a:off x="851176" y="3975834"/>
            <a:ext cx="1776073" cy="406221"/>
            <a:chOff x="859505" y="2717441"/>
            <a:chExt cx="1853922" cy="42088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5E22D70-135F-40B4-862D-55D7BF08ECEC}"/>
                </a:ext>
              </a:extLst>
            </p:cNvPr>
            <p:cNvSpPr txBox="1"/>
            <p:nvPr/>
          </p:nvSpPr>
          <p:spPr>
            <a:xfrm>
              <a:off x="859505" y="2738220"/>
              <a:ext cx="1853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enters 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&amp; leaves car park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6FC1F85-5867-4AB8-93E7-ECE51D08A92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069" y="2717441"/>
              <a:ext cx="128079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00F8B94-A12D-4201-A7C3-C0AB993DDBC4}"/>
              </a:ext>
            </a:extLst>
          </p:cNvPr>
          <p:cNvGrpSpPr/>
          <p:nvPr/>
        </p:nvGrpSpPr>
        <p:grpSpPr>
          <a:xfrm>
            <a:off x="8345862" y="3414745"/>
            <a:ext cx="1641896" cy="985964"/>
            <a:chOff x="3098453" y="371356"/>
            <a:chExt cx="1713864" cy="1021564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F68987AA-9C25-46DB-B59C-95590D5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8453" y="371356"/>
              <a:ext cx="1713864" cy="1021564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75512A-A57B-4B8D-961D-078D96F3FF32}"/>
                </a:ext>
              </a:extLst>
            </p:cNvPr>
            <p:cNvSpPr txBox="1"/>
            <p:nvPr/>
          </p:nvSpPr>
          <p:spPr>
            <a:xfrm>
              <a:off x="3493011" y="620528"/>
              <a:ext cx="1041480" cy="54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Service Provider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DC33569-7B2D-4430-9840-9379810B5AF8}"/>
              </a:ext>
            </a:extLst>
          </p:cNvPr>
          <p:cNvGrpSpPr/>
          <p:nvPr/>
        </p:nvGrpSpPr>
        <p:grpSpPr>
          <a:xfrm>
            <a:off x="6921066" y="3538655"/>
            <a:ext cx="1781751" cy="833093"/>
            <a:chOff x="7008195" y="3154925"/>
            <a:chExt cx="1859849" cy="86317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9D4B02-8AF4-4661-A1C6-3F3A924D0361}"/>
                </a:ext>
              </a:extLst>
            </p:cNvPr>
            <p:cNvGrpSpPr/>
            <p:nvPr/>
          </p:nvGrpSpPr>
          <p:grpSpPr>
            <a:xfrm>
              <a:off x="7014122" y="3604661"/>
              <a:ext cx="1853922" cy="413438"/>
              <a:chOff x="3741196" y="2724892"/>
              <a:chExt cx="1853922" cy="413438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9A0E3AD0-4DA8-4C3C-B88B-52227D99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9983" y="2724892"/>
                <a:ext cx="1076349" cy="0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2504C24-DEEA-406C-81F7-E2A46AB3F71C}"/>
                  </a:ext>
                </a:extLst>
              </p:cNvPr>
              <p:cNvSpPr txBox="1"/>
              <p:nvPr/>
            </p:nvSpPr>
            <p:spPr>
              <a:xfrm>
                <a:off x="3741196" y="2738220"/>
                <a:ext cx="1853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1B2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Parking session </a:t>
                </a:r>
                <a:b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1B2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1B2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details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F145B43-3B3E-4B0F-B594-563DD3928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4184" y="3464704"/>
              <a:ext cx="126039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21DB8E5-DF3F-4EDE-8457-6123AC1F27E1}"/>
                </a:ext>
              </a:extLst>
            </p:cNvPr>
            <p:cNvSpPr txBox="1"/>
            <p:nvPr/>
          </p:nvSpPr>
          <p:spPr>
            <a:xfrm>
              <a:off x="7008195" y="3154925"/>
              <a:ext cx="1853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 details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0257BF0-8FE3-4156-9767-0F2FC02AFF95}"/>
              </a:ext>
            </a:extLst>
          </p:cNvPr>
          <p:cNvSpPr txBox="1"/>
          <p:nvPr/>
        </p:nvSpPr>
        <p:spPr>
          <a:xfrm>
            <a:off x="959594" y="5396891"/>
            <a:ext cx="1776073" cy="38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E1B2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pays on app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E1B2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E1B2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returning to car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3EB6582-1331-468A-AAC5-7096AAD96829}"/>
              </a:ext>
            </a:extLst>
          </p:cNvPr>
          <p:cNvCxnSpPr>
            <a:cxnSpLocks/>
          </p:cNvCxnSpPr>
          <p:nvPr/>
        </p:nvCxnSpPr>
        <p:spPr>
          <a:xfrm>
            <a:off x="1247491" y="5407179"/>
            <a:ext cx="122701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9722BEB-0224-41A6-BF22-F4F018F4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773" y="4934656"/>
            <a:ext cx="1641896" cy="98596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D939606E-7C6B-47D9-8D6D-CC6C795DCDAE}"/>
              </a:ext>
            </a:extLst>
          </p:cNvPr>
          <p:cNvSpPr txBox="1"/>
          <p:nvPr/>
        </p:nvSpPr>
        <p:spPr>
          <a:xfrm>
            <a:off x="3017848" y="5175144"/>
            <a:ext cx="99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Provider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E5E9EF7-338E-41C2-9224-0B117124AC9B}"/>
              </a:ext>
            </a:extLst>
          </p:cNvPr>
          <p:cNvGrpSpPr/>
          <p:nvPr/>
        </p:nvGrpSpPr>
        <p:grpSpPr>
          <a:xfrm rot="19080894">
            <a:off x="4250671" y="5001978"/>
            <a:ext cx="1776073" cy="399030"/>
            <a:chOff x="3813318" y="5125777"/>
            <a:chExt cx="1853922" cy="41343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7FB8D43-9E99-478C-9B10-5BA995774BF7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96" y="5125777"/>
              <a:ext cx="1270119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48D0A0E-BBE2-46D4-95E5-86D304E9211D}"/>
                </a:ext>
              </a:extLst>
            </p:cNvPr>
            <p:cNvSpPr txBox="1"/>
            <p:nvPr/>
          </p:nvSpPr>
          <p:spPr>
            <a:xfrm>
              <a:off x="3813318" y="5139105"/>
              <a:ext cx="1853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Parking session &amp; 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 details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B5D30A-3F3E-463E-BAB3-37B96BBD77BC}"/>
              </a:ext>
            </a:extLst>
          </p:cNvPr>
          <p:cNvGrpSpPr/>
          <p:nvPr/>
        </p:nvGrpSpPr>
        <p:grpSpPr>
          <a:xfrm rot="2520000">
            <a:off x="6746709" y="4921486"/>
            <a:ext cx="1776073" cy="399030"/>
            <a:chOff x="6700270" y="5112449"/>
            <a:chExt cx="1853922" cy="41343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8ACBF0F-9CAB-47E4-9F1F-426301D414F5}"/>
                </a:ext>
              </a:extLst>
            </p:cNvPr>
            <p:cNvSpPr txBox="1"/>
            <p:nvPr/>
          </p:nvSpPr>
          <p:spPr>
            <a:xfrm>
              <a:off x="6700270" y="5125777"/>
              <a:ext cx="1853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Session &amp; 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E1B2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payment details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97203930-7886-4D9F-AB73-676124D6EF88}"/>
                </a:ext>
              </a:extLst>
            </p:cNvPr>
            <p:cNvCxnSpPr>
              <a:cxnSpLocks/>
            </p:cNvCxnSpPr>
            <p:nvPr/>
          </p:nvCxnSpPr>
          <p:spPr>
            <a:xfrm>
              <a:off x="6991848" y="5112449"/>
              <a:ext cx="1270119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9F00DF0-8283-441C-9908-B4E60B2DE2B0}"/>
              </a:ext>
            </a:extLst>
          </p:cNvPr>
          <p:cNvSpPr txBox="1"/>
          <p:nvPr/>
        </p:nvSpPr>
        <p:spPr>
          <a:xfrm>
            <a:off x="9721599" y="5463634"/>
            <a:ext cx="1776073" cy="38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E1B2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Barrier raises for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E1B2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E1B2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at exit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DDAF336-431E-4617-93A7-B3EEB1EF9273}"/>
              </a:ext>
            </a:extLst>
          </p:cNvPr>
          <p:cNvCxnSpPr>
            <a:cxnSpLocks/>
          </p:cNvCxnSpPr>
          <p:nvPr/>
        </p:nvCxnSpPr>
        <p:spPr>
          <a:xfrm>
            <a:off x="10057823" y="5450770"/>
            <a:ext cx="1103626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774FB9D-039E-4105-AD44-B1516593F7DD}"/>
              </a:ext>
            </a:extLst>
          </p:cNvPr>
          <p:cNvSpPr/>
          <p:nvPr/>
        </p:nvSpPr>
        <p:spPr>
          <a:xfrm>
            <a:off x="289107" y="1523028"/>
            <a:ext cx="2462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1 - Payment on arrival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2C0A1E4-49D1-4660-97CE-0295650A65BC}"/>
              </a:ext>
            </a:extLst>
          </p:cNvPr>
          <p:cNvSpPr/>
          <p:nvPr/>
        </p:nvSpPr>
        <p:spPr>
          <a:xfrm>
            <a:off x="289107" y="3158093"/>
            <a:ext cx="3063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2 – ANPR frictionless payment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345E837-78B9-43EB-AA72-75B6050418E7}"/>
              </a:ext>
            </a:extLst>
          </p:cNvPr>
          <p:cNvSpPr/>
          <p:nvPr/>
        </p:nvSpPr>
        <p:spPr>
          <a:xfrm>
            <a:off x="289107" y="4697411"/>
            <a:ext cx="3561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 3 - Pay on departure ticket payment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F9225-DD39-4A2F-85DE-5E6C12593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54" y="1881375"/>
            <a:ext cx="783878" cy="816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08AB-A0A7-49F2-A1A6-F426A5198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54" y="5136249"/>
            <a:ext cx="783878" cy="816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4B0B73-0634-4369-A8BC-C0563913C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754" y="3795708"/>
            <a:ext cx="636593" cy="628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9CC886-9894-43EB-9DE7-0FE305531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653" y="5324317"/>
            <a:ext cx="636593" cy="628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C43AE-2FC3-446F-93A5-E85DC4AAF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764" y="4163945"/>
            <a:ext cx="240573" cy="60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08418C-BCD8-4CEE-9B3C-7CFBB684E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903" y="3655234"/>
            <a:ext cx="421175" cy="287631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43D82E9C-F3CB-4B52-A782-7C8CBB56AF46}"/>
              </a:ext>
            </a:extLst>
          </p:cNvPr>
          <p:cNvGrpSpPr/>
          <p:nvPr/>
        </p:nvGrpSpPr>
        <p:grpSpPr>
          <a:xfrm>
            <a:off x="8349482" y="4933849"/>
            <a:ext cx="1638277" cy="986771"/>
            <a:chOff x="2699392" y="3378575"/>
            <a:chExt cx="1638277" cy="986771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9B823F36-38CB-4625-9F47-3888640F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392" y="3378575"/>
              <a:ext cx="1638277" cy="986771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0B9700-08DC-4B00-ADBC-DB8D33D2CEAC}"/>
                </a:ext>
              </a:extLst>
            </p:cNvPr>
            <p:cNvSpPr txBox="1"/>
            <p:nvPr/>
          </p:nvSpPr>
          <p:spPr>
            <a:xfrm>
              <a:off x="3019657" y="3718072"/>
              <a:ext cx="99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Operator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1EC4BEE-034C-4A95-9667-B020266FB9DF}"/>
              </a:ext>
            </a:extLst>
          </p:cNvPr>
          <p:cNvSpPr/>
          <p:nvPr/>
        </p:nvSpPr>
        <p:spPr>
          <a:xfrm>
            <a:off x="5495775" y="3024394"/>
            <a:ext cx="1695600" cy="1694325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67B8-6AE1-44CD-A538-83CE4D9C17F8}"/>
              </a:ext>
            </a:extLst>
          </p:cNvPr>
          <p:cNvSpPr txBox="1"/>
          <p:nvPr/>
        </p:nvSpPr>
        <p:spPr>
          <a:xfrm>
            <a:off x="5771621" y="3579169"/>
            <a:ext cx="114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Parking Platform</a:t>
            </a:r>
          </a:p>
        </p:txBody>
      </p:sp>
    </p:spTree>
    <p:extLst>
      <p:ext uri="{BB962C8B-B14F-4D97-AF65-F5344CB8AC3E}">
        <p14:creationId xmlns:p14="http://schemas.microsoft.com/office/powerpoint/2010/main" val="3557667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1091</Words>
  <Application>Microsoft Office PowerPoint</Application>
  <PresentationFormat>Widescreen</PresentationFormat>
  <Paragraphs>122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Calibri-Bold</vt:lpstr>
      <vt:lpstr>2_Office Theme</vt:lpstr>
      <vt:lpstr>PowerPoint Presentation</vt:lpstr>
      <vt:lpstr>The National Parking Platform</vt:lpstr>
      <vt:lpstr>Pilot Objectives</vt:lpstr>
      <vt:lpstr>Phase 3 Pilots - Key Dates</vt:lpstr>
      <vt:lpstr>PowerPoint Presentation</vt:lpstr>
      <vt:lpstr>The National Parking Platform – Concept Diagram</vt:lpstr>
      <vt:lpstr>Pilots Phase 1 - Space availability</vt:lpstr>
      <vt:lpstr>Pilots Phases 2/3 - Multi Vendor Payment </vt:lpstr>
      <vt:lpstr>Pilots Phase 2/3 - Use Cases – Improving The Customer Journey</vt:lpstr>
      <vt:lpstr>Current Partners</vt:lpstr>
      <vt:lpstr>PowerPoint Presentation</vt:lpstr>
      <vt:lpstr>NPP Partner Role</vt:lpstr>
      <vt:lpstr>Phase 3 and beyond - National Parking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Williams</dc:creator>
  <cp:lastModifiedBy>Keith Williams</cp:lastModifiedBy>
  <cp:revision>68</cp:revision>
  <dcterms:created xsi:type="dcterms:W3CDTF">2020-07-29T11:17:21Z</dcterms:created>
  <dcterms:modified xsi:type="dcterms:W3CDTF">2021-07-28T11:41:06Z</dcterms:modified>
</cp:coreProperties>
</file>