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9007-62C6-4EEE-AD63-993244F4CE1E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015A-579E-414E-8ABF-F9BAD0EE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8015A-579E-414E-8ABF-F9BAD0EE5E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730B-8D84-495C-B936-9B113D23E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FDABF-3234-451C-B1E9-47156D0F9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F33C8-2447-4FF3-BC74-7ACB8674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FC5-FB8F-4110-BE58-954BFAD9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CF89-CD73-499E-BA9B-526E2D50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9929-1CCB-4058-8C84-45DB895B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62332-D483-449D-BB88-EA0495917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7D92-E4A3-4FE9-8868-41307122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E851-D34F-4C1F-BB21-A8FA6893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E3CB-9888-4CC6-B9BB-11CB6AA5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E710C-A70F-4E3C-979D-69B5C07F0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B2D3B-7A58-4C3B-87C4-668AEEDAD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96581-4E69-436C-9A67-2BEA8F86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F115-69D0-4DF6-88A5-A84A42AC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4159-3D24-4B16-945B-7F1BBD77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786A-AB8F-4B54-BEAF-7AD6C26B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28A1-40D8-4F6E-B441-A11EB1EC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19BF-A559-46D8-9473-99D909FB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6AC6-B398-478D-8A0D-1C952F87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4503-7E78-4FE5-A491-692E528B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46D9-1BE3-4EBE-99CE-FD2759D3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A584A-1A8B-4DB0-84B2-CD0FEB14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3ED4-1376-4A61-BA9A-DC20F6FD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2744-9B9D-4772-9781-14389AFF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1A1B-390E-42A2-AAAF-34B23E10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0781-3A23-4BF1-B2F6-AF246F11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44FB-7848-4AC2-B58E-5B74FF6A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D02B-B9EB-43CB-9BB1-F1AAE9DBD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69127-D03D-457D-8B1F-4CEC910B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D8F1-9E2B-41AB-A259-836C07D2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DA1F-23C8-4D77-8040-7E43EB04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CB4F-DE71-4725-A276-68B4F46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DB6E5-0D09-4164-A8EC-68A35944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E588-FCFF-467B-B23D-4B467ABE3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590EF-7700-4879-981D-4F49A40B5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825AD-EBA6-43DD-91B8-D25A7007D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E7368-CFA7-40E2-AC05-AAF8F628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31A20-8CD8-4F7C-A445-C272EC80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C113D-9CF1-4981-9CC6-52ACA0A1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7526-3634-4DDD-8E57-7C5AF250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89629-6F3E-4C76-8398-A50CE885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BC715-EF11-42E3-AF90-2693772D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65526-95E7-449F-B6BD-3595735A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7935C-D2DD-493D-9F33-86C390CD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421DC-AAE3-4784-A905-F2BABCEA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0BE66-3161-473B-997F-FD70918E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7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1E57-85D6-47E5-B7C1-D570BE95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D7C7-553D-4BD5-BEC5-9B46C8C6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AD312-F58E-44E6-B5AD-3D1EF80D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2A70-E1E2-409C-9C0F-C80EBA76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15374-01ED-4DEF-885E-E5FE84A1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6A84-BA9D-47C9-AFE9-2CCAB8FC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8E6F-D943-45A5-B5F1-436EF128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73956-7E69-4ACB-B9EB-C527B905F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9FD54-AF45-46A4-9976-505A0575E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B0F83-6D5B-4EDA-AA31-D41B6C2E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DBF03-E6B8-4B3A-B391-BFF74E7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8AC5-607F-440A-A155-3EACC11D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53A43-C86A-442F-9198-08B45B01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DEF9-D353-44A2-906B-8FAB2707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982B-8A94-488D-B925-3DCD56DBC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5E95-3337-4003-9127-0BAB2E1F1F73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296D-D34F-4202-A405-162787C9A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DB03-0B99-4BF0-960E-34402E3C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4AF9-C7D7-432C-B754-B6AE4E1F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529A-D87A-41CE-AD61-FD75D99E9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Module-2: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D86E7-062A-49D6-AA7E-CDE32FB0C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0200"/>
            <a:ext cx="9144000" cy="332641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Problem Statement: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l"/>
            <a:r>
              <a:rPr lang="en-US" dirty="0"/>
              <a:t>You work for XYZ Corporation. Your corporation is working on an application, and they require secured web servers on Linux to launch the application.</a:t>
            </a:r>
          </a:p>
          <a:p>
            <a:pPr algn="l"/>
            <a:endParaRPr lang="en-US" dirty="0">
              <a:solidFill>
                <a:srgbClr val="0070C0"/>
              </a:solidFill>
            </a:endParaRPr>
          </a:p>
          <a:p>
            <a:pPr algn="l"/>
            <a:r>
              <a:rPr lang="en-US" dirty="0">
                <a:solidFill>
                  <a:srgbClr val="0070C0"/>
                </a:solidFill>
              </a:rPr>
              <a:t>You have been asked to: </a:t>
            </a:r>
          </a:p>
          <a:p>
            <a:pPr marL="457200" indent="-457200" algn="l">
              <a:buAutoNum type="arabicPeriod"/>
            </a:pPr>
            <a:r>
              <a:rPr lang="en-US" dirty="0"/>
              <a:t>Create an Instance in us-east-1 (N. Virginia) region with Linux OS and manage the requirement of web servers of your company using AMI </a:t>
            </a:r>
          </a:p>
          <a:p>
            <a:pPr marL="457200" indent="-457200" algn="l">
              <a:buAutoNum type="arabicPeriod"/>
            </a:pPr>
            <a:r>
              <a:rPr lang="en-US" dirty="0"/>
              <a:t>Replicate the instance in us-west-2 (Oregon) region </a:t>
            </a:r>
          </a:p>
          <a:p>
            <a:pPr marL="457200" indent="-457200" algn="l">
              <a:buAutoNum type="arabicPeriod"/>
            </a:pPr>
            <a:r>
              <a:rPr lang="en-US" dirty="0"/>
              <a:t>Build two EBS volumes and attach them to the instance in us-east-1 (N. Virginia) region </a:t>
            </a:r>
          </a:p>
          <a:p>
            <a:pPr marL="457200" indent="-457200" algn="l">
              <a:buAutoNum type="arabicPeriod"/>
            </a:pPr>
            <a:r>
              <a:rPr lang="en-US" dirty="0"/>
              <a:t>Delete one volume after detaching it and extend the size of other volume </a:t>
            </a:r>
          </a:p>
          <a:p>
            <a:pPr marL="457200" indent="-457200" algn="l">
              <a:buAutoNum type="arabicPeriod"/>
            </a:pPr>
            <a:r>
              <a:rPr lang="en-US" dirty="0"/>
              <a:t>Take backup of this EBS volume</a:t>
            </a:r>
          </a:p>
        </p:txBody>
      </p:sp>
    </p:spTree>
    <p:extLst>
      <p:ext uri="{BB962C8B-B14F-4D97-AF65-F5344CB8AC3E}">
        <p14:creationId xmlns:p14="http://schemas.microsoft.com/office/powerpoint/2010/main" val="328290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0413E-C3AA-4D8F-AD3F-667F91666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91"/>
          <a:stretch/>
        </p:blipFill>
        <p:spPr>
          <a:xfrm>
            <a:off x="0" y="0"/>
            <a:ext cx="8915400" cy="211804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F97400-2C61-4EB0-B7B4-4016A3DB1A6E}"/>
              </a:ext>
            </a:extLst>
          </p:cNvPr>
          <p:cNvSpPr/>
          <p:nvPr/>
        </p:nvSpPr>
        <p:spPr>
          <a:xfrm>
            <a:off x="1828801" y="1744824"/>
            <a:ext cx="4727100" cy="280552"/>
          </a:xfrm>
          <a:prstGeom prst="wedgeRectCallout">
            <a:avLst>
              <a:gd name="adj1" fmla="val 56403"/>
              <a:gd name="adj2" fmla="val 1932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35. Select Modify Volume on second EBS volume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F978A-F572-4CB1-9A32-0985796B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686"/>
            <a:ext cx="6428792" cy="4637314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C390961-E78B-4116-A67D-CE1914242AAA}"/>
              </a:ext>
            </a:extLst>
          </p:cNvPr>
          <p:cNvSpPr/>
          <p:nvPr/>
        </p:nvSpPr>
        <p:spPr>
          <a:xfrm>
            <a:off x="1589315" y="5116285"/>
            <a:ext cx="4727100" cy="280552"/>
          </a:xfrm>
          <a:prstGeom prst="wedgeRectCallout">
            <a:avLst>
              <a:gd name="adj1" fmla="val -55317"/>
              <a:gd name="adj2" fmla="val 269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36. Change size from 100 to 120 GiB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0DBEAB4-B298-4CA2-952D-58119D74B937}"/>
              </a:ext>
            </a:extLst>
          </p:cNvPr>
          <p:cNvSpPr/>
          <p:nvPr/>
        </p:nvSpPr>
        <p:spPr>
          <a:xfrm>
            <a:off x="6640287" y="6577448"/>
            <a:ext cx="1971868" cy="280552"/>
          </a:xfrm>
          <a:prstGeom prst="wedgeRectCallout">
            <a:avLst>
              <a:gd name="adj1" fmla="val -55317"/>
              <a:gd name="adj2" fmla="val 269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37. Click on Modify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D87F7-68DC-43E4-B8A3-160532C9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287" y="2220686"/>
            <a:ext cx="3590925" cy="1962150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649FDA8-3E98-4A02-9AD2-B75C9C458B1C}"/>
              </a:ext>
            </a:extLst>
          </p:cNvPr>
          <p:cNvSpPr/>
          <p:nvPr/>
        </p:nvSpPr>
        <p:spPr>
          <a:xfrm>
            <a:off x="6969967" y="4145197"/>
            <a:ext cx="4683968" cy="280552"/>
          </a:xfrm>
          <a:prstGeom prst="wedgeRectCallout">
            <a:avLst>
              <a:gd name="adj1" fmla="val -16516"/>
              <a:gd name="adj2" fmla="val -13698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38. Wait for Modify status to change to “In-use”</a:t>
            </a:r>
          </a:p>
        </p:txBody>
      </p:sp>
    </p:spTree>
    <p:extLst>
      <p:ext uri="{BB962C8B-B14F-4D97-AF65-F5344CB8AC3E}">
        <p14:creationId xmlns:p14="http://schemas.microsoft.com/office/powerpoint/2010/main" val="109472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7E2A74-70BC-43B7-A6D9-C0F6F32B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15500" cy="23431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2A651CF-1858-49B5-9C30-6F80025CCC98}"/>
              </a:ext>
            </a:extLst>
          </p:cNvPr>
          <p:cNvSpPr/>
          <p:nvPr/>
        </p:nvSpPr>
        <p:spPr>
          <a:xfrm>
            <a:off x="1455575" y="2071396"/>
            <a:ext cx="5990253" cy="271754"/>
          </a:xfrm>
          <a:prstGeom prst="wedgeRectCallout">
            <a:avLst>
              <a:gd name="adj1" fmla="val 53298"/>
              <a:gd name="adj2" fmla="val -844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39. right-click on resized volume and select “Create Snapshot”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FD091-A462-4AED-B652-9BC0E6C1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750"/>
            <a:ext cx="4404049" cy="4416249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FCBFE6E-525C-4261-8323-2E66612E49E8}"/>
              </a:ext>
            </a:extLst>
          </p:cNvPr>
          <p:cNvSpPr/>
          <p:nvPr/>
        </p:nvSpPr>
        <p:spPr>
          <a:xfrm>
            <a:off x="3013787" y="3903306"/>
            <a:ext cx="1847462" cy="271754"/>
          </a:xfrm>
          <a:prstGeom prst="wedgeRectCallout">
            <a:avLst>
              <a:gd name="adj1" fmla="val -62674"/>
              <a:gd name="adj2" fmla="val -157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40. Select a name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49A8F85-C9F7-4BFF-8F3A-EDBA3443D818}"/>
              </a:ext>
            </a:extLst>
          </p:cNvPr>
          <p:cNvSpPr/>
          <p:nvPr/>
        </p:nvSpPr>
        <p:spPr>
          <a:xfrm>
            <a:off x="4341845" y="5930276"/>
            <a:ext cx="2603241" cy="271754"/>
          </a:xfrm>
          <a:prstGeom prst="wedgeRectCallout">
            <a:avLst>
              <a:gd name="adj1" fmla="val -66975"/>
              <a:gd name="adj2" fmla="val -3248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41. Create Tags as needed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1618B33-53A9-4328-BC3B-D705D10E52DC}"/>
              </a:ext>
            </a:extLst>
          </p:cNvPr>
          <p:cNvSpPr/>
          <p:nvPr/>
        </p:nvSpPr>
        <p:spPr>
          <a:xfrm>
            <a:off x="4659086" y="6586246"/>
            <a:ext cx="2603241" cy="271754"/>
          </a:xfrm>
          <a:prstGeom prst="wedgeRectCallout">
            <a:avLst>
              <a:gd name="adj1" fmla="val -62674"/>
              <a:gd name="adj2" fmla="val -157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42. Create Snapshot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F6FE9C-B62E-406B-808E-AED50FD3D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771775"/>
            <a:ext cx="1905000" cy="1314450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0CF9995-4127-4B55-8000-16CEFE9E9A55}"/>
              </a:ext>
            </a:extLst>
          </p:cNvPr>
          <p:cNvSpPr/>
          <p:nvPr/>
        </p:nvSpPr>
        <p:spPr>
          <a:xfrm>
            <a:off x="6770915" y="3505245"/>
            <a:ext cx="3716693" cy="271754"/>
          </a:xfrm>
          <a:prstGeom prst="wedgeRectCallout">
            <a:avLst>
              <a:gd name="adj1" fmla="val -62674"/>
              <a:gd name="adj2" fmla="val -157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43. Select Snapshots under EBS menu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57BFCD-C91C-471C-B7E2-876D8D4680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192"/>
          <a:stretch/>
        </p:blipFill>
        <p:spPr>
          <a:xfrm>
            <a:off x="4857751" y="4187201"/>
            <a:ext cx="6413630" cy="1619250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DCF65A0-7111-42DA-9891-067FCC457521}"/>
              </a:ext>
            </a:extLst>
          </p:cNvPr>
          <p:cNvSpPr/>
          <p:nvPr/>
        </p:nvSpPr>
        <p:spPr>
          <a:xfrm>
            <a:off x="7688425" y="5900907"/>
            <a:ext cx="3716693" cy="271754"/>
          </a:xfrm>
          <a:prstGeom prst="wedgeRectCallout">
            <a:avLst>
              <a:gd name="adj1" fmla="val -22757"/>
              <a:gd name="adj2" fmla="val -22475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</a:rPr>
              <a:t>44. </a:t>
            </a:r>
            <a:r>
              <a:rPr lang="en-US" dirty="0">
                <a:solidFill>
                  <a:schemeClr val="bg1"/>
                </a:solidFill>
              </a:rPr>
              <a:t>Verify that snapshot is created</a:t>
            </a:r>
          </a:p>
        </p:txBody>
      </p:sp>
    </p:spTree>
    <p:extLst>
      <p:ext uri="{BB962C8B-B14F-4D97-AF65-F5344CB8AC3E}">
        <p14:creationId xmlns:p14="http://schemas.microsoft.com/office/powerpoint/2010/main" val="68727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16F6D-6440-47F6-94F9-29093B58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235"/>
            <a:ext cx="12192000" cy="591259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3AC0849-3EF1-4D42-B01A-F5F790A1863A}"/>
              </a:ext>
            </a:extLst>
          </p:cNvPr>
          <p:cNvSpPr/>
          <p:nvPr/>
        </p:nvSpPr>
        <p:spPr>
          <a:xfrm>
            <a:off x="8336131" y="78219"/>
            <a:ext cx="3789347" cy="612648"/>
          </a:xfrm>
          <a:prstGeom prst="wedgeRectCallout">
            <a:avLst>
              <a:gd name="adj1" fmla="val 18649"/>
              <a:gd name="adj2" fmla="val 7748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Set region as N. Virginia (use-east-1)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9D2273C-31B6-4324-9F11-F37A9B996404}"/>
              </a:ext>
            </a:extLst>
          </p:cNvPr>
          <p:cNvSpPr/>
          <p:nvPr/>
        </p:nvSpPr>
        <p:spPr>
          <a:xfrm>
            <a:off x="4518735" y="2816351"/>
            <a:ext cx="7395098" cy="1950957"/>
          </a:xfrm>
          <a:prstGeom prst="wedgeRectCallout">
            <a:avLst>
              <a:gd name="adj1" fmla="val -37654"/>
              <a:gd name="adj2" fmla="val 6565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2. As per steps provided in Module 2 assignment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2.1. Create an Ubuntu EC2 instance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2.2 Add inbound security group rules to allow for SSH and HTTP requests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2.3 Install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in the instance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2.4. Open the IP address of the instance in a browser and verify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default landing page is displayed</a:t>
            </a:r>
          </a:p>
        </p:txBody>
      </p:sp>
    </p:spTree>
    <p:extLst>
      <p:ext uri="{BB962C8B-B14F-4D97-AF65-F5344CB8AC3E}">
        <p14:creationId xmlns:p14="http://schemas.microsoft.com/office/powerpoint/2010/main" val="227448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9B3D9-77E7-4189-B046-337BF228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9794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2966A1B-EDC3-4027-9EDB-AE75AE349022}"/>
              </a:ext>
            </a:extLst>
          </p:cNvPr>
          <p:cNvSpPr/>
          <p:nvPr/>
        </p:nvSpPr>
        <p:spPr>
          <a:xfrm>
            <a:off x="4361895" y="1765374"/>
            <a:ext cx="7830105" cy="258733"/>
          </a:xfrm>
          <a:prstGeom prst="wedgeRectCallout">
            <a:avLst>
              <a:gd name="adj1" fmla="val 12346"/>
              <a:gd name="adj2" fmla="val -17487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3. Select the image and then select Action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Image and Templates  Create AMI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0DAA3-A87C-4A06-968F-B43E15CA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72485"/>
            <a:ext cx="5113176" cy="4185515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41128CA-4AFF-40E7-AB9E-D2A94C08661B}"/>
              </a:ext>
            </a:extLst>
          </p:cNvPr>
          <p:cNvSpPr/>
          <p:nvPr/>
        </p:nvSpPr>
        <p:spPr>
          <a:xfrm>
            <a:off x="3934666" y="3170266"/>
            <a:ext cx="2357022" cy="258734"/>
          </a:xfrm>
          <a:prstGeom prst="wedgeRectCallout">
            <a:avLst>
              <a:gd name="adj1" fmla="val -62363"/>
              <a:gd name="adj2" fmla="val 4647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4. Type the AMI name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BD6A5D7-A20D-44AB-81F4-0BA06FDB93F1}"/>
              </a:ext>
            </a:extLst>
          </p:cNvPr>
          <p:cNvSpPr/>
          <p:nvPr/>
        </p:nvSpPr>
        <p:spPr>
          <a:xfrm>
            <a:off x="4063013" y="3685514"/>
            <a:ext cx="2533095" cy="258734"/>
          </a:xfrm>
          <a:prstGeom prst="wedgeRectCallout">
            <a:avLst>
              <a:gd name="adj1" fmla="val -60103"/>
              <a:gd name="adj2" fmla="val 2931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5. Type AMI description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B6DA3B6-0955-4609-ACD8-EE2EFC40C8EA}"/>
              </a:ext>
            </a:extLst>
          </p:cNvPr>
          <p:cNvSpPr/>
          <p:nvPr/>
        </p:nvSpPr>
        <p:spPr>
          <a:xfrm>
            <a:off x="3758593" y="5879778"/>
            <a:ext cx="2533095" cy="258734"/>
          </a:xfrm>
          <a:prstGeom prst="wedgeRectCallout">
            <a:avLst>
              <a:gd name="adj1" fmla="val -60103"/>
              <a:gd name="adj2" fmla="val 2931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6. Create Tags as needed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025A6C7-4378-4DB6-9E65-616916F92A59}"/>
              </a:ext>
            </a:extLst>
          </p:cNvPr>
          <p:cNvSpPr/>
          <p:nvPr/>
        </p:nvSpPr>
        <p:spPr>
          <a:xfrm>
            <a:off x="5446829" y="6506926"/>
            <a:ext cx="2533095" cy="258734"/>
          </a:xfrm>
          <a:prstGeom prst="wedgeRectCallout">
            <a:avLst>
              <a:gd name="adj1" fmla="val -60103"/>
              <a:gd name="adj2" fmla="val 2931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7. Create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336D0A-2355-44C3-B0F1-D7DA1D64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164" y="4111464"/>
            <a:ext cx="6979836" cy="108585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0AE376E-25EF-42AE-B72E-15D75BE353AF}"/>
              </a:ext>
            </a:extLst>
          </p:cNvPr>
          <p:cNvSpPr/>
          <p:nvPr/>
        </p:nvSpPr>
        <p:spPr>
          <a:xfrm>
            <a:off x="8582126" y="5464018"/>
            <a:ext cx="3609873" cy="1042907"/>
          </a:xfrm>
          <a:prstGeom prst="wedgeRectCallout">
            <a:avLst>
              <a:gd name="adj1" fmla="val -25181"/>
              <a:gd name="adj2" fmla="val -7794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8. Go to AMIs page in the EC2 dashboard. Wait until AMI image state shows as Available</a:t>
            </a:r>
          </a:p>
        </p:txBody>
      </p:sp>
    </p:spTree>
    <p:extLst>
      <p:ext uri="{BB962C8B-B14F-4D97-AF65-F5344CB8AC3E}">
        <p14:creationId xmlns:p14="http://schemas.microsoft.com/office/powerpoint/2010/main" val="68536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7410D3-4FF7-4461-8306-4838881C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74572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4256B98-C85D-423E-B8EB-BE8AA26F25C5}"/>
              </a:ext>
            </a:extLst>
          </p:cNvPr>
          <p:cNvSpPr/>
          <p:nvPr/>
        </p:nvSpPr>
        <p:spPr>
          <a:xfrm>
            <a:off x="5927703" y="1224267"/>
            <a:ext cx="3609873" cy="1042907"/>
          </a:xfrm>
          <a:prstGeom prst="wedgeRectCallout">
            <a:avLst>
              <a:gd name="adj1" fmla="val 63845"/>
              <a:gd name="adj2" fmla="val -8985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9. Right-Click on the AMI created and select “Copy AMI”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0EF26B-D47C-4743-A817-D88F1266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6525"/>
            <a:ext cx="5153025" cy="4181475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FBA07A0-9625-4C64-B430-44148628FD42}"/>
              </a:ext>
            </a:extLst>
          </p:cNvPr>
          <p:cNvSpPr/>
          <p:nvPr/>
        </p:nvSpPr>
        <p:spPr>
          <a:xfrm>
            <a:off x="4140420" y="4261807"/>
            <a:ext cx="1807793" cy="294081"/>
          </a:xfrm>
          <a:prstGeom prst="wedgeRectCallout">
            <a:avLst>
              <a:gd name="adj1" fmla="val -65267"/>
              <a:gd name="adj2" fmla="val 1995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10. Enter name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EC7FCA6-9191-45F8-8A89-6C6A677BF7C3}"/>
              </a:ext>
            </a:extLst>
          </p:cNvPr>
          <p:cNvSpPr/>
          <p:nvPr/>
        </p:nvSpPr>
        <p:spPr>
          <a:xfrm>
            <a:off x="4140420" y="5564754"/>
            <a:ext cx="2025209" cy="453518"/>
          </a:xfrm>
          <a:prstGeom prst="wedgeRectCallout">
            <a:avLst>
              <a:gd name="adj1" fmla="val -65267"/>
              <a:gd name="adj2" fmla="val 1995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11. Choose destination Oregon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CC6CF89-E473-44B8-B277-7774FC545F9B}"/>
              </a:ext>
            </a:extLst>
          </p:cNvPr>
          <p:cNvSpPr/>
          <p:nvPr/>
        </p:nvSpPr>
        <p:spPr>
          <a:xfrm>
            <a:off x="5447844" y="6478672"/>
            <a:ext cx="1429855" cy="328427"/>
          </a:xfrm>
          <a:prstGeom prst="wedgeRectCallout">
            <a:avLst>
              <a:gd name="adj1" fmla="val -65267"/>
              <a:gd name="adj2" fmla="val 1995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12. Copy AMI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D3ECC1-D448-4192-AD32-A46A632D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872" y="2545367"/>
            <a:ext cx="3390900" cy="1400175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B533F59-11FA-4482-91BC-8BACE9AF8869}"/>
              </a:ext>
            </a:extLst>
          </p:cNvPr>
          <p:cNvSpPr/>
          <p:nvPr/>
        </p:nvSpPr>
        <p:spPr>
          <a:xfrm>
            <a:off x="8717872" y="4040905"/>
            <a:ext cx="3390900" cy="873844"/>
          </a:xfrm>
          <a:prstGeom prst="wedgeRectCallout">
            <a:avLst>
              <a:gd name="adj1" fmla="val -20990"/>
              <a:gd name="adj2" fmla="val -7318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13. In the top-right, choose US West (Oregon) us-west-2 as the region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5B42FE-E7F5-4E27-893C-EBC214C1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083" y="5042298"/>
            <a:ext cx="4432917" cy="998821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AD754DE-DFAE-4385-9A57-11F42699F7BB}"/>
              </a:ext>
            </a:extLst>
          </p:cNvPr>
          <p:cNvSpPr/>
          <p:nvPr/>
        </p:nvSpPr>
        <p:spPr>
          <a:xfrm>
            <a:off x="7395100" y="6168668"/>
            <a:ext cx="4796900" cy="689332"/>
          </a:xfrm>
          <a:prstGeom prst="wedgeRectCallout">
            <a:avLst>
              <a:gd name="adj1" fmla="val -20990"/>
              <a:gd name="adj2" fmla="val -7318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14. Verify that the AMI copy from step 12 is visible in Oregon region</a:t>
            </a:r>
          </a:p>
        </p:txBody>
      </p:sp>
    </p:spTree>
    <p:extLst>
      <p:ext uri="{BB962C8B-B14F-4D97-AF65-F5344CB8AC3E}">
        <p14:creationId xmlns:p14="http://schemas.microsoft.com/office/powerpoint/2010/main" val="236331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6AB11-23E6-4640-BFC1-157C5AC5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14675" cy="1600200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AD754DE-DFAE-4385-9A57-11F42699F7BB}"/>
              </a:ext>
            </a:extLst>
          </p:cNvPr>
          <p:cNvSpPr/>
          <p:nvPr/>
        </p:nvSpPr>
        <p:spPr>
          <a:xfrm>
            <a:off x="3212332" y="220629"/>
            <a:ext cx="3187082" cy="356420"/>
          </a:xfrm>
          <a:prstGeom prst="wedgeRectCallout">
            <a:avLst>
              <a:gd name="adj1" fmla="val -93123"/>
              <a:gd name="adj2" fmla="val -5791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15. Go back to N. </a:t>
            </a:r>
            <a:r>
              <a:rPr lang="en-US" dirty="0" err="1">
                <a:solidFill>
                  <a:schemeClr val="bg1"/>
                </a:solidFill>
              </a:rPr>
              <a:t>Virgina</a:t>
            </a:r>
            <a:r>
              <a:rPr lang="en-US" dirty="0">
                <a:solidFill>
                  <a:schemeClr val="bg1"/>
                </a:solidFill>
              </a:rPr>
              <a:t> region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314F7-D0B4-4671-8624-4780A421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4903"/>
            <a:ext cx="12192000" cy="3348194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8205E32-6804-49A1-9B47-D03DCA5A8CAA}"/>
              </a:ext>
            </a:extLst>
          </p:cNvPr>
          <p:cNvSpPr/>
          <p:nvPr/>
        </p:nvSpPr>
        <p:spPr>
          <a:xfrm>
            <a:off x="1935427" y="4799818"/>
            <a:ext cx="3187082" cy="606558"/>
          </a:xfrm>
          <a:prstGeom prst="wedgeRectCallout">
            <a:avLst>
              <a:gd name="adj1" fmla="val -93123"/>
              <a:gd name="adj2" fmla="val -5791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16. Choose “Volumes” under “Elastic Block Store”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4F51F942-28DB-490C-AC58-F9CE8FD5968B}"/>
              </a:ext>
            </a:extLst>
          </p:cNvPr>
          <p:cNvSpPr/>
          <p:nvPr/>
        </p:nvSpPr>
        <p:spPr>
          <a:xfrm>
            <a:off x="10286262" y="1355736"/>
            <a:ext cx="1905738" cy="321816"/>
          </a:xfrm>
          <a:prstGeom prst="wedgeRectCallout">
            <a:avLst>
              <a:gd name="adj1" fmla="val 22447"/>
              <a:gd name="adj2" fmla="val 8923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17. Create volume</a:t>
            </a:r>
          </a:p>
        </p:txBody>
      </p:sp>
    </p:spTree>
    <p:extLst>
      <p:ext uri="{BB962C8B-B14F-4D97-AF65-F5344CB8AC3E}">
        <p14:creationId xmlns:p14="http://schemas.microsoft.com/office/powerpoint/2010/main" val="402905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07AFF9-47A5-479D-A322-B88D5856C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92"/>
          <a:stretch/>
        </p:blipFill>
        <p:spPr>
          <a:xfrm>
            <a:off x="5009938" y="979685"/>
            <a:ext cx="7182062" cy="1136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700D4-352A-4BD1-B8D6-C0BC7F27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42994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5C1AFF8-C983-4457-AC11-7C6E53EA6CE8}"/>
              </a:ext>
            </a:extLst>
          </p:cNvPr>
          <p:cNvSpPr/>
          <p:nvPr/>
        </p:nvSpPr>
        <p:spPr>
          <a:xfrm>
            <a:off x="2917795" y="3045038"/>
            <a:ext cx="2346663" cy="559294"/>
          </a:xfrm>
          <a:prstGeom prst="wedgeRectCallout">
            <a:avLst>
              <a:gd name="adj1" fmla="val -62802"/>
              <a:gd name="adj2" fmla="val -179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18. Select same region given for EC2 instance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3A6316-04A9-46FF-B69C-0C10B16620CC}"/>
              </a:ext>
            </a:extLst>
          </p:cNvPr>
          <p:cNvSpPr/>
          <p:nvPr/>
        </p:nvSpPr>
        <p:spPr>
          <a:xfrm>
            <a:off x="4490622" y="5461244"/>
            <a:ext cx="2593759" cy="559294"/>
          </a:xfrm>
          <a:prstGeom prst="wedgeRectCallout">
            <a:avLst>
              <a:gd name="adj1" fmla="val -62802"/>
              <a:gd name="adj2" fmla="val -179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19. Create tags as needed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984A3E9-26A7-49FB-96E9-D158CD18A878}"/>
              </a:ext>
            </a:extLst>
          </p:cNvPr>
          <p:cNvSpPr/>
          <p:nvPr/>
        </p:nvSpPr>
        <p:spPr>
          <a:xfrm>
            <a:off x="4914531" y="6578348"/>
            <a:ext cx="1898312" cy="279647"/>
          </a:xfrm>
          <a:prstGeom prst="wedgeRectCallout">
            <a:avLst>
              <a:gd name="adj1" fmla="val -62802"/>
              <a:gd name="adj2" fmla="val -179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20. Create Volume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0381060-4B82-41A8-B741-FC7131264305}"/>
              </a:ext>
            </a:extLst>
          </p:cNvPr>
          <p:cNvSpPr/>
          <p:nvPr/>
        </p:nvSpPr>
        <p:spPr>
          <a:xfrm>
            <a:off x="5936602" y="142223"/>
            <a:ext cx="3224812" cy="559294"/>
          </a:xfrm>
          <a:prstGeom prst="wedgeRectCallout">
            <a:avLst>
              <a:gd name="adj1" fmla="val -20407"/>
              <a:gd name="adj2" fmla="val 13153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21. Repeat same steps to create another EBS volume</a:t>
            </a:r>
          </a:p>
        </p:txBody>
      </p:sp>
    </p:spTree>
    <p:extLst>
      <p:ext uri="{BB962C8B-B14F-4D97-AF65-F5344CB8AC3E}">
        <p14:creationId xmlns:p14="http://schemas.microsoft.com/office/powerpoint/2010/main" val="10182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83DA7D-92BF-4B82-8195-A1E8D8AB7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8"/>
          <a:stretch/>
        </p:blipFill>
        <p:spPr>
          <a:xfrm>
            <a:off x="0" y="2449998"/>
            <a:ext cx="5266182" cy="440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2DE09-C1AA-4284-837F-43BEFB9C0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5"/>
          <a:stretch/>
        </p:blipFill>
        <p:spPr>
          <a:xfrm>
            <a:off x="0" y="0"/>
            <a:ext cx="11967099" cy="244999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50A9E7C-38FA-41FF-8049-A78F2297AD48}"/>
              </a:ext>
            </a:extLst>
          </p:cNvPr>
          <p:cNvSpPr/>
          <p:nvPr/>
        </p:nvSpPr>
        <p:spPr>
          <a:xfrm>
            <a:off x="3521876" y="1890704"/>
            <a:ext cx="3224812" cy="559294"/>
          </a:xfrm>
          <a:prstGeom prst="wedgeRectCallout">
            <a:avLst>
              <a:gd name="adj1" fmla="val 55023"/>
              <a:gd name="adj2" fmla="val 2836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22. Right-click on an EBS volume, select “Attach Volume”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A05CB09-272B-46AD-8F7F-94DD248255A5}"/>
              </a:ext>
            </a:extLst>
          </p:cNvPr>
          <p:cNvSpPr/>
          <p:nvPr/>
        </p:nvSpPr>
        <p:spPr>
          <a:xfrm>
            <a:off x="3075278" y="3960133"/>
            <a:ext cx="3224812" cy="559294"/>
          </a:xfrm>
          <a:prstGeom prst="wedgeRectCallout">
            <a:avLst>
              <a:gd name="adj1" fmla="val -98037"/>
              <a:gd name="adj2" fmla="val 7173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23. Select the EBS instance created earlier to attach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63C7BBF-810E-4F93-8DE8-A475C02476BC}"/>
              </a:ext>
            </a:extLst>
          </p:cNvPr>
          <p:cNvSpPr/>
          <p:nvPr/>
        </p:nvSpPr>
        <p:spPr>
          <a:xfrm>
            <a:off x="3996862" y="6298161"/>
            <a:ext cx="2538640" cy="239787"/>
          </a:xfrm>
          <a:prstGeom prst="wedgeRectCallout">
            <a:avLst>
              <a:gd name="adj1" fmla="val -25702"/>
              <a:gd name="adj2" fmla="val 8841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24. Select Attach Volume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4E55273-C54B-4411-B85C-786D55266108}"/>
              </a:ext>
            </a:extLst>
          </p:cNvPr>
          <p:cNvSpPr/>
          <p:nvPr/>
        </p:nvSpPr>
        <p:spPr>
          <a:xfrm>
            <a:off x="6174005" y="5409066"/>
            <a:ext cx="2538640" cy="559293"/>
          </a:xfrm>
          <a:prstGeom prst="wedgeRectCallout">
            <a:avLst>
              <a:gd name="adj1" fmla="val -18719"/>
              <a:gd name="adj2" fmla="val -9008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25. Repeat steps 20-24 for the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EBS instance</a:t>
            </a:r>
          </a:p>
        </p:txBody>
      </p:sp>
    </p:spTree>
    <p:extLst>
      <p:ext uri="{BB962C8B-B14F-4D97-AF65-F5344CB8AC3E}">
        <p14:creationId xmlns:p14="http://schemas.microsoft.com/office/powerpoint/2010/main" val="331286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7A996-6EBF-40CA-B64F-02E74527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4125" cy="26479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A8EB635-2B09-4792-99BD-7D502959DBCD}"/>
              </a:ext>
            </a:extLst>
          </p:cNvPr>
          <p:cNvSpPr/>
          <p:nvPr/>
        </p:nvSpPr>
        <p:spPr>
          <a:xfrm>
            <a:off x="6500577" y="267899"/>
            <a:ext cx="4005692" cy="559293"/>
          </a:xfrm>
          <a:prstGeom prst="wedgeRectCallout">
            <a:avLst>
              <a:gd name="adj1" fmla="val -125403"/>
              <a:gd name="adj2" fmla="val 24690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26. In EBS instance, confirm that both EBS instances are visible as </a:t>
            </a:r>
            <a:r>
              <a:rPr lang="en-US" dirty="0" err="1">
                <a:solidFill>
                  <a:schemeClr val="bg1"/>
                </a:solidFill>
              </a:rPr>
              <a:t>xvdf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xvdg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4CC7909-1D59-4D23-9CD6-3E7447D98718}"/>
              </a:ext>
            </a:extLst>
          </p:cNvPr>
          <p:cNvSpPr/>
          <p:nvPr/>
        </p:nvSpPr>
        <p:spPr>
          <a:xfrm>
            <a:off x="-1" y="2647950"/>
            <a:ext cx="6500577" cy="347177"/>
          </a:xfrm>
          <a:prstGeom prst="wedgeRectCallout">
            <a:avLst>
              <a:gd name="adj1" fmla="val 525"/>
              <a:gd name="adj2" fmla="val -10825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27. Check that file type is “data” confirming no file system is created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BE947-C542-40A0-98ED-5D36634BB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54"/>
          <a:stretch/>
        </p:blipFill>
        <p:spPr>
          <a:xfrm>
            <a:off x="0" y="3741575"/>
            <a:ext cx="8010525" cy="2598309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D13F276-FF98-48F0-B459-8709DAE9E0FA}"/>
              </a:ext>
            </a:extLst>
          </p:cNvPr>
          <p:cNvSpPr/>
          <p:nvPr/>
        </p:nvSpPr>
        <p:spPr>
          <a:xfrm>
            <a:off x="8089641" y="3291884"/>
            <a:ext cx="4102359" cy="794923"/>
          </a:xfrm>
          <a:prstGeom prst="wedgeRectCallout">
            <a:avLst>
              <a:gd name="adj1" fmla="val -109088"/>
              <a:gd name="adj2" fmla="val 1875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28. Create an XFS file system mounted on /dev/</a:t>
            </a:r>
            <a:r>
              <a:rPr lang="en-US" dirty="0" err="1">
                <a:solidFill>
                  <a:schemeClr val="bg1"/>
                </a:solidFill>
              </a:rPr>
              <a:t>xvdf</a:t>
            </a:r>
            <a:r>
              <a:rPr lang="en-US" dirty="0">
                <a:solidFill>
                  <a:schemeClr val="bg1"/>
                </a:solidFill>
              </a:rPr>
              <a:t> corresponding to one EBS volume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CEE6FD3-2024-424D-94E6-6F75E87F57BF}"/>
              </a:ext>
            </a:extLst>
          </p:cNvPr>
          <p:cNvSpPr/>
          <p:nvPr/>
        </p:nvSpPr>
        <p:spPr>
          <a:xfrm>
            <a:off x="8089641" y="5212170"/>
            <a:ext cx="4102360" cy="559294"/>
          </a:xfrm>
          <a:prstGeom prst="wedgeRectCallout">
            <a:avLst>
              <a:gd name="adj1" fmla="val -114233"/>
              <a:gd name="adj2" fmla="val 9549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29. Verify that XFS filesystem is created on /dev/</a:t>
            </a:r>
            <a:r>
              <a:rPr lang="en-US" dirty="0" err="1">
                <a:solidFill>
                  <a:schemeClr val="bg1"/>
                </a:solidFill>
              </a:rPr>
              <a:t>xvdf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B41A3B9-B338-4679-8931-54CF7100F74F}"/>
              </a:ext>
            </a:extLst>
          </p:cNvPr>
          <p:cNvSpPr/>
          <p:nvPr/>
        </p:nvSpPr>
        <p:spPr>
          <a:xfrm>
            <a:off x="8089640" y="5995260"/>
            <a:ext cx="4102360" cy="559293"/>
          </a:xfrm>
          <a:prstGeom prst="wedgeRectCallout">
            <a:avLst>
              <a:gd name="adj1" fmla="val -57157"/>
              <a:gd name="adj2" fmla="val -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30. Repeat steps 25-28 on the other EBS volume</a:t>
            </a:r>
          </a:p>
        </p:txBody>
      </p:sp>
    </p:spTree>
    <p:extLst>
      <p:ext uri="{BB962C8B-B14F-4D97-AF65-F5344CB8AC3E}">
        <p14:creationId xmlns:p14="http://schemas.microsoft.com/office/powerpoint/2010/main" val="250968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0691A7-C918-4F8D-8033-440EAD93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5925" cy="12096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8FDE74-35DA-4559-AA59-C4AE9969463F}"/>
              </a:ext>
            </a:extLst>
          </p:cNvPr>
          <p:cNvSpPr/>
          <p:nvPr/>
        </p:nvSpPr>
        <p:spPr>
          <a:xfrm>
            <a:off x="5766318" y="45545"/>
            <a:ext cx="3237723" cy="327680"/>
          </a:xfrm>
          <a:prstGeom prst="wedgeRectCallout">
            <a:avLst>
              <a:gd name="adj1" fmla="val -57157"/>
              <a:gd name="adj2" fmla="val -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31. Mount both the EBS volumes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EC7BF-55F8-4BD3-AC38-56FA89CBD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552"/>
            <a:ext cx="6019800" cy="43815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CD36422-E7D9-4656-9B37-C71494392ADC}"/>
              </a:ext>
            </a:extLst>
          </p:cNvPr>
          <p:cNvSpPr/>
          <p:nvPr/>
        </p:nvSpPr>
        <p:spPr>
          <a:xfrm>
            <a:off x="0" y="2247242"/>
            <a:ext cx="6569476" cy="357675"/>
          </a:xfrm>
          <a:prstGeom prst="wedgeRectCallout">
            <a:avLst>
              <a:gd name="adj1" fmla="val -25690"/>
              <a:gd name="adj2" fmla="val -12937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32. Unmount the volume for one EBS and confirm that it is removed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8A64A8-0897-4596-A7D4-3CFD04313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0146"/>
            <a:ext cx="11268075" cy="3457575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49236F-A8EA-49C5-BF0F-712D5BB82BA1}"/>
              </a:ext>
            </a:extLst>
          </p:cNvPr>
          <p:cNvSpPr/>
          <p:nvPr/>
        </p:nvSpPr>
        <p:spPr>
          <a:xfrm>
            <a:off x="4418634" y="5624361"/>
            <a:ext cx="4441927" cy="627783"/>
          </a:xfrm>
          <a:prstGeom prst="wedgeRectCallout">
            <a:avLst>
              <a:gd name="adj1" fmla="val 56403"/>
              <a:gd name="adj2" fmla="val 1932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33. Detach the volume corresponding to ebs1</a:t>
            </a:r>
          </a:p>
          <a:p>
            <a:r>
              <a:rPr lang="en-US" dirty="0">
                <a:solidFill>
                  <a:schemeClr val="bg1"/>
                </a:solidFill>
              </a:rPr>
              <a:t>34. Delete the volume similarly after Detach</a:t>
            </a:r>
          </a:p>
        </p:txBody>
      </p:sp>
    </p:spTree>
    <p:extLst>
      <p:ext uri="{BB962C8B-B14F-4D97-AF65-F5344CB8AC3E}">
        <p14:creationId xmlns:p14="http://schemas.microsoft.com/office/powerpoint/2010/main" val="128144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573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Module-2: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Module-2: Case Study</dc:title>
  <dc:creator>Hariharan Narayanan</dc:creator>
  <cp:lastModifiedBy>Hariharan Narayanan</cp:lastModifiedBy>
  <cp:revision>2</cp:revision>
  <dcterms:created xsi:type="dcterms:W3CDTF">2021-12-25T13:37:11Z</dcterms:created>
  <dcterms:modified xsi:type="dcterms:W3CDTF">2021-12-25T19:44:18Z</dcterms:modified>
</cp:coreProperties>
</file>