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3200" spc="-1" strike="noStrike">
                <a:solidFill>
                  <a:srgbClr val="2a6099"/>
                </a:solidFill>
                <a:latin typeface="Arial"/>
              </a:rPr>
              <a:t>Module-10: Global Accelerator Assignment - 3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IN" sz="2800" spc="-1" strike="noStrike">
                <a:solidFill>
                  <a:srgbClr val="2a6099"/>
                </a:solidFill>
                <a:latin typeface="Arial"/>
              </a:rPr>
              <a:t>You have been asked to: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2800" spc="-1" strike="noStrike">
                <a:latin typeface="Arial"/>
              </a:rPr>
              <a:t> </a:t>
            </a:r>
            <a:r>
              <a:rPr b="0" lang="en-IN" sz="2800" spc="-1" strike="noStrike">
                <a:latin typeface="Arial"/>
              </a:rPr>
              <a:t>Create a Global Accelerator</a:t>
            </a:r>
            <a:endParaRPr b="0" lang="en-IN" sz="2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lphaLcParenR"/>
            </a:pPr>
            <a:r>
              <a:rPr b="0" lang="en-IN" sz="2800" spc="-1" strike="noStrike">
                <a:latin typeface="Arial"/>
              </a:rPr>
              <a:t> </a:t>
            </a:r>
            <a:r>
              <a:rPr b="0" lang="en-IN" sz="2800" spc="-1" strike="noStrike">
                <a:latin typeface="Arial"/>
              </a:rPr>
              <a:t>Make an EC2 instance as an endpoint</a:t>
            </a:r>
            <a:endParaRPr b="0" lang="en-IN" sz="2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lphaLcParenR"/>
            </a:pPr>
            <a:r>
              <a:rPr b="0" lang="en-IN" sz="2800" spc="-1" strike="noStrike">
                <a:latin typeface="Arial"/>
              </a:rPr>
              <a:t> </a:t>
            </a:r>
            <a:r>
              <a:rPr b="0" lang="en-IN" sz="2800" spc="-1" strike="noStrike">
                <a:latin typeface="Arial"/>
              </a:rPr>
              <a:t>Make a Load Balancer as an endpoint and should be different region than the EC2 instance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"/>
          <p:cNvSpPr/>
          <p:nvPr/>
        </p:nvSpPr>
        <p:spPr>
          <a:xfrm>
            <a:off x="7020000" y="1980000"/>
            <a:ext cx="3023280" cy="3670920"/>
          </a:xfrm>
          <a:prstGeom prst="rect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1.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Ens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ure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that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an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EC2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inst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anc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e is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crea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ted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2.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Ens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ure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that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an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ELB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inst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anc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e is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crea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ted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3.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Sea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rch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for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“Glo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bal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Acc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eler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ator”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in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AW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S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con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sole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and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ope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n it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4.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Clic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k on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“Cre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ate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acc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eler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ator”</a:t>
            </a:r>
            <a:endParaRPr b="0" lang="en-IN" sz="1200" spc="-1" strike="noStrike"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-7200" y="-11160"/>
            <a:ext cx="10080360" cy="82512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80" name=""/>
          <p:cNvSpPr/>
          <p:nvPr/>
        </p:nvSpPr>
        <p:spPr>
          <a:xfrm>
            <a:off x="6408360" y="36360"/>
            <a:ext cx="719640" cy="719640"/>
          </a:xfrm>
          <a:prstGeom prst="ellipse">
            <a:avLst/>
          </a:prstGeom>
          <a:solidFill>
            <a:srgbClr val="111111"/>
          </a:solidFill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2000" spc="-1" strike="noStrike">
                <a:solidFill>
                  <a:srgbClr val="ffffff"/>
                </a:solidFill>
                <a:latin typeface="Arial"/>
                <a:ea typeface="DejaVu Sans"/>
              </a:rPr>
              <a:t>01</a:t>
            </a:r>
            <a:endParaRPr b="0" lang="en-IN" sz="2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2"/>
          <a:stretch/>
        </p:blipFill>
        <p:spPr>
          <a:xfrm>
            <a:off x="28800" y="887400"/>
            <a:ext cx="10080360" cy="97200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82" name=""/>
          <p:cNvSpPr/>
          <p:nvPr/>
        </p:nvSpPr>
        <p:spPr>
          <a:xfrm>
            <a:off x="6408360" y="936360"/>
            <a:ext cx="719640" cy="719640"/>
          </a:xfrm>
          <a:prstGeom prst="ellipse">
            <a:avLst/>
          </a:prstGeom>
          <a:solidFill>
            <a:srgbClr val="111111"/>
          </a:solidFill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2000" spc="-1" strike="noStrike">
                <a:solidFill>
                  <a:srgbClr val="ffffff"/>
                </a:solidFill>
                <a:latin typeface="Arial"/>
                <a:ea typeface="DejaVu Sans"/>
              </a:rPr>
              <a:t>02</a:t>
            </a:r>
            <a:endParaRPr b="0" lang="en-IN" sz="2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3"/>
          <a:stretch/>
        </p:blipFill>
        <p:spPr>
          <a:xfrm>
            <a:off x="0" y="1944000"/>
            <a:ext cx="5940000" cy="193464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84" name=""/>
          <p:cNvSpPr/>
          <p:nvPr/>
        </p:nvSpPr>
        <p:spPr>
          <a:xfrm>
            <a:off x="2520360" y="2340360"/>
            <a:ext cx="719640" cy="719640"/>
          </a:xfrm>
          <a:prstGeom prst="ellipse">
            <a:avLst/>
          </a:prstGeom>
          <a:solidFill>
            <a:srgbClr val="111111"/>
          </a:solidFill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2000" spc="-1" strike="noStrike">
                <a:solidFill>
                  <a:srgbClr val="ffffff"/>
                </a:solidFill>
                <a:latin typeface="Arial"/>
                <a:ea typeface="DejaVu Sans"/>
              </a:rPr>
              <a:t>03</a:t>
            </a:r>
            <a:endParaRPr b="0" lang="en-IN" sz="2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4"/>
          <a:stretch/>
        </p:blipFill>
        <p:spPr>
          <a:xfrm>
            <a:off x="0" y="3960000"/>
            <a:ext cx="2622600" cy="171000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86" name=""/>
          <p:cNvSpPr/>
          <p:nvPr/>
        </p:nvSpPr>
        <p:spPr>
          <a:xfrm>
            <a:off x="2700360" y="4212360"/>
            <a:ext cx="719640" cy="719640"/>
          </a:xfrm>
          <a:prstGeom prst="ellipse">
            <a:avLst/>
          </a:prstGeom>
          <a:solidFill>
            <a:srgbClr val="111111"/>
          </a:solidFill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2000" spc="-1" strike="noStrike">
                <a:solidFill>
                  <a:srgbClr val="ffffff"/>
                </a:solidFill>
                <a:latin typeface="Arial"/>
                <a:ea typeface="DejaVu Sans"/>
              </a:rPr>
              <a:t>04</a:t>
            </a:r>
            <a:endParaRPr b="0" lang="en-IN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10800" y="0"/>
            <a:ext cx="4489560" cy="403992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88" name=""/>
          <p:cNvSpPr/>
          <p:nvPr/>
        </p:nvSpPr>
        <p:spPr>
          <a:xfrm>
            <a:off x="7020000" y="4140000"/>
            <a:ext cx="3023280" cy="1510920"/>
          </a:xfrm>
          <a:prstGeom prst="rect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5.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Name the accelerator. Create tags as needed. Click Next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6. Add listeners to listen to 80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7. Add endpoint groups to us-east-1 and us-east-2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89" name=""/>
          <p:cNvSpPr/>
          <p:nvPr/>
        </p:nvSpPr>
        <p:spPr>
          <a:xfrm>
            <a:off x="3564360" y="648360"/>
            <a:ext cx="719640" cy="719640"/>
          </a:xfrm>
          <a:prstGeom prst="ellipse">
            <a:avLst/>
          </a:prstGeom>
          <a:solidFill>
            <a:srgbClr val="111111"/>
          </a:solidFill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2000" spc="-1" strike="noStrike">
                <a:solidFill>
                  <a:srgbClr val="ffffff"/>
                </a:solidFill>
                <a:latin typeface="Arial"/>
                <a:ea typeface="DejaVu Sans"/>
              </a:rPr>
              <a:t>05</a:t>
            </a:r>
            <a:endParaRPr b="0" lang="en-IN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"/>
          <p:cNvSpPr txBox="1"/>
          <p:nvPr/>
        </p:nvSpPr>
        <p:spPr>
          <a:xfrm>
            <a:off x="1231200" y="1345320"/>
            <a:ext cx="1109160" cy="1605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490" spc="-1" strike="noStrike">
                <a:latin typeface="Arial"/>
              </a:rPr>
              <a:t>module-10-assignment-3-ga-1</a:t>
            </a:r>
            <a:endParaRPr b="0" lang="en-IN" sz="490" spc="-1" strike="noStrike"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2"/>
          <a:stretch/>
        </p:blipFill>
        <p:spPr>
          <a:xfrm>
            <a:off x="4680000" y="11520"/>
            <a:ext cx="5429160" cy="124848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92" name=""/>
          <p:cNvSpPr/>
          <p:nvPr/>
        </p:nvSpPr>
        <p:spPr>
          <a:xfrm>
            <a:off x="9216360" y="108360"/>
            <a:ext cx="719640" cy="719640"/>
          </a:xfrm>
          <a:prstGeom prst="ellipse">
            <a:avLst/>
          </a:prstGeom>
          <a:solidFill>
            <a:srgbClr val="111111"/>
          </a:solidFill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2000" spc="-1" strike="noStrike">
                <a:solidFill>
                  <a:srgbClr val="ffffff"/>
                </a:solidFill>
                <a:latin typeface="Arial"/>
                <a:ea typeface="DejaVu Sans"/>
              </a:rPr>
              <a:t>06</a:t>
            </a:r>
            <a:endParaRPr b="0" lang="en-IN" sz="2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3"/>
          <a:stretch/>
        </p:blipFill>
        <p:spPr>
          <a:xfrm>
            <a:off x="4680000" y="1296000"/>
            <a:ext cx="5429160" cy="176400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94" name=""/>
          <p:cNvSpPr/>
          <p:nvPr/>
        </p:nvSpPr>
        <p:spPr>
          <a:xfrm>
            <a:off x="9216360" y="1908360"/>
            <a:ext cx="719640" cy="719640"/>
          </a:xfrm>
          <a:prstGeom prst="ellipse">
            <a:avLst/>
          </a:prstGeom>
          <a:solidFill>
            <a:srgbClr val="111111"/>
          </a:solidFill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2000" spc="-1" strike="noStrike">
                <a:solidFill>
                  <a:srgbClr val="ffffff"/>
                </a:solidFill>
                <a:latin typeface="Arial"/>
                <a:ea typeface="DejaVu Sans"/>
              </a:rPr>
              <a:t>07</a:t>
            </a:r>
            <a:endParaRPr b="0" lang="en-IN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"/>
          <p:cNvSpPr/>
          <p:nvPr/>
        </p:nvSpPr>
        <p:spPr>
          <a:xfrm>
            <a:off x="7026120" y="3420000"/>
            <a:ext cx="3023280" cy="2230920"/>
          </a:xfrm>
          <a:prstGeom prst="rect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8. Add the EC2 instance and ELB instance created in (1) and (2) as endpoints. Click on “Create accelerator”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9. Verify that global accelerator is created correctly. This will take some time to show status as “deployed”</a:t>
            </a:r>
            <a:endParaRPr b="0" lang="en-IN" sz="1200" spc="-1" strike="noStrike"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0" y="0"/>
            <a:ext cx="6840000" cy="314064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97" name=""/>
          <p:cNvSpPr/>
          <p:nvPr/>
        </p:nvSpPr>
        <p:spPr>
          <a:xfrm>
            <a:off x="5940360" y="1800360"/>
            <a:ext cx="719640" cy="719640"/>
          </a:xfrm>
          <a:prstGeom prst="ellipse">
            <a:avLst/>
          </a:prstGeom>
          <a:solidFill>
            <a:srgbClr val="111111"/>
          </a:solidFill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2000" spc="-1" strike="noStrike">
                <a:solidFill>
                  <a:srgbClr val="ffffff"/>
                </a:solidFill>
                <a:latin typeface="Arial"/>
                <a:ea typeface="DejaVu Sans"/>
              </a:rPr>
              <a:t>08</a:t>
            </a:r>
            <a:endParaRPr b="0" lang="en-IN" sz="2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2"/>
          <a:stretch/>
        </p:blipFill>
        <p:spPr>
          <a:xfrm>
            <a:off x="360" y="3401280"/>
            <a:ext cx="6875640" cy="115632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99" name=""/>
          <p:cNvSpPr/>
          <p:nvPr/>
        </p:nvSpPr>
        <p:spPr>
          <a:xfrm>
            <a:off x="3780360" y="3492360"/>
            <a:ext cx="719640" cy="719640"/>
          </a:xfrm>
          <a:prstGeom prst="ellipse">
            <a:avLst/>
          </a:prstGeom>
          <a:solidFill>
            <a:srgbClr val="111111"/>
          </a:solidFill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2000" spc="-1" strike="noStrike">
                <a:solidFill>
                  <a:srgbClr val="ffffff"/>
                </a:solidFill>
                <a:latin typeface="Arial"/>
                <a:ea typeface="DejaVu Sans"/>
              </a:rPr>
              <a:t>09</a:t>
            </a:r>
            <a:endParaRPr b="0" lang="en-IN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LibreOffice/7.2.5.2$Linux_X86_64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2022-01-02T22:01:33Z</dcterms:created>
  <dc:creator/>
  <dc:description/>
  <dc:language>en-IN</dc:language>
  <cp:lastModifiedBy/>
  <dcterms:modified xsi:type="dcterms:W3CDTF">2022-02-05T13:08:35Z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