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B899-B926-49E7-8B0F-1411E0196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492D8-50ED-41E3-8F9C-00BA0720F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F4F04-6CA7-438E-AC30-1ADA8C9F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0497-8A49-48A4-8C6F-CA24F8205E38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88A7E-9EBA-48A4-A7FF-6C412BF6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9371A-7874-46D5-B64C-BA01D222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8F67-33E7-4CD5-8A2A-A37712C9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8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BE28-0616-4CA6-AF12-9A0482B6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3C253-40CB-4DB9-9A22-03A1B61D8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B655B-9F65-4CDD-9194-ED29D68B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0497-8A49-48A4-8C6F-CA24F8205E38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54CB-CC5C-47FF-AD08-7ACC3FCC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5774E-5776-4EBD-B81A-C306B3BA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8F67-33E7-4CD5-8A2A-A37712C9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3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36877-0D68-4E57-BD39-A3CBA1BAC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910C7-571B-4EB8-AECA-992231852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1C079-63E5-48AD-937E-E3C3ED09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0497-8A49-48A4-8C6F-CA24F8205E38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60579-FD59-425A-8CE9-CEBF82CE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D442-BC7D-4432-912E-A2DAD4DA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8F67-33E7-4CD5-8A2A-A37712C9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5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2B3E-82A2-496F-AC31-BF02929C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29DB7-101C-46B8-A392-01D95F63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34AC2-B990-4CD4-978A-DCD29E92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0497-8A49-48A4-8C6F-CA24F8205E38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7958-B973-4D4D-8968-E9E3EBE1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C0E74-E21B-468E-8C2D-CAB0AF21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8F67-33E7-4CD5-8A2A-A37712C9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7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7B00-90C6-4CBB-A458-F9589953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87B84-6461-4E72-8E9E-ADE1E4B34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834E7-13E1-4F1B-96EA-24CE77C8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0497-8A49-48A4-8C6F-CA24F8205E38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3A4C9-14E6-4000-9333-58DF4EE5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95239-D658-4CFF-BB83-81CB597E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8F67-33E7-4CD5-8A2A-A37712C9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2312-8543-4F54-8258-7F14F7B5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46D2-30DA-4D50-9D0E-1AF49017C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F92F5-3A6B-456A-8130-14693C5BB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85A64-BAA5-4021-8615-FF416869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0497-8A49-48A4-8C6F-CA24F8205E38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F61C0-FCFF-48F5-BE45-B829D62D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F0733-43F7-49CB-903E-9D6B2443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8F67-33E7-4CD5-8A2A-A37712C9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6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D687-10E9-4DCE-9057-F64D04A2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A577D-6DE5-4DE7-ABC9-B833D457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40D3B-6BBE-4557-8057-C4B5BF7A4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03D08-5931-4793-AB9C-8F5FD059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EECA2-29EA-4A36-BF8B-07892A2B7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15446C-5EDE-43F4-B6D5-3E9F89CB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0497-8A49-48A4-8C6F-CA24F8205E38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B3628-728D-4A64-8BB8-E53D8988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A7187-A5AE-45FF-A02E-DD348263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8F67-33E7-4CD5-8A2A-A37712C9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0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A7EC-F48E-485C-9562-36154982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39B58-F424-4F6D-8A4B-BF5288EE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0497-8A49-48A4-8C6F-CA24F8205E38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06BAD-90EB-41CA-A526-BDB9864E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9003C-B907-4E30-BF09-E52F1019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8F67-33E7-4CD5-8A2A-A37712C9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9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3B755-4BF4-489E-8BE1-08FB53A7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0497-8A49-48A4-8C6F-CA24F8205E38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2B759-B321-4370-86D3-1B971FC9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8571C-A11A-476E-A195-E67D1A73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8F67-33E7-4CD5-8A2A-A37712C9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7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D5C1-6AEA-4DD7-BAF2-C26BD049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99E9-BCC7-40B2-BE35-EDA1FA7B1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F1E03-D3F2-4E38-828C-AC8950324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114D5-52C0-426F-ACF1-284EA15B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0497-8A49-48A4-8C6F-CA24F8205E38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29C4-9EB0-4984-BB42-95422235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ABC24-2640-41DA-86FF-22713ABD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8F67-33E7-4CD5-8A2A-A37712C9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9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A36E-D4DD-4166-9DB4-EDBE344D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98F31-7BBD-4551-9DA5-0195F3A35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C3838-F96D-401C-A3F4-018537A40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A64C4-0D85-44A7-8AEA-72811558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0497-8A49-48A4-8C6F-CA24F8205E38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095FE-5C0B-488C-8A01-836DFD1F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14281-1A23-4CBA-B7A9-64387B9A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8F67-33E7-4CD5-8A2A-A37712C9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1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2BB8B-0565-4E36-8481-A3835878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E68BF-A15D-4E55-9406-3E2D672A4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04E9-D54F-4D0A-A8FE-44BF0C312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D0497-8A49-48A4-8C6F-CA24F8205E38}" type="datetimeFigureOut">
              <a:rPr lang="en-US" smtClean="0"/>
              <a:t>2021-12-29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3AE67-DAD8-499F-9C46-A94150B2A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D8676-0E75-4723-85CF-C56A1CF0C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98F67-33E7-4CD5-8A2A-A37712C9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9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6AB5-F6FC-486B-888F-3977A6F09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Module 4: VPC Assignment-2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82732-0186-47D8-9689-97A386541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01612"/>
          </a:xfrm>
        </p:spPr>
        <p:txBody>
          <a:bodyPr anchor="t">
            <a:noAutofit/>
          </a:bodyPr>
          <a:lstStyle/>
          <a:p>
            <a:pPr algn="l"/>
            <a:r>
              <a:rPr lang="en-US" sz="1900" dirty="0">
                <a:solidFill>
                  <a:srgbClr val="00B0F0"/>
                </a:solidFill>
              </a:rPr>
              <a:t>You have been asked to: </a:t>
            </a:r>
          </a:p>
          <a:p>
            <a:pPr algn="l"/>
            <a:endParaRPr lang="en-US" sz="1900" dirty="0"/>
          </a:p>
          <a:p>
            <a:pPr marL="457200" indent="-457200" algn="l">
              <a:buAutoNum type="arabicPeriod"/>
            </a:pPr>
            <a:r>
              <a:rPr lang="en-US" sz="1900" dirty="0"/>
              <a:t>Create 2 VPCs in the North Virginia region named MYVPC1 and MYVPC2</a:t>
            </a:r>
          </a:p>
          <a:p>
            <a:pPr marL="457200" indent="-457200" algn="l">
              <a:buAutoNum type="arabicPeriod"/>
            </a:pPr>
            <a:r>
              <a:rPr lang="en-US" sz="1900" dirty="0"/>
              <a:t>Create one VPC in Oregon region named VPCOregon1</a:t>
            </a:r>
          </a:p>
          <a:p>
            <a:pPr marL="457200" indent="-457200" algn="l">
              <a:buAutoNum type="arabicPeriod"/>
            </a:pPr>
            <a:r>
              <a:rPr lang="en-US" sz="1900" dirty="0"/>
              <a:t>Create a peering connection between MYVPC1 and MYVPC2</a:t>
            </a:r>
          </a:p>
          <a:p>
            <a:pPr marL="457200" indent="-457200" algn="l">
              <a:buAutoNum type="arabicPeriod"/>
            </a:pPr>
            <a:r>
              <a:rPr lang="en-US" sz="1900" dirty="0"/>
              <a:t>Create a peering connection between MYVPC2 and VPCOregon1</a:t>
            </a:r>
          </a:p>
        </p:txBody>
      </p:sp>
    </p:spTree>
    <p:extLst>
      <p:ext uri="{BB962C8B-B14F-4D97-AF65-F5344CB8AC3E}">
        <p14:creationId xmlns:p14="http://schemas.microsoft.com/office/powerpoint/2010/main" val="157044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1FB9C3-3CF4-4254-8DA9-FEF5C5F19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6883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EF7B287-D9C7-4233-9210-7FE43ADFD69D}"/>
              </a:ext>
            </a:extLst>
          </p:cNvPr>
          <p:cNvSpPr/>
          <p:nvPr/>
        </p:nvSpPr>
        <p:spPr>
          <a:xfrm>
            <a:off x="525261" y="1609034"/>
            <a:ext cx="4712563" cy="273449"/>
          </a:xfrm>
          <a:prstGeom prst="wedgeRectCallout">
            <a:avLst>
              <a:gd name="adj1" fmla="val -22240"/>
              <a:gd name="adj2" fmla="val -285790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40. Select the Peering Connection to </a:t>
            </a:r>
            <a:r>
              <a:rPr lang="en-US" dirty="0" err="1">
                <a:solidFill>
                  <a:schemeClr val="bg1"/>
                </a:solidFill>
              </a:rPr>
              <a:t>OregonVPC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E964E56-5BEF-4CAD-A5AF-EE83480BC327}"/>
              </a:ext>
            </a:extLst>
          </p:cNvPr>
          <p:cNvSpPr/>
          <p:nvPr/>
        </p:nvSpPr>
        <p:spPr>
          <a:xfrm>
            <a:off x="6276513" y="914399"/>
            <a:ext cx="3854389" cy="273699"/>
          </a:xfrm>
          <a:prstGeom prst="wedgeRectCallout">
            <a:avLst>
              <a:gd name="adj1" fmla="val 55009"/>
              <a:gd name="adj2" fmla="val -3747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42. Select Actions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</a:rPr>
              <a:t>Edit DNS Settings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5CFB83F-ABE9-4652-8F29-DFA75789F6DD}"/>
              </a:ext>
            </a:extLst>
          </p:cNvPr>
          <p:cNvSpPr/>
          <p:nvPr/>
        </p:nvSpPr>
        <p:spPr>
          <a:xfrm>
            <a:off x="2723225" y="1255686"/>
            <a:ext cx="3372775" cy="273449"/>
          </a:xfrm>
          <a:prstGeom prst="wedgeRectCallout">
            <a:avLst>
              <a:gd name="adj1" fmla="val -22614"/>
              <a:gd name="adj2" fmla="val -15592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41. Verify that status is Active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A3229C-4E23-4175-9B3E-4D87F2499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5822"/>
            <a:ext cx="12192000" cy="2565345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B2EEA3C-3C05-45C1-AB51-DC63058C72E1}"/>
              </a:ext>
            </a:extLst>
          </p:cNvPr>
          <p:cNvSpPr/>
          <p:nvPr/>
        </p:nvSpPr>
        <p:spPr>
          <a:xfrm>
            <a:off x="11212497" y="5239304"/>
            <a:ext cx="979504" cy="273699"/>
          </a:xfrm>
          <a:prstGeom prst="wedgeRectCallout">
            <a:avLst>
              <a:gd name="adj1" fmla="val 20706"/>
              <a:gd name="adj2" fmla="val -10559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44. Save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ED18FD8-6F32-422C-8354-145F94D6C740}"/>
              </a:ext>
            </a:extLst>
          </p:cNvPr>
          <p:cNvSpPr/>
          <p:nvPr/>
        </p:nvSpPr>
        <p:spPr>
          <a:xfrm>
            <a:off x="4316027" y="4042298"/>
            <a:ext cx="6026457" cy="273699"/>
          </a:xfrm>
          <a:prstGeom prst="wedgeRectCallout">
            <a:avLst>
              <a:gd name="adj1" fmla="val -54429"/>
              <a:gd name="adj2" fmla="val 1117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43. Select to resolve DNS of MYVPC2 as local IP of </a:t>
            </a:r>
            <a:r>
              <a:rPr lang="en-US" dirty="0" err="1">
                <a:solidFill>
                  <a:schemeClr val="bg1"/>
                </a:solidFill>
              </a:rPr>
              <a:t>OregonVPC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04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B6875C-F72B-4F6C-81FA-F12FDA60F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390"/>
            <a:ext cx="12192000" cy="1420427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3DD60AB-4005-46C9-ACBA-304A0C938BFE}"/>
              </a:ext>
            </a:extLst>
          </p:cNvPr>
          <p:cNvSpPr/>
          <p:nvPr/>
        </p:nvSpPr>
        <p:spPr>
          <a:xfrm>
            <a:off x="8658808" y="1"/>
            <a:ext cx="3533192" cy="408372"/>
          </a:xfrm>
          <a:prstGeom prst="wedgeRectCallout">
            <a:avLst>
              <a:gd name="adj1" fmla="val 17547"/>
              <a:gd name="adj2" fmla="val 113334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1. Login into AWS. Select N. Virginia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3BDA213-B6DC-4B87-9C55-2DFF1154E964}"/>
              </a:ext>
            </a:extLst>
          </p:cNvPr>
          <p:cNvSpPr/>
          <p:nvPr/>
        </p:nvSpPr>
        <p:spPr>
          <a:xfrm>
            <a:off x="0" y="2171495"/>
            <a:ext cx="7567127" cy="408372"/>
          </a:xfrm>
          <a:prstGeom prst="wedgeRectCallout">
            <a:avLst>
              <a:gd name="adj1" fmla="val -37205"/>
              <a:gd name="adj2" fmla="val -10829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2. Create 2 VPCs – MYVPC1 &amp; MYVPC2 - as explained in Module 4 Assignment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1EA92-0B6B-478C-9213-98FB0F8FF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9408"/>
            <a:ext cx="12192000" cy="1540709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B4A716A-CC0D-49FA-A3A6-3FFE9686E67F}"/>
              </a:ext>
            </a:extLst>
          </p:cNvPr>
          <p:cNvSpPr/>
          <p:nvPr/>
        </p:nvSpPr>
        <p:spPr>
          <a:xfrm>
            <a:off x="8658808" y="2678623"/>
            <a:ext cx="3533192" cy="408372"/>
          </a:xfrm>
          <a:prstGeom prst="wedgeRectCallout">
            <a:avLst>
              <a:gd name="adj1" fmla="val 17547"/>
              <a:gd name="adj2" fmla="val 113334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Change region to Oregon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4DCBB73-1250-49AF-949E-CA89DD7CF22E}"/>
              </a:ext>
            </a:extLst>
          </p:cNvPr>
          <p:cNvSpPr/>
          <p:nvPr/>
        </p:nvSpPr>
        <p:spPr>
          <a:xfrm>
            <a:off x="83976" y="4868344"/>
            <a:ext cx="6830008" cy="408372"/>
          </a:xfrm>
          <a:prstGeom prst="wedgeRectCallout">
            <a:avLst>
              <a:gd name="adj1" fmla="val -37205"/>
              <a:gd name="adj2" fmla="val -108295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4. Create 1 VPC – VPCOregon1 - as explained in Module 4 Assignment 1</a:t>
            </a:r>
          </a:p>
        </p:txBody>
      </p:sp>
    </p:spTree>
    <p:extLst>
      <p:ext uri="{BB962C8B-B14F-4D97-AF65-F5344CB8AC3E}">
        <p14:creationId xmlns:p14="http://schemas.microsoft.com/office/powerpoint/2010/main" val="66474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77A138-1115-4805-A28E-090274D31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7800" cy="466725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24B386D-CEC1-496F-B34D-EB9B1E82B9AD}"/>
              </a:ext>
            </a:extLst>
          </p:cNvPr>
          <p:cNvSpPr/>
          <p:nvPr/>
        </p:nvSpPr>
        <p:spPr>
          <a:xfrm>
            <a:off x="0" y="4877221"/>
            <a:ext cx="2938509" cy="839997"/>
          </a:xfrm>
          <a:prstGeom prst="wedgeRectCallout">
            <a:avLst>
              <a:gd name="adj1" fmla="val -23308"/>
              <a:gd name="adj2" fmla="val -7764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5. Select </a:t>
            </a:r>
            <a:r>
              <a:rPr lang="en-US" dirty="0" err="1">
                <a:solidFill>
                  <a:schemeClr val="bg1"/>
                </a:solidFill>
              </a:rPr>
              <a:t>N.Virgina</a:t>
            </a:r>
            <a:r>
              <a:rPr lang="en-US" dirty="0">
                <a:solidFill>
                  <a:schemeClr val="bg1"/>
                </a:solidFill>
              </a:rPr>
              <a:t> region.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Open VPC dashboard.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Select “Peering Connections”.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9B1928-5FBD-4E62-A034-E52793282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106" y="16832"/>
            <a:ext cx="5438775" cy="1123950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17A46AD-DD14-4D13-BCC9-B166DC831E6E}"/>
              </a:ext>
            </a:extLst>
          </p:cNvPr>
          <p:cNvSpPr/>
          <p:nvPr/>
        </p:nvSpPr>
        <p:spPr>
          <a:xfrm>
            <a:off x="5505634" y="442082"/>
            <a:ext cx="3372035" cy="273449"/>
          </a:xfrm>
          <a:prstGeom prst="wedgeRectCallout">
            <a:avLst>
              <a:gd name="adj1" fmla="val -23308"/>
              <a:gd name="adj2" fmla="val -7764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6. Create new Peering Connection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AD2CA6-196B-47D2-A0FA-1B4250A2C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451" y="1231404"/>
            <a:ext cx="3391200" cy="5597371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5E00CB6-DF40-4D5E-A508-A7E4AF179764}"/>
              </a:ext>
            </a:extLst>
          </p:cNvPr>
          <p:cNvSpPr/>
          <p:nvPr/>
        </p:nvSpPr>
        <p:spPr>
          <a:xfrm>
            <a:off x="6096000" y="2262603"/>
            <a:ext cx="3190043" cy="273449"/>
          </a:xfrm>
          <a:prstGeom prst="wedgeRectCallout">
            <a:avLst>
              <a:gd name="adj1" fmla="val -56127"/>
              <a:gd name="adj2" fmla="val -622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7. Name the peering connection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1C1E779-E4DC-432A-B24A-40574F3B4CD5}"/>
              </a:ext>
            </a:extLst>
          </p:cNvPr>
          <p:cNvSpPr/>
          <p:nvPr/>
        </p:nvSpPr>
        <p:spPr>
          <a:xfrm>
            <a:off x="6096001" y="2696455"/>
            <a:ext cx="2346664" cy="273449"/>
          </a:xfrm>
          <a:prstGeom prst="wedgeRectCallout">
            <a:avLst>
              <a:gd name="adj1" fmla="val -56127"/>
              <a:gd name="adj2" fmla="val -622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8. Select requester VPC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E77B631-31F1-4154-8AA6-6F4BF1B8BBBB}"/>
              </a:ext>
            </a:extLst>
          </p:cNvPr>
          <p:cNvSpPr/>
          <p:nvPr/>
        </p:nvSpPr>
        <p:spPr>
          <a:xfrm>
            <a:off x="6096000" y="4393801"/>
            <a:ext cx="2266765" cy="273449"/>
          </a:xfrm>
          <a:prstGeom prst="wedgeRectCallout">
            <a:avLst>
              <a:gd name="adj1" fmla="val -56127"/>
              <a:gd name="adj2" fmla="val -622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9. Select acceptor VPC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A9D86FF5-99A0-4AB4-9AEF-A2DDA8C754FA}"/>
              </a:ext>
            </a:extLst>
          </p:cNvPr>
          <p:cNvSpPr/>
          <p:nvPr/>
        </p:nvSpPr>
        <p:spPr>
          <a:xfrm>
            <a:off x="6656773" y="5865467"/>
            <a:ext cx="2629270" cy="273449"/>
          </a:xfrm>
          <a:prstGeom prst="wedgeRectCallout">
            <a:avLst>
              <a:gd name="adj1" fmla="val -56127"/>
              <a:gd name="adj2" fmla="val -622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10. Create Tags as needed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C3423C77-D2B9-4301-A975-6A2677E35796}"/>
              </a:ext>
            </a:extLst>
          </p:cNvPr>
          <p:cNvSpPr/>
          <p:nvPr/>
        </p:nvSpPr>
        <p:spPr>
          <a:xfrm>
            <a:off x="6862439" y="6555326"/>
            <a:ext cx="1145219" cy="273449"/>
          </a:xfrm>
          <a:prstGeom prst="wedgeRectCallout">
            <a:avLst>
              <a:gd name="adj1" fmla="val -56127"/>
              <a:gd name="adj2" fmla="val -622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11. Create</a:t>
            </a:r>
          </a:p>
        </p:txBody>
      </p:sp>
    </p:spTree>
    <p:extLst>
      <p:ext uri="{BB962C8B-B14F-4D97-AF65-F5344CB8AC3E}">
        <p14:creationId xmlns:p14="http://schemas.microsoft.com/office/powerpoint/2010/main" val="122883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FF03F1-3BD9-4200-B420-E891683DC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685"/>
            <a:ext cx="12192000" cy="554263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C86A9A8-607F-4A8A-86F0-B1003CD58588}"/>
              </a:ext>
            </a:extLst>
          </p:cNvPr>
          <p:cNvSpPr/>
          <p:nvPr/>
        </p:nvSpPr>
        <p:spPr>
          <a:xfrm>
            <a:off x="2258008" y="173187"/>
            <a:ext cx="5954923" cy="273449"/>
          </a:xfrm>
          <a:prstGeom prst="wedgeRectCallout">
            <a:avLst>
              <a:gd name="adj1" fmla="val -19149"/>
              <a:gd name="adj2" fmla="val 120029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12. Verify that Peering connection is created as created.</a:t>
            </a:r>
          </a:p>
        </p:txBody>
      </p:sp>
    </p:spTree>
    <p:extLst>
      <p:ext uri="{BB962C8B-B14F-4D97-AF65-F5344CB8AC3E}">
        <p14:creationId xmlns:p14="http://schemas.microsoft.com/office/powerpoint/2010/main" val="260175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A0B0CC-657C-4D14-99BC-F0ADFE945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869829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ACF62D8-BDE6-41DA-A244-F4D1B070DFED}"/>
              </a:ext>
            </a:extLst>
          </p:cNvPr>
          <p:cNvSpPr/>
          <p:nvPr/>
        </p:nvSpPr>
        <p:spPr>
          <a:xfrm>
            <a:off x="0" y="3035186"/>
            <a:ext cx="4545367" cy="273449"/>
          </a:xfrm>
          <a:prstGeom prst="wedgeRectCallout">
            <a:avLst>
              <a:gd name="adj1" fmla="val -40020"/>
              <a:gd name="adj2" fmla="val -12021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13. Go back to Peering Connection dashboard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C901576-2B55-490E-82B1-AC21FC47D9A5}"/>
              </a:ext>
            </a:extLst>
          </p:cNvPr>
          <p:cNvSpPr/>
          <p:nvPr/>
        </p:nvSpPr>
        <p:spPr>
          <a:xfrm>
            <a:off x="1279864" y="1174028"/>
            <a:ext cx="3478568" cy="273449"/>
          </a:xfrm>
          <a:prstGeom prst="wedgeRectCallout">
            <a:avLst>
              <a:gd name="adj1" fmla="val -21298"/>
              <a:gd name="adj2" fmla="val -19813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14. Select the Peering Connection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678FA95-A6C8-45EC-AE88-4D870C93BB79}"/>
              </a:ext>
            </a:extLst>
          </p:cNvPr>
          <p:cNvSpPr/>
          <p:nvPr/>
        </p:nvSpPr>
        <p:spPr>
          <a:xfrm>
            <a:off x="6883153" y="310688"/>
            <a:ext cx="3478568" cy="797512"/>
          </a:xfrm>
          <a:prstGeom prst="wedgeRectCallout">
            <a:avLst>
              <a:gd name="adj1" fmla="val 55009"/>
              <a:gd name="adj2" fmla="val -3747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16. Select Actions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</a:rPr>
              <a:t>Accept Request to accept the Peering request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1EE5B-186A-439A-8613-F99AF307B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9408"/>
            <a:ext cx="6391275" cy="2495550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D9BABC6-5D86-459D-8652-FE099752F095}"/>
              </a:ext>
            </a:extLst>
          </p:cNvPr>
          <p:cNvSpPr/>
          <p:nvPr/>
        </p:nvSpPr>
        <p:spPr>
          <a:xfrm>
            <a:off x="5068502" y="6114958"/>
            <a:ext cx="1465463" cy="273449"/>
          </a:xfrm>
          <a:prstGeom prst="wedgeRectCallout">
            <a:avLst>
              <a:gd name="adj1" fmla="val -9201"/>
              <a:gd name="adj2" fmla="val -87750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17. Accept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98DA8A9-F6A4-496E-BDD6-7FC5D164C46F}"/>
              </a:ext>
            </a:extLst>
          </p:cNvPr>
          <p:cNvSpPr/>
          <p:nvPr/>
        </p:nvSpPr>
        <p:spPr>
          <a:xfrm>
            <a:off x="2806083" y="834751"/>
            <a:ext cx="3372775" cy="273449"/>
          </a:xfrm>
          <a:prstGeom prst="wedgeRectCallout">
            <a:avLst>
              <a:gd name="adj1" fmla="val -32090"/>
              <a:gd name="adj2" fmla="val -7476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15. Verify that status is not Active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D25C93-64D2-4438-BAA6-92E3DC6E4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881" y="3619408"/>
            <a:ext cx="3562350" cy="1676400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3B0585E-4633-4288-AEA8-86FD4A4B792D}"/>
              </a:ext>
            </a:extLst>
          </p:cNvPr>
          <p:cNvSpPr/>
          <p:nvPr/>
        </p:nvSpPr>
        <p:spPr>
          <a:xfrm>
            <a:off x="9472476" y="5446423"/>
            <a:ext cx="2069980" cy="625598"/>
          </a:xfrm>
          <a:prstGeom prst="wedgeRectCallout">
            <a:avLst>
              <a:gd name="adj1" fmla="val -23605"/>
              <a:gd name="adj2" fmla="val -90588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18. Verify that status is now Active</a:t>
            </a:r>
          </a:p>
        </p:txBody>
      </p:sp>
    </p:spTree>
    <p:extLst>
      <p:ext uri="{BB962C8B-B14F-4D97-AF65-F5344CB8AC3E}">
        <p14:creationId xmlns:p14="http://schemas.microsoft.com/office/powerpoint/2010/main" val="334644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EBEFD7-1D07-4F4D-B860-552852511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63101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EF7B287-D9C7-4233-9210-7FE43ADFD69D}"/>
              </a:ext>
            </a:extLst>
          </p:cNvPr>
          <p:cNvSpPr/>
          <p:nvPr/>
        </p:nvSpPr>
        <p:spPr>
          <a:xfrm>
            <a:off x="525262" y="1609034"/>
            <a:ext cx="3478568" cy="273449"/>
          </a:xfrm>
          <a:prstGeom prst="wedgeRectCallout">
            <a:avLst>
              <a:gd name="adj1" fmla="val -21298"/>
              <a:gd name="adj2" fmla="val -19813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19. Select the Peering Connection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E964E56-5BEF-4CAD-A5AF-EE83480BC327}"/>
              </a:ext>
            </a:extLst>
          </p:cNvPr>
          <p:cNvSpPr/>
          <p:nvPr/>
        </p:nvSpPr>
        <p:spPr>
          <a:xfrm>
            <a:off x="6276513" y="914399"/>
            <a:ext cx="3854389" cy="273699"/>
          </a:xfrm>
          <a:prstGeom prst="wedgeRectCallout">
            <a:avLst>
              <a:gd name="adj1" fmla="val 55009"/>
              <a:gd name="adj2" fmla="val -3747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21. Select Actions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</a:rPr>
              <a:t>Edit DNS Settings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5CFB83F-ABE9-4652-8F29-DFA75789F6DD}"/>
              </a:ext>
            </a:extLst>
          </p:cNvPr>
          <p:cNvSpPr/>
          <p:nvPr/>
        </p:nvSpPr>
        <p:spPr>
          <a:xfrm>
            <a:off x="2723225" y="1255686"/>
            <a:ext cx="3372775" cy="273449"/>
          </a:xfrm>
          <a:prstGeom prst="wedgeRectCallout">
            <a:avLst>
              <a:gd name="adj1" fmla="val -32090"/>
              <a:gd name="adj2" fmla="val -7476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20. Verify that status is Active</a:t>
            </a:r>
          </a:p>
        </p:txBody>
      </p:sp>
    </p:spTree>
    <p:extLst>
      <p:ext uri="{BB962C8B-B14F-4D97-AF65-F5344CB8AC3E}">
        <p14:creationId xmlns:p14="http://schemas.microsoft.com/office/powerpoint/2010/main" val="423927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4DB805-48EB-428B-94E0-155401FD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894361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31A2ABA-5F50-4444-B58A-C657A16A588F}"/>
              </a:ext>
            </a:extLst>
          </p:cNvPr>
          <p:cNvSpPr/>
          <p:nvPr/>
        </p:nvSpPr>
        <p:spPr>
          <a:xfrm>
            <a:off x="4580878" y="1526959"/>
            <a:ext cx="5903650" cy="523784"/>
          </a:xfrm>
          <a:prstGeom prst="wedgeRectCallout">
            <a:avLst>
              <a:gd name="adj1" fmla="val -54345"/>
              <a:gd name="adj2" fmla="val -32540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22. Select this to allow requests from requestor VPC to resolve to private IP of acceptor VPC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7030A15-C0F3-46AB-9CFA-203492796266}"/>
              </a:ext>
            </a:extLst>
          </p:cNvPr>
          <p:cNvSpPr/>
          <p:nvPr/>
        </p:nvSpPr>
        <p:spPr>
          <a:xfrm>
            <a:off x="4012707" y="2210660"/>
            <a:ext cx="5903650" cy="523784"/>
          </a:xfrm>
          <a:prstGeom prst="wedgeRectCallout">
            <a:avLst>
              <a:gd name="adj1" fmla="val -51487"/>
              <a:gd name="adj2" fmla="val -7999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23. Select this to allow requests from acceptor VPC to resolve to private IP of requestor VPC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DBA1835-0AF9-41FD-9FD8-5AA8723D13EE}"/>
              </a:ext>
            </a:extLst>
          </p:cNvPr>
          <p:cNvSpPr/>
          <p:nvPr/>
        </p:nvSpPr>
        <p:spPr>
          <a:xfrm>
            <a:off x="11160711" y="3010390"/>
            <a:ext cx="1031289" cy="267931"/>
          </a:xfrm>
          <a:prstGeom prst="wedgeRectCallout">
            <a:avLst>
              <a:gd name="adj1" fmla="val 14797"/>
              <a:gd name="adj2" fmla="val -89937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24. Save</a:t>
            </a:r>
          </a:p>
        </p:txBody>
      </p:sp>
    </p:spTree>
    <p:extLst>
      <p:ext uri="{BB962C8B-B14F-4D97-AF65-F5344CB8AC3E}">
        <p14:creationId xmlns:p14="http://schemas.microsoft.com/office/powerpoint/2010/main" val="49825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960C832-DAF1-44A3-A328-6881C2F80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138" y="1231403"/>
            <a:ext cx="3630179" cy="55973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ECAF4B-3EF7-4EA8-916D-490356D9D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47800" cy="4667250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23823C4-722A-4EF1-9451-373E28E10E12}"/>
              </a:ext>
            </a:extLst>
          </p:cNvPr>
          <p:cNvSpPr/>
          <p:nvPr/>
        </p:nvSpPr>
        <p:spPr>
          <a:xfrm>
            <a:off x="0" y="4877221"/>
            <a:ext cx="2938509" cy="839997"/>
          </a:xfrm>
          <a:prstGeom prst="wedgeRectCallout">
            <a:avLst>
              <a:gd name="adj1" fmla="val -23308"/>
              <a:gd name="adj2" fmla="val -7764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25. Select </a:t>
            </a:r>
            <a:r>
              <a:rPr lang="en-US" dirty="0" err="1">
                <a:solidFill>
                  <a:schemeClr val="bg1"/>
                </a:solidFill>
              </a:rPr>
              <a:t>N.Virgina</a:t>
            </a:r>
            <a:r>
              <a:rPr lang="en-US" dirty="0">
                <a:solidFill>
                  <a:schemeClr val="bg1"/>
                </a:solidFill>
              </a:rPr>
              <a:t> region.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Open VPC dashboard.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Select “Peering Connections”.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1D4198-1678-4618-B07A-ACC7CA4A9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106" y="16832"/>
            <a:ext cx="5438775" cy="1123950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08B2398-AC4E-43BD-A76B-92517CB9F92F}"/>
              </a:ext>
            </a:extLst>
          </p:cNvPr>
          <p:cNvSpPr/>
          <p:nvPr/>
        </p:nvSpPr>
        <p:spPr>
          <a:xfrm>
            <a:off x="5379868" y="442082"/>
            <a:ext cx="3497801" cy="273449"/>
          </a:xfrm>
          <a:prstGeom prst="wedgeRectCallout">
            <a:avLst>
              <a:gd name="adj1" fmla="val -23308"/>
              <a:gd name="adj2" fmla="val -7764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26. Create new Peering Connection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5250939C-6959-4D4C-8AC1-2FDB36E7E6DE}"/>
              </a:ext>
            </a:extLst>
          </p:cNvPr>
          <p:cNvSpPr/>
          <p:nvPr/>
        </p:nvSpPr>
        <p:spPr>
          <a:xfrm>
            <a:off x="6096000" y="2262603"/>
            <a:ext cx="3391200" cy="273449"/>
          </a:xfrm>
          <a:prstGeom prst="wedgeRectCallout">
            <a:avLst>
              <a:gd name="adj1" fmla="val -56127"/>
              <a:gd name="adj2" fmla="val -622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27. Name the peering connection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5AC4AB30-9571-49B0-91B0-08E649FA80B2}"/>
              </a:ext>
            </a:extLst>
          </p:cNvPr>
          <p:cNvSpPr/>
          <p:nvPr/>
        </p:nvSpPr>
        <p:spPr>
          <a:xfrm>
            <a:off x="6096000" y="2696455"/>
            <a:ext cx="2588301" cy="273449"/>
          </a:xfrm>
          <a:prstGeom prst="wedgeRectCallout">
            <a:avLst>
              <a:gd name="adj1" fmla="val -56127"/>
              <a:gd name="adj2" fmla="val -622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28. Select requester VPC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49E2A534-CAB2-4316-890C-174771C56249}"/>
              </a:ext>
            </a:extLst>
          </p:cNvPr>
          <p:cNvSpPr/>
          <p:nvPr/>
        </p:nvSpPr>
        <p:spPr>
          <a:xfrm>
            <a:off x="4691848" y="4202590"/>
            <a:ext cx="4185821" cy="273449"/>
          </a:xfrm>
          <a:prstGeom prst="wedgeRectCallout">
            <a:avLst>
              <a:gd name="adj1" fmla="val -68052"/>
              <a:gd name="adj2" fmla="val 4572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29. Select another region for acceptor VPC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76D9DBD1-A9E3-4DA6-9CA2-074A77128070}"/>
              </a:ext>
            </a:extLst>
          </p:cNvPr>
          <p:cNvSpPr/>
          <p:nvPr/>
        </p:nvSpPr>
        <p:spPr>
          <a:xfrm>
            <a:off x="6656773" y="5865467"/>
            <a:ext cx="2830427" cy="273449"/>
          </a:xfrm>
          <a:prstGeom prst="wedgeRectCallout">
            <a:avLst>
              <a:gd name="adj1" fmla="val -56127"/>
              <a:gd name="adj2" fmla="val -622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32. Create Tags as needed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23FA3538-F06A-4D20-AA91-6144CF7E76C7}"/>
              </a:ext>
            </a:extLst>
          </p:cNvPr>
          <p:cNvSpPr/>
          <p:nvPr/>
        </p:nvSpPr>
        <p:spPr>
          <a:xfrm>
            <a:off x="6862439" y="6555326"/>
            <a:ext cx="1145219" cy="273449"/>
          </a:xfrm>
          <a:prstGeom prst="wedgeRectCallout">
            <a:avLst>
              <a:gd name="adj1" fmla="val -56127"/>
              <a:gd name="adj2" fmla="val -622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33. Create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4D2A716A-2705-4127-8BC1-B1E8586D775D}"/>
              </a:ext>
            </a:extLst>
          </p:cNvPr>
          <p:cNvSpPr/>
          <p:nvPr/>
        </p:nvSpPr>
        <p:spPr>
          <a:xfrm>
            <a:off x="6286422" y="4530525"/>
            <a:ext cx="2830427" cy="273449"/>
          </a:xfrm>
          <a:prstGeom prst="wedgeRectCallout">
            <a:avLst>
              <a:gd name="adj1" fmla="val -65537"/>
              <a:gd name="adj2" fmla="val -6222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30. Choose Oregon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5595DCF5-4501-4208-B7E9-5E5B02474F4D}"/>
              </a:ext>
            </a:extLst>
          </p:cNvPr>
          <p:cNvSpPr/>
          <p:nvPr/>
        </p:nvSpPr>
        <p:spPr>
          <a:xfrm>
            <a:off x="6286421" y="4948695"/>
            <a:ext cx="3479016" cy="273449"/>
          </a:xfrm>
          <a:prstGeom prst="wedgeRectCallout">
            <a:avLst>
              <a:gd name="adj1" fmla="val -68360"/>
              <a:gd name="adj2" fmla="val -35441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31. Paste VPC ID of VPCOregon1</a:t>
            </a:r>
          </a:p>
        </p:txBody>
      </p:sp>
    </p:spTree>
    <p:extLst>
      <p:ext uri="{BB962C8B-B14F-4D97-AF65-F5344CB8AC3E}">
        <p14:creationId xmlns:p14="http://schemas.microsoft.com/office/powerpoint/2010/main" val="121139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63C61CA1-6BD0-4E3E-83C7-2417CECD4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175" y="2486025"/>
            <a:ext cx="4314825" cy="188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D74CAE-2EDD-446A-984B-3AA01A87C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805"/>
            <a:ext cx="12192000" cy="1747731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95BDCE72-BA48-4932-B307-82B7D683B903}"/>
              </a:ext>
            </a:extLst>
          </p:cNvPr>
          <p:cNvSpPr/>
          <p:nvPr/>
        </p:nvSpPr>
        <p:spPr>
          <a:xfrm>
            <a:off x="8658808" y="0"/>
            <a:ext cx="3533192" cy="408372"/>
          </a:xfrm>
          <a:prstGeom prst="wedgeRectCallout">
            <a:avLst>
              <a:gd name="adj1" fmla="val 17283"/>
              <a:gd name="adj2" fmla="val 108764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34. Change region to Oregon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A87646CA-DD94-41C9-A0EB-CBFC9163CEC4}"/>
              </a:ext>
            </a:extLst>
          </p:cNvPr>
          <p:cNvSpPr/>
          <p:nvPr/>
        </p:nvSpPr>
        <p:spPr>
          <a:xfrm>
            <a:off x="942509" y="2239350"/>
            <a:ext cx="3478568" cy="273449"/>
          </a:xfrm>
          <a:prstGeom prst="wedgeRectCallout">
            <a:avLst>
              <a:gd name="adj1" fmla="val -21298"/>
              <a:gd name="adj2" fmla="val -19813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35. Select the Peering Connection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19937A0-BEF1-400D-8A10-5DCB7D899AA0}"/>
              </a:ext>
            </a:extLst>
          </p:cNvPr>
          <p:cNvSpPr/>
          <p:nvPr/>
        </p:nvSpPr>
        <p:spPr>
          <a:xfrm>
            <a:off x="6332734" y="1269474"/>
            <a:ext cx="3478568" cy="797512"/>
          </a:xfrm>
          <a:prstGeom prst="wedgeRectCallout">
            <a:avLst>
              <a:gd name="adj1" fmla="val 55009"/>
              <a:gd name="adj2" fmla="val -37476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37. Select Actions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</a:rPr>
              <a:t>Accept Request to accept the Peering request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43D422E-06F6-40C7-997A-E3CB8B0093EF}"/>
              </a:ext>
            </a:extLst>
          </p:cNvPr>
          <p:cNvSpPr/>
          <p:nvPr/>
        </p:nvSpPr>
        <p:spPr>
          <a:xfrm>
            <a:off x="2468728" y="1900073"/>
            <a:ext cx="3372775" cy="273449"/>
          </a:xfrm>
          <a:prstGeom prst="wedgeRectCallout">
            <a:avLst>
              <a:gd name="adj1" fmla="val -32090"/>
              <a:gd name="adj2" fmla="val -74763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36. Verify that status is not Active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4CF8C60-C5DC-447E-BE0D-C2C43D962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9045"/>
            <a:ext cx="7686675" cy="2876550"/>
          </a:xfrm>
          <a:prstGeom prst="rect">
            <a:avLst/>
          </a:prstGeom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A87CEAF9-9CDE-4EA1-9BC7-8AC1B849235A}"/>
              </a:ext>
            </a:extLst>
          </p:cNvPr>
          <p:cNvSpPr/>
          <p:nvPr/>
        </p:nvSpPr>
        <p:spPr>
          <a:xfrm>
            <a:off x="6170901" y="5585595"/>
            <a:ext cx="1465463" cy="273449"/>
          </a:xfrm>
          <a:prstGeom prst="wedgeRectCallout">
            <a:avLst>
              <a:gd name="adj1" fmla="val -9201"/>
              <a:gd name="adj2" fmla="val -87750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39. Accept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A728A150-C52F-4463-B02E-F07AB284352E}"/>
              </a:ext>
            </a:extLst>
          </p:cNvPr>
          <p:cNvSpPr/>
          <p:nvPr/>
        </p:nvSpPr>
        <p:spPr>
          <a:xfrm>
            <a:off x="10117584" y="4704736"/>
            <a:ext cx="2069980" cy="625598"/>
          </a:xfrm>
          <a:prstGeom prst="wedgeRectCallout">
            <a:avLst>
              <a:gd name="adj1" fmla="val 18425"/>
              <a:gd name="adj2" fmla="val -111874"/>
            </a:avLst>
          </a:prstGeom>
          <a:solidFill>
            <a:schemeClr val="tx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38. Verify that status is now Active</a:t>
            </a:r>
          </a:p>
        </p:txBody>
      </p:sp>
    </p:spTree>
    <p:extLst>
      <p:ext uri="{BB962C8B-B14F-4D97-AF65-F5344CB8AC3E}">
        <p14:creationId xmlns:p14="http://schemas.microsoft.com/office/powerpoint/2010/main" val="197369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403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Module 4: VPC Assignment-2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VPC Assignment-2</dc:title>
  <dc:creator>Hariharan Narayanan</dc:creator>
  <cp:lastModifiedBy>Hariharan Narayanan</cp:lastModifiedBy>
  <cp:revision>4</cp:revision>
  <dcterms:created xsi:type="dcterms:W3CDTF">2021-12-26T14:46:30Z</dcterms:created>
  <dcterms:modified xsi:type="dcterms:W3CDTF">2021-12-29T11:56:05Z</dcterms:modified>
</cp:coreProperties>
</file>