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10101-FB45-4918-9F0F-E10CF751D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653B8-5908-46F4-AEF0-5ABA714B2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657F9-A427-4171-B85B-A10C5FFD0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A65A-D11F-4161-81D6-63CDBB34433E}" type="datetimeFigureOut">
              <a:rPr lang="en-US" smtClean="0"/>
              <a:t>2021-12-26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6A1F4-6FAB-41D0-B63E-84C2438A1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BB282-844B-4147-B5A0-D95F37D2D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175F-B592-4DC3-9921-1AC9DD527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9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43D44-77AB-4A20-9B72-987B6A47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C077F-5A76-44F8-8ABC-C9215CB46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6F80D-14E9-41BA-9FE1-0062F49A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A65A-D11F-4161-81D6-63CDBB34433E}" type="datetimeFigureOut">
              <a:rPr lang="en-US" smtClean="0"/>
              <a:t>2021-12-26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BA462-7023-4112-B0C2-4DC5AC0C6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30736-9174-4878-A6AC-104CA5C1B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175F-B592-4DC3-9921-1AC9DD527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8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07A7F8-2D45-4AD3-81B1-BB00505B7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7E606-1C1D-4E2C-BB8F-B69992012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4193D-DCAE-466E-A1F9-FF87AEC0B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A65A-D11F-4161-81D6-63CDBB34433E}" type="datetimeFigureOut">
              <a:rPr lang="en-US" smtClean="0"/>
              <a:t>2021-12-26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58D38-25FD-4DFF-8224-8B9B6B42E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3090E-A21F-4EC0-9A98-EBDFD4A25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175F-B592-4DC3-9921-1AC9DD527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3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85B4-3942-4EED-BF8E-4A8D5C172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5A168-BE69-4443-B1ED-BFD9A5322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99F00-9E4C-4A7C-AFA6-C1C4B4AF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A65A-D11F-4161-81D6-63CDBB34433E}" type="datetimeFigureOut">
              <a:rPr lang="en-US" smtClean="0"/>
              <a:t>2021-12-26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A3C83-5E04-483B-A8AC-49B8F54A3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3FB1-BE60-4AD7-AAE7-DE98797D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175F-B592-4DC3-9921-1AC9DD527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2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BDD29-8507-4245-AE29-6391C9C40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40E73-BF03-42A8-868B-DEF5C16FF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BBD70-7793-422B-8696-D036A67A0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A65A-D11F-4161-81D6-63CDBB34433E}" type="datetimeFigureOut">
              <a:rPr lang="en-US" smtClean="0"/>
              <a:t>2021-12-26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B7179-6E3F-49BE-AE6F-7B6238F7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7585B-E087-45D6-B66C-13A020E05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175F-B592-4DC3-9921-1AC9DD527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9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4CD3-D1E2-4578-9A7C-F996A1A94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65C7A-A1AB-4BCA-B783-F2CFF6467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2DFA2-CC51-4A89-886C-A553EAB4F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030FD-AA85-4E78-915C-CB3D7712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A65A-D11F-4161-81D6-63CDBB34433E}" type="datetimeFigureOut">
              <a:rPr lang="en-US" smtClean="0"/>
              <a:t>2021-12-26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6569A-960E-48AD-94C3-5D2ABD33E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55946-C2FF-4045-A13A-ED79C2E94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175F-B592-4DC3-9921-1AC9DD527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1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B8AE-DE12-4049-8FC2-9F0816849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58174-DA20-43A5-9A82-9F08FD50E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507D9-22AA-4B86-9A50-20E149922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C82E62-A465-4ED6-BEA2-2DBBE2EE8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DD808B-E480-4688-861D-283C3863F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9D5842-A2AA-4FD7-BEF7-D329D94FC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A65A-D11F-4161-81D6-63CDBB34433E}" type="datetimeFigureOut">
              <a:rPr lang="en-US" smtClean="0"/>
              <a:t>2021-12-26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EC6484-1266-4BDF-A3FC-79C7EC94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A78B3D-19E1-4B1E-BB56-F4EDD4E9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175F-B592-4DC3-9921-1AC9DD527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0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EA49-30E9-4849-B586-39F1AE3D4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0A1EC-8118-417E-8EBB-5FA93CE6C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A65A-D11F-4161-81D6-63CDBB34433E}" type="datetimeFigureOut">
              <a:rPr lang="en-US" smtClean="0"/>
              <a:t>2021-12-26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EE7FB8-4AC1-4218-8A0A-738409132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F1DB7-3865-4509-ACA7-BA576FAFB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175F-B592-4DC3-9921-1AC9DD527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5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1D531-BEE9-414C-A857-481695C12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A65A-D11F-4161-81D6-63CDBB34433E}" type="datetimeFigureOut">
              <a:rPr lang="en-US" smtClean="0"/>
              <a:t>2021-12-26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97C38-9BCE-4B96-804A-C8B8D96A4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84E78-37D3-44D7-9AC9-F9AA43E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175F-B592-4DC3-9921-1AC9DD527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0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2D660-CC7E-467C-A5C8-07A77627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18ECB-4067-4089-B89D-978F37F43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4CBC9-547D-455B-BC0B-9246D65E0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C3361-77E5-4E7F-BA82-90F0DD6F4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A65A-D11F-4161-81D6-63CDBB34433E}" type="datetimeFigureOut">
              <a:rPr lang="en-US" smtClean="0"/>
              <a:t>2021-12-26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E06A8-D267-4C68-BB88-0496F812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8C991-9819-4EE0-8EF4-E17446CA2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175F-B592-4DC3-9921-1AC9DD527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6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9A689-757E-482C-9318-260903B31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FF8FA-C133-411E-85DC-C178B2349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E900A-E495-47FB-8536-55411177C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EC519-6EF5-4B83-98F7-46B8F0FAC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A65A-D11F-4161-81D6-63CDBB34433E}" type="datetimeFigureOut">
              <a:rPr lang="en-US" smtClean="0"/>
              <a:t>2021-12-26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56135-4EFA-4926-B354-E63F16014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D5D6C-D452-4104-80DC-85A5A573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175F-B592-4DC3-9921-1AC9DD527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F3306F-9CBC-4E2C-90D8-3D8ADF8B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E39E0-91D4-46BF-9FB5-FC30CE29A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3EC2F-454A-4433-869F-AC75C2AFF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4A65A-D11F-4161-81D6-63CDBB34433E}" type="datetimeFigureOut">
              <a:rPr lang="en-US" smtClean="0"/>
              <a:t>2021-12-26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2D97-0B40-4D1C-B2EA-2E866D36C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F7700-09A8-4E54-8436-C1AC73224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4175F-B592-4DC3-9921-1AC9DD527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8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A2DA2-CA4F-4F74-B9D2-D6D9AB3AEF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Module 4: VPC Assignment-1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23242-1509-4265-874F-7C60FD9D9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0916"/>
            <a:ext cx="9144000" cy="1655762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n-US" dirty="0">
                <a:solidFill>
                  <a:srgbClr val="00B0F0"/>
                </a:solidFill>
              </a:rPr>
              <a:t>You have been asked to:</a:t>
            </a:r>
          </a:p>
          <a:p>
            <a:pPr marL="457200" indent="-457200" algn="l">
              <a:buAutoNum type="arabicPeriod"/>
            </a:pPr>
            <a:r>
              <a:rPr lang="en-US" dirty="0"/>
              <a:t>Create a VPC with 120.0.0.0/16 CIDR block</a:t>
            </a:r>
          </a:p>
          <a:p>
            <a:pPr marL="457200" indent="-457200" algn="l">
              <a:buAutoNum type="arabicPeriod"/>
            </a:pPr>
            <a:r>
              <a:rPr lang="en-US" dirty="0"/>
              <a:t>Create 1 public subnet, 2 private subnets and make sure you connect a NAT gateway for internet connectivity to private subnet</a:t>
            </a:r>
          </a:p>
        </p:txBody>
      </p:sp>
    </p:spTree>
    <p:extLst>
      <p:ext uri="{BB962C8B-B14F-4D97-AF65-F5344CB8AC3E}">
        <p14:creationId xmlns:p14="http://schemas.microsoft.com/office/powerpoint/2010/main" val="4048174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77F032-39B7-4FEE-8C60-8BB7EF7A0E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307"/>
          <a:stretch/>
        </p:blipFill>
        <p:spPr>
          <a:xfrm>
            <a:off x="0" y="453197"/>
            <a:ext cx="12192000" cy="1535393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D46EAD61-C8BE-4BFE-857E-967B3EB21289}"/>
              </a:ext>
            </a:extLst>
          </p:cNvPr>
          <p:cNvSpPr/>
          <p:nvPr/>
        </p:nvSpPr>
        <p:spPr>
          <a:xfrm>
            <a:off x="2" y="1"/>
            <a:ext cx="3169326" cy="408372"/>
          </a:xfrm>
          <a:prstGeom prst="wedgeRectCallout">
            <a:avLst>
              <a:gd name="adj1" fmla="val -10446"/>
              <a:gd name="adj2" fmla="val 136182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2. Type “VPC” in the search box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1E3965B3-5E44-47F3-AFF8-1C76038E3339}"/>
              </a:ext>
            </a:extLst>
          </p:cNvPr>
          <p:cNvSpPr/>
          <p:nvPr/>
        </p:nvSpPr>
        <p:spPr>
          <a:xfrm>
            <a:off x="1217724" y="2033414"/>
            <a:ext cx="1418945" cy="321013"/>
          </a:xfrm>
          <a:prstGeom prst="wedgeRectCallout">
            <a:avLst>
              <a:gd name="adj1" fmla="val 39649"/>
              <a:gd name="adj2" fmla="val -107297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3. Select VPC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155D8F2-2C09-4710-B2B5-F26289C7D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481835"/>
            <a:ext cx="1677818" cy="43761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D1026B1A-D182-44B5-BD31-D231CC06D391}"/>
              </a:ext>
            </a:extLst>
          </p:cNvPr>
          <p:cNvSpPr/>
          <p:nvPr/>
        </p:nvSpPr>
        <p:spPr>
          <a:xfrm>
            <a:off x="1677818" y="6536987"/>
            <a:ext cx="1942840" cy="321013"/>
          </a:xfrm>
          <a:prstGeom prst="wedgeRectCallout">
            <a:avLst>
              <a:gd name="adj1" fmla="val -88236"/>
              <a:gd name="adj2" fmla="val 13547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4. Select Elastic IPs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0A02363-B3A4-4150-BEC1-23E27436C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7196" y="2481835"/>
            <a:ext cx="6496050" cy="1714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BE6C52DC-481F-4DE9-AFCB-EB9142C40192}"/>
              </a:ext>
            </a:extLst>
          </p:cNvPr>
          <p:cNvSpPr/>
          <p:nvPr/>
        </p:nvSpPr>
        <p:spPr>
          <a:xfrm>
            <a:off x="8489644" y="2597679"/>
            <a:ext cx="2714073" cy="321013"/>
          </a:xfrm>
          <a:prstGeom prst="wedgeRectCallout">
            <a:avLst>
              <a:gd name="adj1" fmla="val -63733"/>
              <a:gd name="adj2" fmla="val 19302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5. Create a new Elastic IP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A4C6B95F-B0F9-4011-917B-58EB429B510A}"/>
              </a:ext>
            </a:extLst>
          </p:cNvPr>
          <p:cNvSpPr/>
          <p:nvPr/>
        </p:nvSpPr>
        <p:spPr>
          <a:xfrm>
            <a:off x="8658808" y="1"/>
            <a:ext cx="3533192" cy="408372"/>
          </a:xfrm>
          <a:prstGeom prst="wedgeRectCallout">
            <a:avLst>
              <a:gd name="adj1" fmla="val 16755"/>
              <a:gd name="adj2" fmla="val 133897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1. Login into AWS. Select N. Virginia</a:t>
            </a:r>
          </a:p>
        </p:txBody>
      </p:sp>
    </p:spTree>
    <p:extLst>
      <p:ext uri="{BB962C8B-B14F-4D97-AF65-F5344CB8AC3E}">
        <p14:creationId xmlns:p14="http://schemas.microsoft.com/office/powerpoint/2010/main" val="78494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5D5B38-56E6-46DC-B5E4-20C4E7FB5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99708" cy="685800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11C14F6-8BFD-4945-954E-2A579231726B}"/>
              </a:ext>
            </a:extLst>
          </p:cNvPr>
          <p:cNvSpPr/>
          <p:nvPr/>
        </p:nvSpPr>
        <p:spPr>
          <a:xfrm>
            <a:off x="1409596" y="5860659"/>
            <a:ext cx="1760374" cy="592352"/>
          </a:xfrm>
          <a:prstGeom prst="wedgeRectCallout">
            <a:avLst>
              <a:gd name="adj1" fmla="val -67443"/>
              <a:gd name="adj2" fmla="val -15352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10. Create more Tags as needed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C857E849-EF8A-48E9-9B19-D35ADA834357}"/>
              </a:ext>
            </a:extLst>
          </p:cNvPr>
          <p:cNvSpPr/>
          <p:nvPr/>
        </p:nvSpPr>
        <p:spPr>
          <a:xfrm>
            <a:off x="6192294" y="6536987"/>
            <a:ext cx="1504102" cy="321013"/>
          </a:xfrm>
          <a:prstGeom prst="wedgeRectCallout">
            <a:avLst>
              <a:gd name="adj1" fmla="val -63733"/>
              <a:gd name="adj2" fmla="val 19302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11. Allocate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1E501C-866A-447D-83C0-00B9D5AD9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1338649"/>
          </a:xfrm>
          <a:prstGeom prst="rect">
            <a:avLst/>
          </a:prstGeom>
        </p:spPr>
      </p:pic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850771F0-85A7-4A62-A120-6E98928155A6}"/>
              </a:ext>
            </a:extLst>
          </p:cNvPr>
          <p:cNvSpPr/>
          <p:nvPr/>
        </p:nvSpPr>
        <p:spPr>
          <a:xfrm>
            <a:off x="7559271" y="1449481"/>
            <a:ext cx="3838397" cy="321013"/>
          </a:xfrm>
          <a:prstGeom prst="wedgeRectCallout">
            <a:avLst>
              <a:gd name="adj1" fmla="val -20043"/>
              <a:gd name="adj2" fmla="val -87157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12. Verify that new elastic IP is created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12F7DC6B-EF05-4E58-9737-6BE4B0091295}"/>
              </a:ext>
            </a:extLst>
          </p:cNvPr>
          <p:cNvSpPr/>
          <p:nvPr/>
        </p:nvSpPr>
        <p:spPr>
          <a:xfrm>
            <a:off x="2709661" y="1017636"/>
            <a:ext cx="1661118" cy="321013"/>
          </a:xfrm>
          <a:prstGeom prst="wedgeRectCallout">
            <a:avLst>
              <a:gd name="adj1" fmla="val -17673"/>
              <a:gd name="adj2" fmla="val 94874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6. Select region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6C183477-AB36-4F6C-AD29-AED4BBB8B688}"/>
              </a:ext>
            </a:extLst>
          </p:cNvPr>
          <p:cNvSpPr/>
          <p:nvPr/>
        </p:nvSpPr>
        <p:spPr>
          <a:xfrm>
            <a:off x="2367538" y="1888493"/>
            <a:ext cx="3824755" cy="321013"/>
          </a:xfrm>
          <a:prstGeom prst="wedgeRectCallout">
            <a:avLst>
              <a:gd name="adj1" fmla="val -59819"/>
              <a:gd name="adj2" fmla="val 13489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7. Leave default pool of IPv4 addresses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61568378-B8B5-4040-86A3-07AAD57D8537}"/>
              </a:ext>
            </a:extLst>
          </p:cNvPr>
          <p:cNvSpPr/>
          <p:nvPr/>
        </p:nvSpPr>
        <p:spPr>
          <a:xfrm>
            <a:off x="3947521" y="4695179"/>
            <a:ext cx="2537255" cy="321013"/>
          </a:xfrm>
          <a:prstGeom prst="wedgeRectCallout">
            <a:avLst>
              <a:gd name="adj1" fmla="val -18067"/>
              <a:gd name="adj2" fmla="val 94874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8. Leave name tag as it is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233A0946-6059-44DA-ABDE-C026E495C7F9}"/>
              </a:ext>
            </a:extLst>
          </p:cNvPr>
          <p:cNvSpPr/>
          <p:nvPr/>
        </p:nvSpPr>
        <p:spPr>
          <a:xfrm>
            <a:off x="3655038" y="5944635"/>
            <a:ext cx="2537255" cy="321013"/>
          </a:xfrm>
          <a:prstGeom prst="wedgeRectCallout">
            <a:avLst>
              <a:gd name="adj1" fmla="val -2622"/>
              <a:gd name="adj2" fmla="val -91150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8. Add </a:t>
            </a:r>
            <a:r>
              <a:rPr lang="en-US" dirty="0" err="1">
                <a:solidFill>
                  <a:schemeClr val="bg1"/>
                </a:solidFill>
              </a:rPr>
              <a:t>createdBy</a:t>
            </a:r>
            <a:r>
              <a:rPr lang="en-US" dirty="0">
                <a:solidFill>
                  <a:schemeClr val="bg1"/>
                </a:solidFill>
              </a:rPr>
              <a:t> tag</a:t>
            </a:r>
          </a:p>
        </p:txBody>
      </p:sp>
    </p:spTree>
    <p:extLst>
      <p:ext uri="{BB962C8B-B14F-4D97-AF65-F5344CB8AC3E}">
        <p14:creationId xmlns:p14="http://schemas.microsoft.com/office/powerpoint/2010/main" val="1724102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992D149-5FF7-4BFC-A59A-BB0524241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378"/>
            <a:ext cx="6467475" cy="1762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46C86C9C-C5C7-4B25-A873-0CB8BAB628B6}"/>
              </a:ext>
            </a:extLst>
          </p:cNvPr>
          <p:cNvSpPr/>
          <p:nvPr/>
        </p:nvSpPr>
        <p:spPr>
          <a:xfrm>
            <a:off x="2770909" y="0"/>
            <a:ext cx="2707785" cy="321013"/>
          </a:xfrm>
          <a:prstGeom prst="wedgeRectCallout">
            <a:avLst>
              <a:gd name="adj1" fmla="val -19889"/>
              <a:gd name="adj2" fmla="val 169175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13. Launch the VPC wizard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04BCB5F-352D-4891-B313-D4A4F4CB6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647" y="1333630"/>
            <a:ext cx="5582353" cy="3320472"/>
          </a:xfrm>
          <a:prstGeom prst="rect">
            <a:avLst/>
          </a:prstGeom>
        </p:spPr>
      </p:pic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8B343CE3-F75E-419C-93A6-64E8081C89B2}"/>
              </a:ext>
            </a:extLst>
          </p:cNvPr>
          <p:cNvSpPr/>
          <p:nvPr/>
        </p:nvSpPr>
        <p:spPr>
          <a:xfrm>
            <a:off x="3334328" y="2366351"/>
            <a:ext cx="3063386" cy="583643"/>
          </a:xfrm>
          <a:prstGeom prst="wedgeRectCallout">
            <a:avLst>
              <a:gd name="adj1" fmla="val 59929"/>
              <a:gd name="adj2" fmla="val -17847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14. Choose to create one public and one private subnet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5C420D87-B7F3-47D9-8AAB-74BCDA5A7019}"/>
              </a:ext>
            </a:extLst>
          </p:cNvPr>
          <p:cNvSpPr/>
          <p:nvPr/>
        </p:nvSpPr>
        <p:spPr>
          <a:xfrm>
            <a:off x="9966034" y="4289270"/>
            <a:ext cx="1171206" cy="290945"/>
          </a:xfrm>
          <a:prstGeom prst="wedgeRectCallout">
            <a:avLst>
              <a:gd name="adj1" fmla="val 78345"/>
              <a:gd name="adj2" fmla="val 20134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15. Select</a:t>
            </a:r>
          </a:p>
        </p:txBody>
      </p:sp>
    </p:spTree>
    <p:extLst>
      <p:ext uri="{BB962C8B-B14F-4D97-AF65-F5344CB8AC3E}">
        <p14:creationId xmlns:p14="http://schemas.microsoft.com/office/powerpoint/2010/main" val="1896548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FDDC688-5EF2-48EF-91D6-095F5AC9D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24550" cy="554355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9800A13-0364-4C9D-9657-91660EE7B23E}"/>
              </a:ext>
            </a:extLst>
          </p:cNvPr>
          <p:cNvSpPr/>
          <p:nvPr/>
        </p:nvSpPr>
        <p:spPr>
          <a:xfrm>
            <a:off x="4438006" y="1233681"/>
            <a:ext cx="2826935" cy="255684"/>
          </a:xfrm>
          <a:prstGeom prst="wedgeRectCallout">
            <a:avLst>
              <a:gd name="adj1" fmla="val -83623"/>
              <a:gd name="adj2" fmla="val 17143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16. Give a name to the VPC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E3CEA77-283B-4C4C-92DF-2AB726FC77F9}"/>
              </a:ext>
            </a:extLst>
          </p:cNvPr>
          <p:cNvSpPr/>
          <p:nvPr/>
        </p:nvSpPr>
        <p:spPr>
          <a:xfrm>
            <a:off x="4449589" y="2204230"/>
            <a:ext cx="2815351" cy="255684"/>
          </a:xfrm>
          <a:prstGeom prst="wedgeRectCallout">
            <a:avLst>
              <a:gd name="adj1" fmla="val -83623"/>
              <a:gd name="adj2" fmla="val 17143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17. Name the public subnet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7FDC6BA-D1E5-4AB5-A0DF-6199B486F33E}"/>
              </a:ext>
            </a:extLst>
          </p:cNvPr>
          <p:cNvSpPr/>
          <p:nvPr/>
        </p:nvSpPr>
        <p:spPr>
          <a:xfrm>
            <a:off x="4455936" y="4402088"/>
            <a:ext cx="2826936" cy="571847"/>
          </a:xfrm>
          <a:prstGeom prst="wedgeRectCallout">
            <a:avLst>
              <a:gd name="adj1" fmla="val -21989"/>
              <a:gd name="adj2" fmla="val 143578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20. Create VPC. Wait for the process to complete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32DAC7-A350-4654-AEFD-DC9481E47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5" y="5553075"/>
            <a:ext cx="5572125" cy="1304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95FBE0B5-0417-4657-BA2A-11BA2741A13A}"/>
              </a:ext>
            </a:extLst>
          </p:cNvPr>
          <p:cNvSpPr/>
          <p:nvPr/>
        </p:nvSpPr>
        <p:spPr>
          <a:xfrm>
            <a:off x="1200226" y="6199691"/>
            <a:ext cx="5176183" cy="255684"/>
          </a:xfrm>
          <a:prstGeom prst="wedgeRectCallout">
            <a:avLst>
              <a:gd name="adj1" fmla="val 59611"/>
              <a:gd name="adj2" fmla="val 93005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21. New VPC must be visible in the view “Your VPCs”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533A71BB-C72A-4AFD-BD39-08D30F79C3D2}"/>
              </a:ext>
            </a:extLst>
          </p:cNvPr>
          <p:cNvSpPr/>
          <p:nvPr/>
        </p:nvSpPr>
        <p:spPr>
          <a:xfrm>
            <a:off x="4454209" y="3077062"/>
            <a:ext cx="2944118" cy="255684"/>
          </a:xfrm>
          <a:prstGeom prst="wedgeRectCallout">
            <a:avLst>
              <a:gd name="adj1" fmla="val -83623"/>
              <a:gd name="adj2" fmla="val 17143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18. Name the private subnet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5E0EDC24-BB7C-4D5F-B64C-274FAD5B11D7}"/>
              </a:ext>
            </a:extLst>
          </p:cNvPr>
          <p:cNvSpPr/>
          <p:nvPr/>
        </p:nvSpPr>
        <p:spPr>
          <a:xfrm>
            <a:off x="4449590" y="3657099"/>
            <a:ext cx="2833282" cy="526544"/>
          </a:xfrm>
          <a:prstGeom prst="wedgeRectCallout">
            <a:avLst>
              <a:gd name="adj1" fmla="val -78407"/>
              <a:gd name="adj2" fmla="val 27980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19. Select the elastic IP created in (7)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6A105BF-6922-460E-ABFE-E58C4D36FA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00"/>
          <a:stretch/>
        </p:blipFill>
        <p:spPr>
          <a:xfrm>
            <a:off x="7639050" y="0"/>
            <a:ext cx="4552950" cy="3241098"/>
          </a:xfrm>
          <a:prstGeom prst="rect">
            <a:avLst/>
          </a:prstGeom>
        </p:spPr>
      </p:pic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0C1E9A06-62CF-423E-ADB0-DB33DEA66BFC}"/>
              </a:ext>
            </a:extLst>
          </p:cNvPr>
          <p:cNvSpPr/>
          <p:nvPr/>
        </p:nvSpPr>
        <p:spPr>
          <a:xfrm>
            <a:off x="8076189" y="3320555"/>
            <a:ext cx="2659495" cy="592696"/>
          </a:xfrm>
          <a:prstGeom prst="wedgeRectCallout">
            <a:avLst>
              <a:gd name="adj1" fmla="val -20169"/>
              <a:gd name="adj2" fmla="val -89217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22. Verify that subnets are created as expected.</a:t>
            </a:r>
          </a:p>
        </p:txBody>
      </p:sp>
    </p:spTree>
    <p:extLst>
      <p:ext uri="{BB962C8B-B14F-4D97-AF65-F5344CB8AC3E}">
        <p14:creationId xmlns:p14="http://schemas.microsoft.com/office/powerpoint/2010/main" val="59067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7BB6E08-2976-40A3-A16C-063ECA56C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27" y="435804"/>
            <a:ext cx="6262255" cy="63407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57183C-2E25-4716-A798-DCD273B99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19275" cy="2362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6604059-0FE9-4F78-9E62-8BD37FCBF786}"/>
              </a:ext>
            </a:extLst>
          </p:cNvPr>
          <p:cNvSpPr/>
          <p:nvPr/>
        </p:nvSpPr>
        <p:spPr>
          <a:xfrm>
            <a:off x="0" y="2683164"/>
            <a:ext cx="1819275" cy="540322"/>
          </a:xfrm>
          <a:prstGeom prst="wedgeRectCallout">
            <a:avLst>
              <a:gd name="adj1" fmla="val -27312"/>
              <a:gd name="adj2" fmla="val -120127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24. Click to view subnets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DF3CEB-5077-415C-9C67-13D6ACE94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927" y="0"/>
            <a:ext cx="10280073" cy="3135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EB4B5A3C-4ACF-430A-AC1F-39701172C199}"/>
              </a:ext>
            </a:extLst>
          </p:cNvPr>
          <p:cNvSpPr/>
          <p:nvPr/>
        </p:nvSpPr>
        <p:spPr>
          <a:xfrm>
            <a:off x="9725891" y="471060"/>
            <a:ext cx="2466109" cy="255684"/>
          </a:xfrm>
          <a:prstGeom prst="wedgeRectCallout">
            <a:avLst>
              <a:gd name="adj1" fmla="val 25497"/>
              <a:gd name="adj2" fmla="val -145414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23. Create new subnet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EAD44DF5-716C-4A74-87E0-C0D1F607FCB5}"/>
              </a:ext>
            </a:extLst>
          </p:cNvPr>
          <p:cNvSpPr/>
          <p:nvPr/>
        </p:nvSpPr>
        <p:spPr>
          <a:xfrm>
            <a:off x="5352473" y="1411758"/>
            <a:ext cx="2821709" cy="255684"/>
          </a:xfrm>
          <a:prstGeom prst="wedgeRectCallout">
            <a:avLst>
              <a:gd name="adj1" fmla="val -22017"/>
              <a:gd name="adj2" fmla="val 118293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25. Select VPC created in (9)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DD0AD351-C92A-4F21-A6DD-8321E1EE08F8}"/>
              </a:ext>
            </a:extLst>
          </p:cNvPr>
          <p:cNvSpPr/>
          <p:nvPr/>
        </p:nvSpPr>
        <p:spPr>
          <a:xfrm>
            <a:off x="5555674" y="3201006"/>
            <a:ext cx="1722582" cy="255684"/>
          </a:xfrm>
          <a:prstGeom prst="wedgeRectCallout">
            <a:avLst>
              <a:gd name="adj1" fmla="val -58024"/>
              <a:gd name="adj2" fmla="val 9920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26. Select CIDR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F64C4B7C-C269-473E-A7F4-1365E83D2B24}"/>
              </a:ext>
            </a:extLst>
          </p:cNvPr>
          <p:cNvSpPr/>
          <p:nvPr/>
        </p:nvSpPr>
        <p:spPr>
          <a:xfrm>
            <a:off x="6287654" y="4922710"/>
            <a:ext cx="1722582" cy="506522"/>
          </a:xfrm>
          <a:prstGeom prst="wedgeRectCallout">
            <a:avLst>
              <a:gd name="adj1" fmla="val -10839"/>
              <a:gd name="adj2" fmla="val -88548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27. Create tags as needed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68FAE3AF-1460-4F09-9CFF-666430FCB388}"/>
              </a:ext>
            </a:extLst>
          </p:cNvPr>
          <p:cNvSpPr/>
          <p:nvPr/>
        </p:nvSpPr>
        <p:spPr>
          <a:xfrm>
            <a:off x="6544252" y="6132170"/>
            <a:ext cx="1842366" cy="255685"/>
          </a:xfrm>
          <a:prstGeom prst="wedgeRectCallout">
            <a:avLst>
              <a:gd name="adj1" fmla="val -1188"/>
              <a:gd name="adj2" fmla="val 81036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28. Create subnet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FF9C5BA-17EF-4533-9FB8-3DE9F73AD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6618" y="2258709"/>
            <a:ext cx="3805382" cy="17455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1D61FAD8-8F09-433A-9477-160CA0D2A9BF}"/>
              </a:ext>
            </a:extLst>
          </p:cNvPr>
          <p:cNvSpPr/>
          <p:nvPr/>
        </p:nvSpPr>
        <p:spPr>
          <a:xfrm>
            <a:off x="8386617" y="4157292"/>
            <a:ext cx="3435927" cy="255685"/>
          </a:xfrm>
          <a:prstGeom prst="wedgeRectCallout">
            <a:avLst>
              <a:gd name="adj1" fmla="val -19906"/>
              <a:gd name="adj2" fmla="val -121258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29. Verify that subnets are created</a:t>
            </a:r>
          </a:p>
        </p:txBody>
      </p:sp>
    </p:spTree>
    <p:extLst>
      <p:ext uri="{BB962C8B-B14F-4D97-AF65-F5344CB8AC3E}">
        <p14:creationId xmlns:p14="http://schemas.microsoft.com/office/powerpoint/2010/main" val="1350253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4AC3E-E2F1-4C4B-AC38-D60C6538F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47825" cy="4991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1F3E040-36DF-4307-9DF3-97878D66F293}"/>
              </a:ext>
            </a:extLst>
          </p:cNvPr>
          <p:cNvSpPr/>
          <p:nvPr/>
        </p:nvSpPr>
        <p:spPr>
          <a:xfrm>
            <a:off x="0" y="5099406"/>
            <a:ext cx="2854035" cy="255685"/>
          </a:xfrm>
          <a:prstGeom prst="wedgeRectCallout">
            <a:avLst>
              <a:gd name="adj1" fmla="val -19582"/>
              <a:gd name="adj2" fmla="val -106809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30. Open NAT Gateway page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CCBD1F-1626-42DF-9871-49624C3A6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418" y="0"/>
            <a:ext cx="5529263" cy="6858000"/>
          </a:xfrm>
          <a:prstGeom prst="rect">
            <a:avLst/>
          </a:prstGeom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AC7C69AC-2456-46D5-9DFE-5931C0F0A2E3}"/>
              </a:ext>
            </a:extLst>
          </p:cNvPr>
          <p:cNvSpPr/>
          <p:nvPr/>
        </p:nvSpPr>
        <p:spPr>
          <a:xfrm>
            <a:off x="5590742" y="1415952"/>
            <a:ext cx="2854035" cy="255685"/>
          </a:xfrm>
          <a:prstGeom prst="wedgeRectCallout">
            <a:avLst>
              <a:gd name="adj1" fmla="val -20917"/>
              <a:gd name="adj2" fmla="val 101807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31. Name the NAT gateway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E630B846-08D3-4691-A381-0EEA7CF55960}"/>
              </a:ext>
            </a:extLst>
          </p:cNvPr>
          <p:cNvSpPr/>
          <p:nvPr/>
        </p:nvSpPr>
        <p:spPr>
          <a:xfrm>
            <a:off x="5590742" y="2162304"/>
            <a:ext cx="2854035" cy="255685"/>
          </a:xfrm>
          <a:prstGeom prst="wedgeRectCallout">
            <a:avLst>
              <a:gd name="adj1" fmla="val -23253"/>
              <a:gd name="adj2" fmla="val 116708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32. Link to a private subnet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162AAF64-1349-48DF-BBD8-B3CBCB4887F2}"/>
              </a:ext>
            </a:extLst>
          </p:cNvPr>
          <p:cNvSpPr/>
          <p:nvPr/>
        </p:nvSpPr>
        <p:spPr>
          <a:xfrm>
            <a:off x="3995088" y="3095625"/>
            <a:ext cx="2167587" cy="255685"/>
          </a:xfrm>
          <a:prstGeom prst="wedgeRectCallout">
            <a:avLst>
              <a:gd name="adj1" fmla="val -57962"/>
              <a:gd name="adj2" fmla="val 8675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33. Choose public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F47F75E3-F420-49E8-BB29-61CC5989858E}"/>
              </a:ext>
            </a:extLst>
          </p:cNvPr>
          <p:cNvSpPr/>
          <p:nvPr/>
        </p:nvSpPr>
        <p:spPr>
          <a:xfrm>
            <a:off x="6331093" y="3244494"/>
            <a:ext cx="2167587" cy="465787"/>
          </a:xfrm>
          <a:prstGeom prst="wedgeRectCallout">
            <a:avLst>
              <a:gd name="adj1" fmla="val 21135"/>
              <a:gd name="adj2" fmla="val 94214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34. Allocate an elastic IP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757D3009-5A8E-4E3A-A894-1C8F8A6B16A3}"/>
              </a:ext>
            </a:extLst>
          </p:cNvPr>
          <p:cNvSpPr/>
          <p:nvPr/>
        </p:nvSpPr>
        <p:spPr>
          <a:xfrm>
            <a:off x="6331092" y="4746888"/>
            <a:ext cx="2167587" cy="255685"/>
          </a:xfrm>
          <a:prstGeom prst="wedgeRectCallout">
            <a:avLst>
              <a:gd name="adj1" fmla="val 21135"/>
              <a:gd name="adj2" fmla="val 94214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35. Create tags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3F4B024A-A8C8-4A91-A6A5-A9E6117CC84F}"/>
              </a:ext>
            </a:extLst>
          </p:cNvPr>
          <p:cNvSpPr/>
          <p:nvPr/>
        </p:nvSpPr>
        <p:spPr>
          <a:xfrm>
            <a:off x="6331092" y="6280413"/>
            <a:ext cx="2167587" cy="255685"/>
          </a:xfrm>
          <a:prstGeom prst="wedgeRectCallout">
            <a:avLst>
              <a:gd name="adj1" fmla="val 21135"/>
              <a:gd name="adj2" fmla="val 94214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36. Create NAT </a:t>
            </a:r>
            <a:r>
              <a:rPr lang="en-US" dirty="0" err="1">
                <a:solidFill>
                  <a:schemeClr val="bg1"/>
                </a:solidFill>
              </a:rPr>
              <a:t>gw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524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285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Module 4: VPC Assignment-1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VPC Assignment-1</dc:title>
  <dc:creator>Hariharan Narayanan</dc:creator>
  <cp:lastModifiedBy>Hariharan Narayanan</cp:lastModifiedBy>
  <cp:revision>1</cp:revision>
  <dcterms:created xsi:type="dcterms:W3CDTF">2021-12-26T03:08:28Z</dcterms:created>
  <dcterms:modified xsi:type="dcterms:W3CDTF">2021-12-26T12:48:13Z</dcterms:modified>
</cp:coreProperties>
</file>