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7"/>
    <p:restoredTop sz="96327"/>
  </p:normalViewPr>
  <p:slideViewPr>
    <p:cSldViewPr snapToGrid="0">
      <p:cViewPr varScale="1">
        <p:scale>
          <a:sx n="96" d="100"/>
          <a:sy n="96" d="100"/>
        </p:scale>
        <p:origin x="200" y="8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10/9/23</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107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10/9/23</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064919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10/9/23</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589738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10/9/23</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353831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10/9/23</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2394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10/9/23</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22834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10/9/23</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275248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10/9/23</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14571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10/9/23</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571371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10/9/23</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7939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10/9/23</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8166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10/9/23</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352992337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huggingface.co/datasets/maharshipandya/spotify-tracks-dataset/tree/mai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D3F13AAF-525E-4953-A67E-7B34FDB4D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F06D03-5CE8-E1C2-D4C8-BE13C0E9669C}"/>
              </a:ext>
            </a:extLst>
          </p:cNvPr>
          <p:cNvSpPr>
            <a:spLocks noGrp="1"/>
          </p:cNvSpPr>
          <p:nvPr>
            <p:ph type="ctrTitle"/>
          </p:nvPr>
        </p:nvSpPr>
        <p:spPr>
          <a:xfrm>
            <a:off x="1079510" y="4575967"/>
            <a:ext cx="4457690" cy="1720850"/>
          </a:xfrm>
        </p:spPr>
        <p:txBody>
          <a:bodyPr anchor="ctr">
            <a:normAutofit fontScale="90000"/>
          </a:bodyPr>
          <a:lstStyle/>
          <a:p>
            <a:r>
              <a:rPr lang="en-US" dirty="0"/>
              <a:t>MUSIC GENRE TEXT CLASSIFICTION</a:t>
            </a:r>
            <a:br>
              <a:rPr lang="en-US" dirty="0"/>
            </a:br>
            <a:endParaRPr lang="en-US" dirty="0"/>
          </a:p>
        </p:txBody>
      </p:sp>
      <p:sp>
        <p:nvSpPr>
          <p:cNvPr id="3" name="Subtitle 2">
            <a:extLst>
              <a:ext uri="{FF2B5EF4-FFF2-40B4-BE49-F238E27FC236}">
                <a16:creationId xmlns:a16="http://schemas.microsoft.com/office/drawing/2014/main" id="{5B9EE824-6F30-E160-0428-98985FC7ECFA}"/>
              </a:ext>
            </a:extLst>
          </p:cNvPr>
          <p:cNvSpPr>
            <a:spLocks noGrp="1"/>
          </p:cNvSpPr>
          <p:nvPr>
            <p:ph type="subTitle" idx="1"/>
          </p:nvPr>
        </p:nvSpPr>
        <p:spPr>
          <a:xfrm>
            <a:off x="6654801" y="4575967"/>
            <a:ext cx="4451347" cy="1720850"/>
          </a:xfrm>
        </p:spPr>
        <p:txBody>
          <a:bodyPr anchor="ctr">
            <a:normAutofit/>
          </a:bodyPr>
          <a:lstStyle/>
          <a:p>
            <a:endParaRPr lang="en-US" dirty="0"/>
          </a:p>
        </p:txBody>
      </p:sp>
      <p:pic>
        <p:nvPicPr>
          <p:cNvPr id="4" name="Picture 3" descr="An abstract genetic concept">
            <a:extLst>
              <a:ext uri="{FF2B5EF4-FFF2-40B4-BE49-F238E27FC236}">
                <a16:creationId xmlns:a16="http://schemas.microsoft.com/office/drawing/2014/main" id="{45A82178-0D66-19EC-C6DB-F31CF67E7D7E}"/>
              </a:ext>
            </a:extLst>
          </p:cNvPr>
          <p:cNvPicPr>
            <a:picLocks noChangeAspect="1"/>
          </p:cNvPicPr>
          <p:nvPr/>
        </p:nvPicPr>
        <p:blipFill rotWithShape="1">
          <a:blip r:embed="rId2"/>
          <a:srcRect t="37273" b="29797"/>
          <a:stretch/>
        </p:blipFill>
        <p:spPr>
          <a:xfrm>
            <a:off x="20" y="10"/>
            <a:ext cx="12191977" cy="4014777"/>
          </a:xfrm>
          <a:prstGeom prst="rect">
            <a:avLst/>
          </a:prstGeom>
        </p:spPr>
      </p:pic>
      <p:cxnSp>
        <p:nvCxnSpPr>
          <p:cNvPr id="59" name="Straight Connector 58">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3639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2997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92502-7BBB-A9D3-FA07-E15599F488D8}"/>
              </a:ext>
            </a:extLst>
          </p:cNvPr>
          <p:cNvSpPr>
            <a:spLocks noGrp="1"/>
          </p:cNvSpPr>
          <p:nvPr>
            <p:ph type="title"/>
          </p:nvPr>
        </p:nvSpPr>
        <p:spPr/>
        <p:txBody>
          <a:bodyPr/>
          <a:lstStyle/>
          <a:p>
            <a:r>
              <a:rPr lang="en-US" dirty="0"/>
              <a:t>Naive Bayes Algorithm</a:t>
            </a:r>
          </a:p>
        </p:txBody>
      </p:sp>
      <p:sp>
        <p:nvSpPr>
          <p:cNvPr id="3" name="Content Placeholder 2">
            <a:extLst>
              <a:ext uri="{FF2B5EF4-FFF2-40B4-BE49-F238E27FC236}">
                <a16:creationId xmlns:a16="http://schemas.microsoft.com/office/drawing/2014/main" id="{7AB17065-D86D-A48A-4D39-A8AAA1A72A5B}"/>
              </a:ext>
            </a:extLst>
          </p:cNvPr>
          <p:cNvSpPr>
            <a:spLocks noGrp="1"/>
          </p:cNvSpPr>
          <p:nvPr>
            <p:ph idx="1"/>
          </p:nvPr>
        </p:nvSpPr>
        <p:spPr/>
        <p:txBody>
          <a:bodyPr/>
          <a:lstStyle/>
          <a:p>
            <a:r>
              <a:rPr lang="en-US" dirty="0"/>
              <a:t>A Naive Bayes algorithm calculates the probability of a label given a set of features by applying Bayes' theorem, assuming that the features are conditionally independent given the label.</a:t>
            </a:r>
          </a:p>
          <a:p>
            <a:r>
              <a:rPr lang="en-US" dirty="0"/>
              <a:t>Libraries Used: Sci-Kit Learn(</a:t>
            </a:r>
            <a:r>
              <a:rPr lang="en-US" dirty="0" err="1"/>
              <a:t>GaussianNB</a:t>
            </a:r>
            <a:r>
              <a:rPr lang="en-US" dirty="0"/>
              <a:t>, </a:t>
            </a:r>
            <a:r>
              <a:rPr lang="en-US" dirty="0" err="1"/>
              <a:t>train_test_split</a:t>
            </a:r>
            <a:r>
              <a:rPr lang="en-US" dirty="0"/>
              <a:t> accuracy, label encoder, confusion matrix), pandas, </a:t>
            </a:r>
            <a:r>
              <a:rPr lang="en-US" dirty="0" err="1"/>
              <a:t>numpy</a:t>
            </a:r>
            <a:r>
              <a:rPr lang="en-US" dirty="0"/>
              <a:t>.</a:t>
            </a:r>
          </a:p>
          <a:p>
            <a:endParaRPr lang="en-US" dirty="0"/>
          </a:p>
        </p:txBody>
      </p:sp>
    </p:spTree>
    <p:extLst>
      <p:ext uri="{BB962C8B-B14F-4D97-AF65-F5344CB8AC3E}">
        <p14:creationId xmlns:p14="http://schemas.microsoft.com/office/powerpoint/2010/main" val="4024893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20E72-44CC-4FC7-3300-C41E9DD4D197}"/>
              </a:ext>
            </a:extLst>
          </p:cNvPr>
          <p:cNvSpPr>
            <a:spLocks noGrp="1"/>
          </p:cNvSpPr>
          <p:nvPr>
            <p:ph type="title"/>
          </p:nvPr>
        </p:nvSpPr>
        <p:spPr/>
        <p:txBody>
          <a:bodyPr/>
          <a:lstStyle/>
          <a:p>
            <a:r>
              <a:rPr lang="en-US" dirty="0"/>
              <a:t>Naïve Bayes Algorithm - Outputs</a:t>
            </a:r>
          </a:p>
        </p:txBody>
      </p:sp>
      <p:sp>
        <p:nvSpPr>
          <p:cNvPr id="3" name="Content Placeholder 2">
            <a:extLst>
              <a:ext uri="{FF2B5EF4-FFF2-40B4-BE49-F238E27FC236}">
                <a16:creationId xmlns:a16="http://schemas.microsoft.com/office/drawing/2014/main" id="{EA7B2179-EB68-2BDD-878B-0FF844346A9A}"/>
              </a:ext>
            </a:extLst>
          </p:cNvPr>
          <p:cNvSpPr>
            <a:spLocks noGrp="1"/>
          </p:cNvSpPr>
          <p:nvPr>
            <p:ph idx="1"/>
          </p:nvPr>
        </p:nvSpPr>
        <p:spPr/>
        <p:txBody>
          <a:bodyPr>
            <a:normAutofit fontScale="62500" lnSpcReduction="20000"/>
          </a:bodyPr>
          <a:lstStyle/>
          <a:p>
            <a:pPr marL="285750" indent="-285750">
              <a:buFont typeface="Arial" panose="020B0604020202020204" pitchFamily="34" charset="0"/>
              <a:buChar char="•"/>
            </a:pPr>
            <a:r>
              <a:rPr lang="en-US" dirty="0"/>
              <a:t>We have Implemented naïve bayes algorithm and calculated the accuracy confusion matrix and classification report.</a:t>
            </a:r>
          </a:p>
          <a:p>
            <a:pPr marL="285750" indent="-285750">
              <a:buFont typeface="Arial" panose="020B0604020202020204" pitchFamily="34" charset="0"/>
              <a:buChar char="•"/>
            </a:pPr>
            <a:r>
              <a:rPr lang="en-US" dirty="0"/>
              <a:t>Accuracy: 0.9655263157894737</a:t>
            </a:r>
          </a:p>
          <a:p>
            <a:pPr marL="285750" indent="-285750">
              <a:buFont typeface="Arial" panose="020B0604020202020204" pitchFamily="34" charset="0"/>
              <a:buChar char="•"/>
            </a:pPr>
            <a:r>
              <a:rPr lang="en-US" dirty="0"/>
              <a:t>Confusion Matrix:</a:t>
            </a:r>
          </a:p>
          <a:p>
            <a:pPr marL="285750" indent="-285750">
              <a:buFont typeface="Arial" panose="020B0604020202020204" pitchFamily="34" charset="0"/>
              <a:buChar char="•"/>
            </a:pPr>
            <a:r>
              <a:rPr lang="en-US" dirty="0"/>
              <a:t>[[107   0   0 ...   0   0   0]</a:t>
            </a:r>
          </a:p>
          <a:p>
            <a:pPr marL="285750" indent="-285750">
              <a:buFont typeface="Arial" panose="020B0604020202020204" pitchFamily="34" charset="0"/>
              <a:buChar char="•"/>
            </a:pPr>
            <a:r>
              <a:rPr lang="en-US" dirty="0"/>
              <a:t> [  7  97   1 ...   0   0   0]</a:t>
            </a:r>
          </a:p>
          <a:p>
            <a:pPr marL="285750" indent="-285750">
              <a:buFont typeface="Arial" panose="020B0604020202020204" pitchFamily="34" charset="0"/>
              <a:buChar char="•"/>
            </a:pPr>
            <a:r>
              <a:rPr lang="en-US" dirty="0"/>
              <a:t> [  0   0 108 ...   0   0   0]</a:t>
            </a:r>
          </a:p>
          <a:p>
            <a:pPr marL="285750" indent="-285750">
              <a:buFont typeface="Arial" panose="020B0604020202020204" pitchFamily="34" charset="0"/>
              <a:buChar char="•"/>
            </a:pPr>
            <a:r>
              <a:rPr lang="en-US" dirty="0"/>
              <a:t> ...</a:t>
            </a:r>
          </a:p>
          <a:p>
            <a:pPr marL="285750" indent="-285750">
              <a:buFont typeface="Arial" panose="020B0604020202020204" pitchFamily="34" charset="0"/>
              <a:buChar char="•"/>
            </a:pPr>
            <a:r>
              <a:rPr lang="en-US" dirty="0"/>
              <a:t> [  0   0   0 ... 113   2   0]</a:t>
            </a:r>
          </a:p>
          <a:p>
            <a:pPr marL="285750" indent="-285750">
              <a:buFont typeface="Arial" panose="020B0604020202020204" pitchFamily="34" charset="0"/>
              <a:buChar char="•"/>
            </a:pPr>
            <a:r>
              <a:rPr lang="en-US" dirty="0"/>
              <a:t> [  0   0   0 ...   3  86   2]</a:t>
            </a:r>
          </a:p>
          <a:p>
            <a:pPr marL="285750" indent="-285750">
              <a:buFont typeface="Arial" panose="020B0604020202020204" pitchFamily="34" charset="0"/>
              <a:buChar char="•"/>
            </a:pPr>
            <a:r>
              <a:rPr lang="en-US" dirty="0"/>
              <a:t> [  0   0   0 ...   0   1 107]]</a:t>
            </a:r>
          </a:p>
        </p:txBody>
      </p:sp>
    </p:spTree>
    <p:extLst>
      <p:ext uri="{BB962C8B-B14F-4D97-AF65-F5344CB8AC3E}">
        <p14:creationId xmlns:p14="http://schemas.microsoft.com/office/powerpoint/2010/main" val="4241794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92A64-0442-5D18-AC2A-960DEE5A1D7E}"/>
              </a:ext>
            </a:extLst>
          </p:cNvPr>
          <p:cNvSpPr>
            <a:spLocks noGrp="1"/>
          </p:cNvSpPr>
          <p:nvPr>
            <p:ph type="title"/>
          </p:nvPr>
        </p:nvSpPr>
        <p:spPr/>
        <p:txBody>
          <a:bodyPr/>
          <a:lstStyle/>
          <a:p>
            <a:r>
              <a:rPr lang="en-US" dirty="0"/>
              <a:t>Future Plan Of Action:</a:t>
            </a:r>
          </a:p>
        </p:txBody>
      </p:sp>
      <p:sp>
        <p:nvSpPr>
          <p:cNvPr id="3" name="Content Placeholder 2">
            <a:extLst>
              <a:ext uri="{FF2B5EF4-FFF2-40B4-BE49-F238E27FC236}">
                <a16:creationId xmlns:a16="http://schemas.microsoft.com/office/drawing/2014/main" id="{B69ECF6C-2B5A-8E95-8188-CBB1F0D86C2A}"/>
              </a:ext>
            </a:extLst>
          </p:cNvPr>
          <p:cNvSpPr>
            <a:spLocks noGrp="1"/>
          </p:cNvSpPr>
          <p:nvPr>
            <p:ph idx="1"/>
          </p:nvPr>
        </p:nvSpPr>
        <p:spPr/>
        <p:txBody>
          <a:bodyPr/>
          <a:lstStyle/>
          <a:p>
            <a:r>
              <a:rPr lang="en-US" dirty="0"/>
              <a:t>Try to increase the accuracy for </a:t>
            </a:r>
            <a:r>
              <a:rPr lang="en-US" dirty="0" err="1"/>
              <a:t>Decsion</a:t>
            </a:r>
            <a:r>
              <a:rPr lang="en-US" dirty="0"/>
              <a:t> Tree.</a:t>
            </a:r>
          </a:p>
          <a:p>
            <a:r>
              <a:rPr lang="en-US" dirty="0"/>
              <a:t>Implement the other three classifiers.</a:t>
            </a:r>
          </a:p>
        </p:txBody>
      </p:sp>
    </p:spTree>
    <p:extLst>
      <p:ext uri="{BB962C8B-B14F-4D97-AF65-F5344CB8AC3E}">
        <p14:creationId xmlns:p14="http://schemas.microsoft.com/office/powerpoint/2010/main" val="311004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15863-83C1-98CC-2156-AAF2964E5267}"/>
              </a:ext>
            </a:extLst>
          </p:cNvPr>
          <p:cNvSpPr>
            <a:spLocks noGrp="1"/>
          </p:cNvSpPr>
          <p:nvPr>
            <p:ph type="title"/>
          </p:nvPr>
        </p:nvSpPr>
        <p:spPr>
          <a:xfrm>
            <a:off x="989400" y="503583"/>
            <a:ext cx="10213199" cy="1004541"/>
          </a:xfrm>
        </p:spPr>
        <p:txBody>
          <a:bodyPr/>
          <a:lstStyle/>
          <a:p>
            <a:endParaRPr lang="en-US" dirty="0"/>
          </a:p>
        </p:txBody>
      </p:sp>
      <p:sp>
        <p:nvSpPr>
          <p:cNvPr id="3" name="Content Placeholder 2">
            <a:extLst>
              <a:ext uri="{FF2B5EF4-FFF2-40B4-BE49-F238E27FC236}">
                <a16:creationId xmlns:a16="http://schemas.microsoft.com/office/drawing/2014/main" id="{5A4EAE06-4CA0-E030-2117-B52F98C58E2A}"/>
              </a:ext>
            </a:extLst>
          </p:cNvPr>
          <p:cNvSpPr>
            <a:spLocks noGrp="1"/>
          </p:cNvSpPr>
          <p:nvPr>
            <p:ph idx="1"/>
          </p:nvPr>
        </p:nvSpPr>
        <p:spPr>
          <a:xfrm>
            <a:off x="989399" y="2531166"/>
            <a:ext cx="10213200" cy="2479333"/>
          </a:xfrm>
        </p:spPr>
        <p:txBody>
          <a:bodyPr>
            <a:normAutofit/>
          </a:bodyPr>
          <a:lstStyle/>
          <a:p>
            <a:pPr marL="0" indent="0" algn="ctr">
              <a:buNone/>
            </a:pPr>
            <a:r>
              <a:rPr lang="en-US" sz="5400" dirty="0"/>
              <a:t>Thank You</a:t>
            </a:r>
          </a:p>
        </p:txBody>
      </p:sp>
    </p:spTree>
    <p:extLst>
      <p:ext uri="{BB962C8B-B14F-4D97-AF65-F5344CB8AC3E}">
        <p14:creationId xmlns:p14="http://schemas.microsoft.com/office/powerpoint/2010/main" val="936456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EF2EE-9A42-EEE0-A2AD-B78EF6530A11}"/>
              </a:ext>
            </a:extLst>
          </p:cNvPr>
          <p:cNvSpPr>
            <a:spLocks noGrp="1"/>
          </p:cNvSpPr>
          <p:nvPr>
            <p:ph type="title"/>
          </p:nvPr>
        </p:nvSpPr>
        <p:spPr/>
        <p:txBody>
          <a:bodyPr/>
          <a:lstStyle/>
          <a:p>
            <a:r>
              <a:rPr lang="en-US" dirty="0"/>
              <a:t>DATA SET</a:t>
            </a:r>
          </a:p>
        </p:txBody>
      </p:sp>
      <p:sp>
        <p:nvSpPr>
          <p:cNvPr id="3" name="Content Placeholder 2">
            <a:extLst>
              <a:ext uri="{FF2B5EF4-FFF2-40B4-BE49-F238E27FC236}">
                <a16:creationId xmlns:a16="http://schemas.microsoft.com/office/drawing/2014/main" id="{F7E657D8-130F-EDD9-3567-FF56AE685915}"/>
              </a:ext>
            </a:extLst>
          </p:cNvPr>
          <p:cNvSpPr>
            <a:spLocks noGrp="1"/>
          </p:cNvSpPr>
          <p:nvPr>
            <p:ph idx="1"/>
          </p:nvPr>
        </p:nvSpPr>
        <p:spPr/>
        <p:txBody>
          <a:bodyPr/>
          <a:lstStyle/>
          <a:p>
            <a:r>
              <a:rPr lang="en-IN" b="0" i="0" u="none" strike="noStrike" dirty="0">
                <a:effectLst/>
                <a:latin typeface="-apple-system"/>
                <a:hlinkClick r:id="rId2"/>
              </a:rPr>
              <a:t>https://huggingface.co/datasets/maharshipandya/spotify-tracks-dataset/tree/main</a:t>
            </a:r>
            <a:endParaRPr lang="en-IN" b="0" i="0" u="none" strike="noStrike" dirty="0">
              <a:effectLst/>
              <a:latin typeface="-apple-system"/>
            </a:endParaRPr>
          </a:p>
          <a:p>
            <a:r>
              <a:rPr lang="en-IN" b="0" i="0" dirty="0">
                <a:solidFill>
                  <a:srgbClr val="4B5563"/>
                </a:solidFill>
                <a:effectLst/>
                <a:latin typeface="Source Sans Pro" panose="020F0502020204030204" pitchFamily="34" charset="0"/>
              </a:rPr>
              <a:t>This is a dataset of Spotify tracks over a range of </a:t>
            </a:r>
            <a:r>
              <a:rPr lang="en-IN" b="1" i="0" dirty="0">
                <a:effectLst/>
                <a:latin typeface="Source Sans Pro" panose="020F0502020204030204" pitchFamily="34" charset="0"/>
              </a:rPr>
              <a:t>125</a:t>
            </a:r>
            <a:r>
              <a:rPr lang="en-IN" b="0" i="0" dirty="0">
                <a:solidFill>
                  <a:srgbClr val="4B5563"/>
                </a:solidFill>
                <a:effectLst/>
                <a:latin typeface="Source Sans Pro" panose="020F0502020204030204" pitchFamily="34" charset="0"/>
              </a:rPr>
              <a:t> different genres. Each track has some audio features associated with it. The data is in </a:t>
            </a:r>
            <a:r>
              <a:rPr lang="en-IN" dirty="0"/>
              <a:t>CSV</a:t>
            </a:r>
            <a:r>
              <a:rPr lang="en-IN" b="0" i="0" dirty="0">
                <a:solidFill>
                  <a:srgbClr val="4B5563"/>
                </a:solidFill>
                <a:effectLst/>
                <a:latin typeface="Source Sans Pro" panose="020F0502020204030204" pitchFamily="34" charset="0"/>
              </a:rPr>
              <a:t> format which is tabular and can be loaded quickly.</a:t>
            </a:r>
            <a:endParaRPr lang="en-IN" dirty="0">
              <a:solidFill>
                <a:srgbClr val="4B5563"/>
              </a:solidFill>
              <a:latin typeface="-apple-system"/>
            </a:endParaRPr>
          </a:p>
          <a:p>
            <a:r>
              <a:rPr lang="en-IN" dirty="0">
                <a:solidFill>
                  <a:srgbClr val="4B5563"/>
                </a:solidFill>
                <a:latin typeface="-apple-system"/>
              </a:rPr>
              <a:t>The data set has over 114,000 samples, where training samples are 100,000 and testing samples are 14,000</a:t>
            </a:r>
            <a:endParaRPr lang="en-US" dirty="0"/>
          </a:p>
        </p:txBody>
      </p:sp>
    </p:spTree>
    <p:extLst>
      <p:ext uri="{BB962C8B-B14F-4D97-AF65-F5344CB8AC3E}">
        <p14:creationId xmlns:p14="http://schemas.microsoft.com/office/powerpoint/2010/main" val="1417029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1B943-24C4-E477-B955-56E6028042C7}"/>
              </a:ext>
            </a:extLst>
          </p:cNvPr>
          <p:cNvSpPr>
            <a:spLocks noGrp="1"/>
          </p:cNvSpPr>
          <p:nvPr>
            <p:ph type="title"/>
          </p:nvPr>
        </p:nvSpPr>
        <p:spPr/>
        <p:txBody>
          <a:bodyPr/>
          <a:lstStyle/>
          <a:p>
            <a:r>
              <a:rPr lang="en-US" dirty="0"/>
              <a:t>IMPORTANT FEATURES IN DATA SET</a:t>
            </a:r>
          </a:p>
        </p:txBody>
      </p:sp>
      <p:sp>
        <p:nvSpPr>
          <p:cNvPr id="3" name="Content Placeholder 2">
            <a:extLst>
              <a:ext uri="{FF2B5EF4-FFF2-40B4-BE49-F238E27FC236}">
                <a16:creationId xmlns:a16="http://schemas.microsoft.com/office/drawing/2014/main" id="{5E1130A3-B091-33BE-6D56-BEEBEE048F20}"/>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IN" b="1" i="0" dirty="0" err="1">
                <a:solidFill>
                  <a:srgbClr val="4B5563"/>
                </a:solidFill>
                <a:effectLst/>
                <a:latin typeface="Source Sans Pro" panose="020B0503030403020204" pitchFamily="34" charset="0"/>
              </a:rPr>
              <a:t>track_id</a:t>
            </a:r>
            <a:r>
              <a:rPr lang="en-IN" b="0" i="0" dirty="0">
                <a:solidFill>
                  <a:srgbClr val="4B5563"/>
                </a:solidFill>
                <a:effectLst/>
                <a:latin typeface="Source Sans Pro" panose="020B0503030403020204" pitchFamily="34" charset="0"/>
              </a:rPr>
              <a:t>: The Spotify ID for the track</a:t>
            </a:r>
          </a:p>
          <a:p>
            <a:pPr algn="l">
              <a:buFont typeface="Arial" panose="020B0604020202020204" pitchFamily="34" charset="0"/>
              <a:buChar char="•"/>
            </a:pPr>
            <a:r>
              <a:rPr lang="en-IN" b="1" i="0" dirty="0">
                <a:solidFill>
                  <a:srgbClr val="4B5563"/>
                </a:solidFill>
                <a:effectLst/>
                <a:latin typeface="Source Sans Pro" panose="020B0503030403020204" pitchFamily="34" charset="0"/>
              </a:rPr>
              <a:t>artists</a:t>
            </a:r>
            <a:r>
              <a:rPr lang="en-IN" b="0" i="0" dirty="0">
                <a:solidFill>
                  <a:srgbClr val="4B5563"/>
                </a:solidFill>
                <a:effectLst/>
                <a:latin typeface="Source Sans Pro" panose="020B0503030403020204" pitchFamily="34" charset="0"/>
              </a:rPr>
              <a:t>: The artists' names who performed the track. If there is more than one artist, they are separated by a ;</a:t>
            </a:r>
          </a:p>
          <a:p>
            <a:pPr algn="l">
              <a:buFont typeface="Arial" panose="020B0604020202020204" pitchFamily="34" charset="0"/>
              <a:buChar char="•"/>
            </a:pPr>
            <a:r>
              <a:rPr lang="en-IN" b="1" i="0" dirty="0" err="1">
                <a:solidFill>
                  <a:srgbClr val="4B5563"/>
                </a:solidFill>
                <a:effectLst/>
                <a:latin typeface="Source Sans Pro" panose="020B0503030403020204" pitchFamily="34" charset="0"/>
              </a:rPr>
              <a:t>album_name</a:t>
            </a:r>
            <a:r>
              <a:rPr lang="en-IN" b="0" i="0" dirty="0">
                <a:solidFill>
                  <a:srgbClr val="4B5563"/>
                </a:solidFill>
                <a:effectLst/>
                <a:latin typeface="Source Sans Pro" panose="020B0503030403020204" pitchFamily="34" charset="0"/>
              </a:rPr>
              <a:t>: The album name in which the track appears</a:t>
            </a:r>
          </a:p>
          <a:p>
            <a:pPr algn="l">
              <a:buFont typeface="Arial" panose="020B0604020202020204" pitchFamily="34" charset="0"/>
              <a:buChar char="•"/>
            </a:pPr>
            <a:r>
              <a:rPr lang="en-IN" b="1" i="0" dirty="0">
                <a:solidFill>
                  <a:srgbClr val="4B5563"/>
                </a:solidFill>
                <a:effectLst/>
                <a:latin typeface="Source Sans Pro" panose="020B0503030403020204" pitchFamily="34" charset="0"/>
              </a:rPr>
              <a:t>popularity</a:t>
            </a:r>
            <a:r>
              <a:rPr lang="en-IN" b="0" i="0" dirty="0">
                <a:solidFill>
                  <a:srgbClr val="4B5563"/>
                </a:solidFill>
                <a:effectLst/>
                <a:latin typeface="Source Sans Pro" panose="020B0503030403020204" pitchFamily="34" charset="0"/>
              </a:rPr>
              <a:t>: </a:t>
            </a:r>
            <a:r>
              <a:rPr lang="en-IN" b="1" i="0" dirty="0">
                <a:solidFill>
                  <a:srgbClr val="4B5563"/>
                </a:solidFill>
                <a:effectLst/>
                <a:latin typeface="Source Sans Pro" panose="020B0503030403020204" pitchFamily="34" charset="0"/>
              </a:rPr>
              <a:t>The popularity of a track is a value between 0 and 100, with 100 being the most popular</a:t>
            </a:r>
            <a:r>
              <a:rPr lang="en-IN" b="0" i="0" dirty="0">
                <a:solidFill>
                  <a:srgbClr val="4B5563"/>
                </a:solidFill>
                <a:effectLst/>
                <a:latin typeface="Source Sans Pro" panose="020B0503030403020204" pitchFamily="34" charset="0"/>
              </a:rPr>
              <a:t>. The popularity is calculated by algorithm and is based, in the most part, on the total number of plays the track has had and how recent those plays are. Generally speaking, songs that are being played a lot now will have a higher popularity than songs that were played a lot in the past. Duplicate tracks (e.g. the same track from a single and an album) are rated independently. Artist and album popularity is derived mathematically from track popularity.</a:t>
            </a:r>
          </a:p>
          <a:p>
            <a:endParaRPr lang="en-US" dirty="0"/>
          </a:p>
        </p:txBody>
      </p:sp>
    </p:spTree>
    <p:extLst>
      <p:ext uri="{BB962C8B-B14F-4D97-AF65-F5344CB8AC3E}">
        <p14:creationId xmlns:p14="http://schemas.microsoft.com/office/powerpoint/2010/main" val="2973600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E8B0F-BBB4-D4E8-DACD-3798E0C54ABC}"/>
              </a:ext>
            </a:extLst>
          </p:cNvPr>
          <p:cNvSpPr>
            <a:spLocks noGrp="1"/>
          </p:cNvSpPr>
          <p:nvPr>
            <p:ph type="title"/>
          </p:nvPr>
        </p:nvSpPr>
        <p:spPr/>
        <p:txBody>
          <a:bodyPr/>
          <a:lstStyle/>
          <a:p>
            <a:r>
              <a:rPr lang="en-US" dirty="0"/>
              <a:t>IMPORTANT FEATURES IN DATA SET</a:t>
            </a:r>
          </a:p>
        </p:txBody>
      </p:sp>
      <p:sp>
        <p:nvSpPr>
          <p:cNvPr id="3" name="Content Placeholder 2">
            <a:extLst>
              <a:ext uri="{FF2B5EF4-FFF2-40B4-BE49-F238E27FC236}">
                <a16:creationId xmlns:a16="http://schemas.microsoft.com/office/drawing/2014/main" id="{6FCD478F-A56C-373D-6E10-D7AA3DB62C16}"/>
              </a:ext>
            </a:extLst>
          </p:cNvPr>
          <p:cNvSpPr>
            <a:spLocks noGrp="1"/>
          </p:cNvSpPr>
          <p:nvPr>
            <p:ph idx="1"/>
          </p:nvPr>
        </p:nvSpPr>
        <p:spPr/>
        <p:txBody>
          <a:bodyPr>
            <a:normAutofit fontScale="92500"/>
          </a:bodyPr>
          <a:lstStyle/>
          <a:p>
            <a:pPr algn="l">
              <a:buFont typeface="Arial" panose="020B0604020202020204" pitchFamily="34" charset="0"/>
              <a:buChar char="•"/>
            </a:pPr>
            <a:r>
              <a:rPr lang="en-IN" b="1" i="0" dirty="0" err="1">
                <a:solidFill>
                  <a:srgbClr val="4B5563"/>
                </a:solidFill>
                <a:effectLst/>
                <a:latin typeface="Source Sans Pro" panose="020B0503030403020204" pitchFamily="34" charset="0"/>
              </a:rPr>
              <a:t>duration_ms</a:t>
            </a:r>
            <a:r>
              <a:rPr lang="en-IN" b="0" i="0" dirty="0">
                <a:solidFill>
                  <a:srgbClr val="4B5563"/>
                </a:solidFill>
                <a:effectLst/>
                <a:latin typeface="Source Sans Pro" panose="020B0503030403020204" pitchFamily="34" charset="0"/>
              </a:rPr>
              <a:t>: The track length in milliseconds</a:t>
            </a:r>
          </a:p>
          <a:p>
            <a:pPr algn="l">
              <a:buFont typeface="Arial" panose="020B0604020202020204" pitchFamily="34" charset="0"/>
              <a:buChar char="•"/>
            </a:pPr>
            <a:r>
              <a:rPr lang="en-IN" b="1" i="0" dirty="0" err="1">
                <a:solidFill>
                  <a:srgbClr val="4B5563"/>
                </a:solidFill>
                <a:effectLst/>
                <a:latin typeface="Source Sans Pro" panose="020B0503030403020204" pitchFamily="34" charset="0"/>
              </a:rPr>
              <a:t>speechiness</a:t>
            </a:r>
            <a:r>
              <a:rPr lang="en-IN" b="0" i="0" dirty="0">
                <a:solidFill>
                  <a:srgbClr val="4B5563"/>
                </a:solidFill>
                <a:effectLst/>
                <a:latin typeface="Source Sans Pro" panose="020B0503030403020204" pitchFamily="34" charset="0"/>
              </a:rPr>
              <a:t>: </a:t>
            </a:r>
            <a:r>
              <a:rPr lang="en-IN" b="0" i="0" dirty="0" err="1">
                <a:solidFill>
                  <a:srgbClr val="4B5563"/>
                </a:solidFill>
                <a:effectLst/>
                <a:latin typeface="Source Sans Pro" panose="020B0503030403020204" pitchFamily="34" charset="0"/>
              </a:rPr>
              <a:t>Speechiness</a:t>
            </a:r>
            <a:r>
              <a:rPr lang="en-IN" b="0" i="0" dirty="0">
                <a:solidFill>
                  <a:srgbClr val="4B5563"/>
                </a:solidFill>
                <a:effectLst/>
                <a:latin typeface="Source Sans Pro" panose="020B0503030403020204" pitchFamily="34" charset="0"/>
              </a:rPr>
              <a:t> detects the presence of spoken words in a track. The more exclusively speech-like the recording (e.g. talk show, audio book, poetry), the closer to 1.0 the attribute value. Values above 0.66 describe tracks that are probably made entirely of spoken words. Values between 0.33 and 0.66 describe tracks that may contain both music and speech, either in sections or layered, including such cases as rap music. Values below 0.33 most likely represent music and other non-speech-like tracks</a:t>
            </a:r>
          </a:p>
          <a:p>
            <a:pPr>
              <a:buFont typeface="Arial" panose="020B0604020202020204" pitchFamily="34" charset="0"/>
              <a:buChar char="•"/>
            </a:pPr>
            <a:r>
              <a:rPr lang="en-IN" b="1" i="0" dirty="0" err="1">
                <a:solidFill>
                  <a:srgbClr val="4B5563"/>
                </a:solidFill>
                <a:effectLst/>
                <a:latin typeface="Source Sans Pro" panose="020B0503030403020204" pitchFamily="34" charset="0"/>
              </a:rPr>
              <a:t>track_name</a:t>
            </a:r>
            <a:r>
              <a:rPr lang="en-IN" b="0" i="0" dirty="0">
                <a:solidFill>
                  <a:srgbClr val="4B5563"/>
                </a:solidFill>
                <a:effectLst/>
                <a:latin typeface="Source Sans Pro" panose="020B0503030403020204" pitchFamily="34" charset="0"/>
              </a:rPr>
              <a:t>: Name of the track</a:t>
            </a:r>
          </a:p>
          <a:p>
            <a:endParaRPr lang="en-US" dirty="0"/>
          </a:p>
        </p:txBody>
      </p:sp>
    </p:spTree>
    <p:extLst>
      <p:ext uri="{BB962C8B-B14F-4D97-AF65-F5344CB8AC3E}">
        <p14:creationId xmlns:p14="http://schemas.microsoft.com/office/powerpoint/2010/main" val="1662866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141AF-19E1-F646-2B4B-C04A98449B4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F5B3D9A-5B45-2BD0-0E51-93C6248C0FEE}"/>
              </a:ext>
            </a:extLst>
          </p:cNvPr>
          <p:cNvSpPr>
            <a:spLocks noGrp="1"/>
          </p:cNvSpPr>
          <p:nvPr>
            <p:ph idx="1"/>
          </p:nvPr>
        </p:nvSpPr>
        <p:spPr/>
        <p:txBody>
          <a:bodyPr/>
          <a:lstStyle/>
          <a:p>
            <a:pPr algn="l">
              <a:buFont typeface="Arial" panose="020B0604020202020204" pitchFamily="34" charset="0"/>
              <a:buChar char="•"/>
            </a:pPr>
            <a:r>
              <a:rPr lang="en-IN" b="1" i="0" dirty="0" err="1">
                <a:solidFill>
                  <a:srgbClr val="4B5563"/>
                </a:solidFill>
                <a:effectLst/>
                <a:latin typeface="Source Sans Pro" panose="020B0503030403020204" pitchFamily="34" charset="0"/>
              </a:rPr>
              <a:t>time_signature</a:t>
            </a:r>
            <a:r>
              <a:rPr lang="en-IN" b="0" i="0" dirty="0">
                <a:solidFill>
                  <a:srgbClr val="4B5563"/>
                </a:solidFill>
                <a:effectLst/>
                <a:latin typeface="Source Sans Pro" panose="020B0503030403020204" pitchFamily="34" charset="0"/>
              </a:rPr>
              <a:t>: An estimated time signature. The time signature (meter) is a notational convention to specify how many beats are in each bar (or measure). The time signature ranges from 3 to 7 indicating time signatures of 3/4, to 7/4.</a:t>
            </a:r>
          </a:p>
          <a:p>
            <a:pPr>
              <a:buFont typeface="Arial" panose="020B0604020202020204" pitchFamily="34" charset="0"/>
              <a:buChar char="•"/>
            </a:pPr>
            <a:r>
              <a:rPr lang="en-IN" b="1" i="0" dirty="0" err="1">
                <a:solidFill>
                  <a:srgbClr val="4B5563"/>
                </a:solidFill>
                <a:effectLst/>
                <a:latin typeface="Source Sans Pro" panose="020B0503030403020204" pitchFamily="34" charset="0"/>
              </a:rPr>
              <a:t>acousticness</a:t>
            </a:r>
            <a:r>
              <a:rPr lang="en-IN" b="0" i="0" dirty="0">
                <a:solidFill>
                  <a:srgbClr val="4B5563"/>
                </a:solidFill>
                <a:effectLst/>
                <a:latin typeface="Source Sans Pro" panose="020B0503030403020204" pitchFamily="34" charset="0"/>
              </a:rPr>
              <a:t>: A confidence measure from 0.0 to 1.0 of whether the track is acoustic. 1.0 represents high confidence the track is acoustic</a:t>
            </a:r>
          </a:p>
          <a:p>
            <a:pPr algn="l">
              <a:buFont typeface="Arial" panose="020B0604020202020204" pitchFamily="34" charset="0"/>
              <a:buChar char="•"/>
            </a:pPr>
            <a:r>
              <a:rPr lang="en-IN" b="1" i="0" dirty="0" err="1">
                <a:solidFill>
                  <a:srgbClr val="4B5563"/>
                </a:solidFill>
                <a:effectLst/>
                <a:latin typeface="Source Sans Pro" panose="020B0503030403020204" pitchFamily="34" charset="0"/>
              </a:rPr>
              <a:t>track_genre</a:t>
            </a:r>
            <a:r>
              <a:rPr lang="en-IN" b="0" i="0" dirty="0">
                <a:solidFill>
                  <a:srgbClr val="4B5563"/>
                </a:solidFill>
                <a:effectLst/>
                <a:latin typeface="Source Sans Pro" panose="020B0503030403020204" pitchFamily="34" charset="0"/>
              </a:rPr>
              <a:t>: The genre in which the track belongs</a:t>
            </a:r>
          </a:p>
          <a:p>
            <a:r>
              <a:rPr lang="en-IN" b="0" i="0" dirty="0">
                <a:solidFill>
                  <a:srgbClr val="4B5563"/>
                </a:solidFill>
                <a:effectLst/>
                <a:latin typeface="Source Sans Pro" panose="020B0503030403020204" pitchFamily="34" charset="0"/>
              </a:rPr>
              <a:t>The data was collected and cleaned using Spotify's Web API and Python.</a:t>
            </a:r>
            <a:endParaRPr lang="en-US" dirty="0"/>
          </a:p>
        </p:txBody>
      </p:sp>
    </p:spTree>
    <p:extLst>
      <p:ext uri="{BB962C8B-B14F-4D97-AF65-F5344CB8AC3E}">
        <p14:creationId xmlns:p14="http://schemas.microsoft.com/office/powerpoint/2010/main" val="3463431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92636-DFF4-E415-7B75-ED03DB300960}"/>
              </a:ext>
            </a:extLst>
          </p:cNvPr>
          <p:cNvSpPr>
            <a:spLocks noGrp="1"/>
          </p:cNvSpPr>
          <p:nvPr>
            <p:ph type="title"/>
          </p:nvPr>
        </p:nvSpPr>
        <p:spPr/>
        <p:txBody>
          <a:bodyPr/>
          <a:lstStyle/>
          <a:p>
            <a:r>
              <a:rPr lang="en-US" dirty="0"/>
              <a:t>CLASSIFICATION METHODS:	</a:t>
            </a:r>
          </a:p>
        </p:txBody>
      </p:sp>
      <p:sp>
        <p:nvSpPr>
          <p:cNvPr id="3" name="Content Placeholder 2">
            <a:extLst>
              <a:ext uri="{FF2B5EF4-FFF2-40B4-BE49-F238E27FC236}">
                <a16:creationId xmlns:a16="http://schemas.microsoft.com/office/drawing/2014/main" id="{14099BD3-6B02-67BE-FAFF-E1608C722AAE}"/>
              </a:ext>
            </a:extLst>
          </p:cNvPr>
          <p:cNvSpPr>
            <a:spLocks noGrp="1"/>
          </p:cNvSpPr>
          <p:nvPr>
            <p:ph idx="1"/>
          </p:nvPr>
        </p:nvSpPr>
        <p:spPr/>
        <p:txBody>
          <a:bodyPr/>
          <a:lstStyle/>
          <a:p>
            <a:r>
              <a:rPr lang="en-US" dirty="0"/>
              <a:t>Currently, we have implemented two classification methods:</a:t>
            </a:r>
          </a:p>
          <a:p>
            <a:r>
              <a:rPr lang="en-US" dirty="0"/>
              <a:t>1.Decision Tree</a:t>
            </a:r>
          </a:p>
          <a:p>
            <a:r>
              <a:rPr lang="en-US" dirty="0"/>
              <a:t>2.Naive Bayes </a:t>
            </a:r>
            <a:r>
              <a:rPr lang="en-US" dirty="0" err="1"/>
              <a:t>Theorm</a:t>
            </a:r>
            <a:endParaRPr lang="en-US" dirty="0"/>
          </a:p>
        </p:txBody>
      </p:sp>
    </p:spTree>
    <p:extLst>
      <p:ext uri="{BB962C8B-B14F-4D97-AF65-F5344CB8AC3E}">
        <p14:creationId xmlns:p14="http://schemas.microsoft.com/office/powerpoint/2010/main" val="1689880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5AB8E-D89E-12E4-6591-08BED2407AB9}"/>
              </a:ext>
            </a:extLst>
          </p:cNvPr>
          <p:cNvSpPr>
            <a:spLocks noGrp="1"/>
          </p:cNvSpPr>
          <p:nvPr>
            <p:ph type="title"/>
          </p:nvPr>
        </p:nvSpPr>
        <p:spPr/>
        <p:txBody>
          <a:bodyPr/>
          <a:lstStyle/>
          <a:p>
            <a:r>
              <a:rPr lang="en-US" dirty="0"/>
              <a:t>Decision Tree Algorithm</a:t>
            </a:r>
          </a:p>
        </p:txBody>
      </p:sp>
      <p:sp>
        <p:nvSpPr>
          <p:cNvPr id="3" name="Content Placeholder 2">
            <a:extLst>
              <a:ext uri="{FF2B5EF4-FFF2-40B4-BE49-F238E27FC236}">
                <a16:creationId xmlns:a16="http://schemas.microsoft.com/office/drawing/2014/main" id="{BC7F7276-83E7-3CB8-8B39-6D18ED56B1AE}"/>
              </a:ext>
            </a:extLst>
          </p:cNvPr>
          <p:cNvSpPr>
            <a:spLocks noGrp="1"/>
          </p:cNvSpPr>
          <p:nvPr>
            <p:ph idx="1"/>
          </p:nvPr>
        </p:nvSpPr>
        <p:spPr/>
        <p:txBody>
          <a:bodyPr/>
          <a:lstStyle/>
          <a:p>
            <a:r>
              <a:rPr lang="en-US" dirty="0"/>
              <a:t>A decision tree algorithm recursively splits a dataset into subsets based on feature values, aiming to achieve pure (homogeneous) leaf nodes in terms of the target variable.</a:t>
            </a:r>
          </a:p>
          <a:p>
            <a:r>
              <a:rPr lang="en-US" dirty="0"/>
              <a:t>Libraries Used: Sci-Kit Learn(Decision tree classifier, accuracy, label encoder, confusion matrix), pandas, </a:t>
            </a:r>
            <a:r>
              <a:rPr lang="en-US" dirty="0" err="1"/>
              <a:t>numpy</a:t>
            </a:r>
            <a:r>
              <a:rPr lang="en-US" dirty="0"/>
              <a:t>.</a:t>
            </a:r>
          </a:p>
          <a:p>
            <a:endParaRPr lang="en-US" dirty="0"/>
          </a:p>
        </p:txBody>
      </p:sp>
    </p:spTree>
    <p:extLst>
      <p:ext uri="{BB962C8B-B14F-4D97-AF65-F5344CB8AC3E}">
        <p14:creationId xmlns:p14="http://schemas.microsoft.com/office/powerpoint/2010/main" val="2376517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3413A-47F6-23A9-6484-A1821D31716F}"/>
              </a:ext>
            </a:extLst>
          </p:cNvPr>
          <p:cNvSpPr>
            <a:spLocks noGrp="1"/>
          </p:cNvSpPr>
          <p:nvPr>
            <p:ph type="title"/>
          </p:nvPr>
        </p:nvSpPr>
        <p:spPr/>
        <p:txBody>
          <a:bodyPr/>
          <a:lstStyle/>
          <a:p>
            <a:r>
              <a:rPr lang="en-US" dirty="0"/>
              <a:t>Decision Tree Algorithm - Outputs</a:t>
            </a:r>
          </a:p>
        </p:txBody>
      </p:sp>
      <p:pic>
        <p:nvPicPr>
          <p:cNvPr id="5" name="Content Placeholder 4">
            <a:extLst>
              <a:ext uri="{FF2B5EF4-FFF2-40B4-BE49-F238E27FC236}">
                <a16:creationId xmlns:a16="http://schemas.microsoft.com/office/drawing/2014/main" id="{D0DF5D41-25C0-FDDA-92CF-8FF5509865E3}"/>
              </a:ext>
            </a:extLst>
          </p:cNvPr>
          <p:cNvPicPr>
            <a:picLocks noGrp="1" noChangeAspect="1"/>
          </p:cNvPicPr>
          <p:nvPr>
            <p:ph idx="1"/>
          </p:nvPr>
        </p:nvPicPr>
        <p:blipFill>
          <a:blip r:embed="rId2"/>
          <a:stretch>
            <a:fillRect/>
          </a:stretch>
        </p:blipFill>
        <p:spPr>
          <a:xfrm>
            <a:off x="6639338" y="1955625"/>
            <a:ext cx="4943062" cy="3222497"/>
          </a:xfrm>
          <a:prstGeom prst="rect">
            <a:avLst/>
          </a:prstGeom>
        </p:spPr>
      </p:pic>
      <p:sp>
        <p:nvSpPr>
          <p:cNvPr id="7" name="TextBox 6">
            <a:extLst>
              <a:ext uri="{FF2B5EF4-FFF2-40B4-BE49-F238E27FC236}">
                <a16:creationId xmlns:a16="http://schemas.microsoft.com/office/drawing/2014/main" id="{63DBEC85-9C0E-0FD6-2BCC-A805CE3FB096}"/>
              </a:ext>
            </a:extLst>
          </p:cNvPr>
          <p:cNvSpPr txBox="1"/>
          <p:nvPr/>
        </p:nvSpPr>
        <p:spPr>
          <a:xfrm>
            <a:off x="887896" y="1955624"/>
            <a:ext cx="5208104" cy="2031325"/>
          </a:xfrm>
          <a:prstGeom prst="rect">
            <a:avLst/>
          </a:prstGeom>
          <a:noFill/>
        </p:spPr>
        <p:txBody>
          <a:bodyPr wrap="square" rtlCol="0">
            <a:spAutoFit/>
          </a:bodyPr>
          <a:lstStyle/>
          <a:p>
            <a:pPr marL="285750" indent="-285750">
              <a:buFont typeface="Arial" panose="020B0604020202020204" pitchFamily="34" charset="0"/>
              <a:buChar char="•"/>
            </a:pPr>
            <a:r>
              <a:rPr lang="en-US" dirty="0"/>
              <a:t>We have Implemented </a:t>
            </a:r>
            <a:r>
              <a:rPr lang="en-US" dirty="0" err="1"/>
              <a:t>descion</a:t>
            </a:r>
            <a:r>
              <a:rPr lang="en-US" dirty="0"/>
              <a:t> tree algorithm and calculated the accuracy confusion matrix and classification report.</a:t>
            </a:r>
          </a:p>
          <a:p>
            <a:pPr marL="285750" indent="-285750">
              <a:buFont typeface="Arial" panose="020B0604020202020204" pitchFamily="34" charset="0"/>
              <a:buChar char="•"/>
            </a:pPr>
            <a:r>
              <a:rPr lang="en-US" dirty="0"/>
              <a:t>Since , We are getting 25% accuracy , to improve the accuracy we used different methods like pruning and binning</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048320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E9CE9-DCF8-67B9-84E7-8E871906A297}"/>
              </a:ext>
            </a:extLst>
          </p:cNvPr>
          <p:cNvSpPr>
            <a:spLocks noGrp="1"/>
          </p:cNvSpPr>
          <p:nvPr>
            <p:ph type="title"/>
          </p:nvPr>
        </p:nvSpPr>
        <p:spPr/>
        <p:txBody>
          <a:bodyPr/>
          <a:lstStyle/>
          <a:p>
            <a:r>
              <a:rPr lang="en-US" dirty="0"/>
              <a:t>Decision Tree Algorithm - Outputs</a:t>
            </a:r>
          </a:p>
        </p:txBody>
      </p:sp>
      <p:sp>
        <p:nvSpPr>
          <p:cNvPr id="3" name="Content Placeholder 2">
            <a:extLst>
              <a:ext uri="{FF2B5EF4-FFF2-40B4-BE49-F238E27FC236}">
                <a16:creationId xmlns:a16="http://schemas.microsoft.com/office/drawing/2014/main" id="{567CC691-3808-19C8-5234-9C8E1F988CE3}"/>
              </a:ext>
            </a:extLst>
          </p:cNvPr>
          <p:cNvSpPr>
            <a:spLocks noGrp="1"/>
          </p:cNvSpPr>
          <p:nvPr>
            <p:ph idx="1"/>
          </p:nvPr>
        </p:nvSpPr>
        <p:spPr/>
        <p:txBody>
          <a:bodyPr>
            <a:normAutofit fontScale="85000" lnSpcReduction="20000"/>
          </a:bodyPr>
          <a:lstStyle/>
          <a:p>
            <a:r>
              <a:rPr lang="en-IN" dirty="0"/>
              <a:t>Accuracy after implementing pruning is 21.4%</a:t>
            </a:r>
          </a:p>
          <a:p>
            <a:r>
              <a:rPr lang="en-IN" b="0" i="0" dirty="0">
                <a:effectLst/>
                <a:latin typeface="-apple-system"/>
              </a:rPr>
              <a:t>Let's bin these variables : popularity, </a:t>
            </a:r>
            <a:r>
              <a:rPr lang="en-IN" b="0" i="0" dirty="0" err="1">
                <a:effectLst/>
                <a:latin typeface="-apple-system"/>
              </a:rPr>
              <a:t>duration_ms</a:t>
            </a:r>
            <a:r>
              <a:rPr lang="en-IN" b="0" i="0" dirty="0">
                <a:effectLst/>
                <a:latin typeface="-apple-system"/>
              </a:rPr>
              <a:t>, danceability, energy, loudness, </a:t>
            </a:r>
            <a:r>
              <a:rPr lang="en-IN" b="0" i="0" dirty="0" err="1">
                <a:effectLst/>
                <a:latin typeface="-apple-system"/>
              </a:rPr>
              <a:t>speechiness</a:t>
            </a:r>
            <a:r>
              <a:rPr lang="en-IN" b="0" i="0" dirty="0">
                <a:effectLst/>
                <a:latin typeface="-apple-system"/>
              </a:rPr>
              <a:t>, </a:t>
            </a:r>
            <a:r>
              <a:rPr lang="en-IN" b="0" i="0" dirty="0" err="1">
                <a:effectLst/>
                <a:latin typeface="-apple-system"/>
              </a:rPr>
              <a:t>acousticness</a:t>
            </a:r>
            <a:r>
              <a:rPr lang="en-IN" b="0" i="0" dirty="0">
                <a:effectLst/>
                <a:latin typeface="-apple-system"/>
              </a:rPr>
              <a:t>, </a:t>
            </a:r>
            <a:r>
              <a:rPr lang="en-IN" b="0" i="0" dirty="0" err="1">
                <a:effectLst/>
                <a:latin typeface="-apple-system"/>
              </a:rPr>
              <a:t>instrumentalness</a:t>
            </a:r>
            <a:r>
              <a:rPr lang="en-IN" b="0" i="0" dirty="0">
                <a:effectLst/>
                <a:latin typeface="-apple-system"/>
              </a:rPr>
              <a:t>, liveness, valence, and tempo. We set the bins based on the data description given in the readme file.</a:t>
            </a:r>
            <a:endParaRPr lang="en-IN" dirty="0"/>
          </a:p>
          <a:p>
            <a:r>
              <a:rPr lang="en-IN" dirty="0"/>
              <a:t>Accuracy after implementing binning method is 17.1%</a:t>
            </a:r>
          </a:p>
          <a:p>
            <a:r>
              <a:rPr lang="en-IN" b="0" i="0" dirty="0">
                <a:effectLst/>
                <a:latin typeface="-apple-system"/>
              </a:rPr>
              <a:t>Even after binning and re-</a:t>
            </a:r>
            <a:r>
              <a:rPr lang="en-IN" b="0" i="0" dirty="0" err="1">
                <a:effectLst/>
                <a:latin typeface="-apple-system"/>
              </a:rPr>
              <a:t>prunning</a:t>
            </a:r>
            <a:r>
              <a:rPr lang="en-IN" b="0" i="0" dirty="0">
                <a:effectLst/>
                <a:latin typeface="-apple-system"/>
              </a:rPr>
              <a:t> our tree, we still are stuck at below 25% accuracy. Since we have seemingly exhausted our options for improving our tree, we can safely assume that decision tree is not a great algorithm for our goal. Alternatively, maybe our data just is not capable of making a good prediction overall.</a:t>
            </a:r>
            <a:br>
              <a:rPr lang="en-IN" dirty="0"/>
            </a:br>
            <a:endParaRPr lang="en-US" dirty="0"/>
          </a:p>
        </p:txBody>
      </p:sp>
    </p:spTree>
    <p:extLst>
      <p:ext uri="{BB962C8B-B14F-4D97-AF65-F5344CB8AC3E}">
        <p14:creationId xmlns:p14="http://schemas.microsoft.com/office/powerpoint/2010/main" val="2402899579"/>
      </p:ext>
    </p:extLst>
  </p:cSld>
  <p:clrMapOvr>
    <a:masterClrMapping/>
  </p:clrMapOvr>
</p:sld>
</file>

<file path=ppt/theme/theme1.xml><?xml version="1.0" encoding="utf-8"?>
<a:theme xmlns:a="http://schemas.openxmlformats.org/drawingml/2006/main" name="Frosty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otalTime>55</TotalTime>
  <Words>875</Words>
  <Application>Microsoft Macintosh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-apple-system</vt:lpstr>
      <vt:lpstr>Arial</vt:lpstr>
      <vt:lpstr>Avenir Next LT Pro</vt:lpstr>
      <vt:lpstr>Goudy Old Style</vt:lpstr>
      <vt:lpstr>Source Sans Pro</vt:lpstr>
      <vt:lpstr>Wingdings</vt:lpstr>
      <vt:lpstr>FrostyVTI</vt:lpstr>
      <vt:lpstr>MUSIC GENRE TEXT CLASSIFICTION </vt:lpstr>
      <vt:lpstr>DATA SET</vt:lpstr>
      <vt:lpstr>IMPORTANT FEATURES IN DATA SET</vt:lpstr>
      <vt:lpstr>IMPORTANT FEATURES IN DATA SET</vt:lpstr>
      <vt:lpstr>PowerPoint Presentation</vt:lpstr>
      <vt:lpstr>CLASSIFICATION METHODS: </vt:lpstr>
      <vt:lpstr>Decision Tree Algorithm</vt:lpstr>
      <vt:lpstr>Decision Tree Algorithm - Outputs</vt:lpstr>
      <vt:lpstr>Decision Tree Algorithm - Outputs</vt:lpstr>
      <vt:lpstr>Naive Bayes Algorithm</vt:lpstr>
      <vt:lpstr>Naïve Bayes Algorithm - Outputs</vt:lpstr>
      <vt:lpstr>Future Plan Of Action: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GENRE TEXT CLASSIFICTION </dc:title>
  <dc:creator>Dheeraj Bhaskaruni</dc:creator>
  <cp:lastModifiedBy>Dheeraj Bhaskaruni</cp:lastModifiedBy>
  <cp:revision>1</cp:revision>
  <dcterms:created xsi:type="dcterms:W3CDTF">2023-10-10T04:20:47Z</dcterms:created>
  <dcterms:modified xsi:type="dcterms:W3CDTF">2023-10-10T05:16:03Z</dcterms:modified>
</cp:coreProperties>
</file>