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9" r:id="rId6"/>
    <p:sldId id="270" r:id="rId7"/>
    <p:sldId id="261" r:id="rId8"/>
    <p:sldId id="262" r:id="rId9"/>
    <p:sldId id="263" r:id="rId10"/>
    <p:sldId id="264" r:id="rId11"/>
    <p:sldId id="271"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327"/>
  </p:normalViewPr>
  <p:slideViewPr>
    <p:cSldViewPr snapToGrid="0">
      <p:cViewPr>
        <p:scale>
          <a:sx n="66" d="100"/>
          <a:sy n="66" d="100"/>
        </p:scale>
        <p:origin x="1301"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6491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8973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5383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10/10/2023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39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283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7524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4571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7137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93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10/10/2023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6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10/10/2023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5299233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uggingface.co/datasets/maharshipandya/spotify-tracks-dataset/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06D03-5CE8-E1C2-D4C8-BE13C0E9669C}"/>
              </a:ext>
            </a:extLst>
          </p:cNvPr>
          <p:cNvSpPr>
            <a:spLocks noGrp="1"/>
          </p:cNvSpPr>
          <p:nvPr>
            <p:ph type="ctrTitle"/>
          </p:nvPr>
        </p:nvSpPr>
        <p:spPr>
          <a:xfrm>
            <a:off x="1079510" y="4575967"/>
            <a:ext cx="4457690" cy="1720850"/>
          </a:xfrm>
        </p:spPr>
        <p:txBody>
          <a:bodyPr anchor="ctr">
            <a:normAutofit fontScale="90000"/>
          </a:bodyPr>
          <a:lstStyle/>
          <a:p>
            <a:r>
              <a:rPr lang="en-US" dirty="0"/>
              <a:t>MUSIC GENRE CLASSIFICTION</a:t>
            </a:r>
            <a:br>
              <a:rPr lang="en-US" dirty="0"/>
            </a:br>
            <a:endParaRPr lang="en-US" dirty="0"/>
          </a:p>
        </p:txBody>
      </p:sp>
      <p:sp>
        <p:nvSpPr>
          <p:cNvPr id="3" name="Subtitle 2">
            <a:extLst>
              <a:ext uri="{FF2B5EF4-FFF2-40B4-BE49-F238E27FC236}">
                <a16:creationId xmlns:a16="http://schemas.microsoft.com/office/drawing/2014/main" id="{5B9EE824-6F30-E160-0428-98985FC7ECFA}"/>
              </a:ext>
            </a:extLst>
          </p:cNvPr>
          <p:cNvSpPr>
            <a:spLocks noGrp="1"/>
          </p:cNvSpPr>
          <p:nvPr>
            <p:ph type="subTitle" idx="1"/>
          </p:nvPr>
        </p:nvSpPr>
        <p:spPr>
          <a:xfrm>
            <a:off x="6654801" y="4575967"/>
            <a:ext cx="4451347" cy="1720850"/>
          </a:xfrm>
        </p:spPr>
        <p:txBody>
          <a:bodyPr anchor="ctr">
            <a:normAutofit/>
          </a:bodyPr>
          <a:lstStyle/>
          <a:p>
            <a:endParaRPr lang="en-US" dirty="0"/>
          </a:p>
        </p:txBody>
      </p:sp>
      <p:pic>
        <p:nvPicPr>
          <p:cNvPr id="4" name="Picture 3" descr="An abstract genetic concept">
            <a:extLst>
              <a:ext uri="{FF2B5EF4-FFF2-40B4-BE49-F238E27FC236}">
                <a16:creationId xmlns:a16="http://schemas.microsoft.com/office/drawing/2014/main" id="{45A82178-0D66-19EC-C6DB-F31CF67E7D7E}"/>
              </a:ext>
            </a:extLst>
          </p:cNvPr>
          <p:cNvPicPr>
            <a:picLocks noChangeAspect="1"/>
          </p:cNvPicPr>
          <p:nvPr/>
        </p:nvPicPr>
        <p:blipFill rotWithShape="1">
          <a:blip r:embed="rId2"/>
          <a:srcRect t="37273" b="29797"/>
          <a:stretch/>
        </p:blipFill>
        <p:spPr>
          <a:xfrm>
            <a:off x="20" y="10"/>
            <a:ext cx="12191977" cy="4014777"/>
          </a:xfrm>
          <a:prstGeom prst="rect">
            <a:avLst/>
          </a:prstGeom>
        </p:spPr>
      </p:pic>
      <p:cxnSp>
        <p:nvCxnSpPr>
          <p:cNvPr id="59" name="Straight Connector 5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9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9CE9-DCF8-67B9-84E7-8E871906A297}"/>
              </a:ext>
            </a:extLst>
          </p:cNvPr>
          <p:cNvSpPr>
            <a:spLocks noGrp="1"/>
          </p:cNvSpPr>
          <p:nvPr>
            <p:ph type="title"/>
          </p:nvPr>
        </p:nvSpPr>
        <p:spPr>
          <a:xfrm>
            <a:off x="989400" y="395289"/>
            <a:ext cx="10213200" cy="809257"/>
          </a:xfrm>
        </p:spPr>
        <p:txBody>
          <a:bodyPr/>
          <a:lstStyle/>
          <a:p>
            <a:r>
              <a:rPr lang="en-US" dirty="0"/>
              <a:t>Decision Tree Algorithm -Outputs</a:t>
            </a:r>
          </a:p>
        </p:txBody>
      </p:sp>
      <p:sp>
        <p:nvSpPr>
          <p:cNvPr id="3" name="Content Placeholder 2">
            <a:extLst>
              <a:ext uri="{FF2B5EF4-FFF2-40B4-BE49-F238E27FC236}">
                <a16:creationId xmlns:a16="http://schemas.microsoft.com/office/drawing/2014/main" id="{567CC691-3808-19C8-5234-9C8E1F988CE3}"/>
              </a:ext>
            </a:extLst>
          </p:cNvPr>
          <p:cNvSpPr>
            <a:spLocks noGrp="1"/>
          </p:cNvSpPr>
          <p:nvPr>
            <p:ph idx="1"/>
          </p:nvPr>
        </p:nvSpPr>
        <p:spPr>
          <a:xfrm>
            <a:off x="989400" y="1318846"/>
            <a:ext cx="10213200" cy="4809391"/>
          </a:xfrm>
        </p:spPr>
        <p:txBody>
          <a:bodyPr>
            <a:normAutofit fontScale="62500" lnSpcReduction="20000"/>
          </a:bodyPr>
          <a:lstStyle/>
          <a:p>
            <a:pPr marL="285750" indent="-28575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Accuracy after implementing pruning is 21.4%</a:t>
            </a:r>
          </a:p>
          <a:p>
            <a:pPr marL="285750" indent="-28575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Let's bin these variables : popularity, </a:t>
            </a:r>
            <a:r>
              <a:rPr lang="en-IN" sz="3200" dirty="0" err="1">
                <a:solidFill>
                  <a:schemeClr val="tx1"/>
                </a:solidFill>
                <a:latin typeface="Times New Roman" panose="02020603050405020304" pitchFamily="18" charset="0"/>
                <a:cs typeface="Times New Roman" panose="02020603050405020304" pitchFamily="18" charset="0"/>
              </a:rPr>
              <a:t>duration_ms</a:t>
            </a:r>
            <a:r>
              <a:rPr lang="en-IN" sz="3200" dirty="0">
                <a:solidFill>
                  <a:schemeClr val="tx1"/>
                </a:solidFill>
                <a:latin typeface="Times New Roman" panose="02020603050405020304" pitchFamily="18" charset="0"/>
                <a:cs typeface="Times New Roman" panose="02020603050405020304" pitchFamily="18" charset="0"/>
              </a:rPr>
              <a:t>, danceability, energy, loudness, </a:t>
            </a:r>
            <a:r>
              <a:rPr lang="en-IN" sz="3200" dirty="0" err="1">
                <a:solidFill>
                  <a:schemeClr val="tx1"/>
                </a:solidFill>
                <a:latin typeface="Times New Roman" panose="02020603050405020304" pitchFamily="18" charset="0"/>
                <a:cs typeface="Times New Roman" panose="02020603050405020304" pitchFamily="18" charset="0"/>
              </a:rPr>
              <a:t>speechiness</a:t>
            </a:r>
            <a:r>
              <a:rPr lang="en-IN" sz="3200" dirty="0">
                <a:solidFill>
                  <a:schemeClr val="tx1"/>
                </a:solidFill>
                <a:latin typeface="Times New Roman" panose="02020603050405020304" pitchFamily="18" charset="0"/>
                <a:cs typeface="Times New Roman" panose="02020603050405020304" pitchFamily="18" charset="0"/>
              </a:rPr>
              <a:t>, </a:t>
            </a:r>
            <a:r>
              <a:rPr lang="en-IN" sz="3200" dirty="0" err="1">
                <a:solidFill>
                  <a:schemeClr val="tx1"/>
                </a:solidFill>
                <a:latin typeface="Times New Roman" panose="02020603050405020304" pitchFamily="18" charset="0"/>
                <a:cs typeface="Times New Roman" panose="02020603050405020304" pitchFamily="18" charset="0"/>
              </a:rPr>
              <a:t>acousticness</a:t>
            </a:r>
            <a:r>
              <a:rPr lang="en-IN" sz="3200" dirty="0">
                <a:solidFill>
                  <a:schemeClr val="tx1"/>
                </a:solidFill>
                <a:latin typeface="Times New Roman" panose="02020603050405020304" pitchFamily="18" charset="0"/>
                <a:cs typeface="Times New Roman" panose="02020603050405020304" pitchFamily="18" charset="0"/>
              </a:rPr>
              <a:t>, </a:t>
            </a:r>
            <a:r>
              <a:rPr lang="en-IN" sz="3200" dirty="0" err="1">
                <a:solidFill>
                  <a:schemeClr val="tx1"/>
                </a:solidFill>
                <a:latin typeface="Times New Roman" panose="02020603050405020304" pitchFamily="18" charset="0"/>
                <a:cs typeface="Times New Roman" panose="02020603050405020304" pitchFamily="18" charset="0"/>
              </a:rPr>
              <a:t>instrumentalness</a:t>
            </a:r>
            <a:r>
              <a:rPr lang="en-IN" sz="3200" dirty="0">
                <a:solidFill>
                  <a:schemeClr val="tx1"/>
                </a:solidFill>
                <a:latin typeface="Times New Roman" panose="02020603050405020304" pitchFamily="18" charset="0"/>
                <a:cs typeface="Times New Roman" panose="02020603050405020304" pitchFamily="18" charset="0"/>
              </a:rPr>
              <a:t>, liveness, valence, and tempo. We set the bins based on the data description given in the readme file.</a:t>
            </a:r>
          </a:p>
          <a:p>
            <a:pPr marL="285750" indent="-28575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Accuracy after implementing binning method is 17.1%</a:t>
            </a:r>
          </a:p>
          <a:p>
            <a:pPr marL="285750" indent="-28575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Even after binning and re-</a:t>
            </a:r>
            <a:r>
              <a:rPr lang="en-IN" sz="3200" dirty="0" err="1">
                <a:solidFill>
                  <a:schemeClr val="tx1"/>
                </a:solidFill>
                <a:latin typeface="Times New Roman" panose="02020603050405020304" pitchFamily="18" charset="0"/>
                <a:cs typeface="Times New Roman" panose="02020603050405020304" pitchFamily="18" charset="0"/>
              </a:rPr>
              <a:t>prunning</a:t>
            </a:r>
            <a:r>
              <a:rPr lang="en-IN" sz="3200" dirty="0">
                <a:solidFill>
                  <a:schemeClr val="tx1"/>
                </a:solidFill>
                <a:latin typeface="Times New Roman" panose="02020603050405020304" pitchFamily="18" charset="0"/>
                <a:cs typeface="Times New Roman" panose="02020603050405020304" pitchFamily="18" charset="0"/>
              </a:rPr>
              <a:t> our tree, we still are stuck at below 25% accuracy. Since we have seemingly exhausted our options for improving our tree, we can safely assume that decision tree is not a great algorithm for our goal. Alternatively, maybe our data just is not capable of making a good prediction overall.</a:t>
            </a:r>
            <a:br>
              <a:rPr lang="en-IN" dirty="0"/>
            </a:br>
            <a:endParaRPr lang="en-US" dirty="0"/>
          </a:p>
        </p:txBody>
      </p:sp>
    </p:spTree>
    <p:extLst>
      <p:ext uri="{BB962C8B-B14F-4D97-AF65-F5344CB8AC3E}">
        <p14:creationId xmlns:p14="http://schemas.microsoft.com/office/powerpoint/2010/main" val="240289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4A81-57C2-8FF4-62EF-0858065CD520}"/>
              </a:ext>
            </a:extLst>
          </p:cNvPr>
          <p:cNvSpPr>
            <a:spLocks noGrp="1"/>
          </p:cNvSpPr>
          <p:nvPr>
            <p:ph type="title"/>
          </p:nvPr>
        </p:nvSpPr>
        <p:spPr/>
        <p:txBody>
          <a:bodyPr/>
          <a:lstStyle/>
          <a:p>
            <a:r>
              <a:rPr lang="en-US" dirty="0"/>
              <a:t>Decision tree </a:t>
            </a:r>
            <a:endParaRPr lang="en-IN" dirty="0"/>
          </a:p>
        </p:txBody>
      </p:sp>
      <p:pic>
        <p:nvPicPr>
          <p:cNvPr id="1026" name="Picture 2">
            <a:extLst>
              <a:ext uri="{FF2B5EF4-FFF2-40B4-BE49-F238E27FC236}">
                <a16:creationId xmlns:a16="http://schemas.microsoft.com/office/drawing/2014/main" id="{A5017BDB-10C0-F70E-DE7A-DDA3AE62F8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8744" y="1650756"/>
            <a:ext cx="7797579" cy="508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8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2502-7BBB-A9D3-FA07-E15599F488D8}"/>
              </a:ext>
            </a:extLst>
          </p:cNvPr>
          <p:cNvSpPr>
            <a:spLocks noGrp="1"/>
          </p:cNvSpPr>
          <p:nvPr>
            <p:ph type="title"/>
          </p:nvPr>
        </p:nvSpPr>
        <p:spPr/>
        <p:txBody>
          <a:bodyPr/>
          <a:lstStyle/>
          <a:p>
            <a:r>
              <a:rPr lang="en-US" dirty="0"/>
              <a:t>Naive Bayes Algorithm</a:t>
            </a:r>
          </a:p>
        </p:txBody>
      </p:sp>
      <p:sp>
        <p:nvSpPr>
          <p:cNvPr id="3" name="Content Placeholder 2">
            <a:extLst>
              <a:ext uri="{FF2B5EF4-FFF2-40B4-BE49-F238E27FC236}">
                <a16:creationId xmlns:a16="http://schemas.microsoft.com/office/drawing/2014/main" id="{7AB17065-D86D-A48A-4D39-A8AAA1A72A5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Naive Bayes algorithm calculates the probability of a label given a set of features by applying Bayes' theorem, assuming that the features are conditionally independent given the label.</a:t>
            </a:r>
          </a:p>
          <a:p>
            <a:r>
              <a:rPr lang="en-US" dirty="0">
                <a:solidFill>
                  <a:schemeClr val="tx1"/>
                </a:solidFill>
                <a:latin typeface="Times New Roman" panose="02020603050405020304" pitchFamily="18" charset="0"/>
                <a:cs typeface="Times New Roman" panose="02020603050405020304" pitchFamily="18" charset="0"/>
              </a:rPr>
              <a:t>Libraries Used: Sci-Kit Learn(</a:t>
            </a:r>
            <a:r>
              <a:rPr lang="en-US" dirty="0" err="1">
                <a:solidFill>
                  <a:schemeClr val="tx1"/>
                </a:solidFill>
                <a:latin typeface="Times New Roman" panose="02020603050405020304" pitchFamily="18" charset="0"/>
                <a:cs typeface="Times New Roman" panose="02020603050405020304" pitchFamily="18" charset="0"/>
              </a:rPr>
              <a:t>GaussianNB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train_test_split</a:t>
            </a:r>
            <a:r>
              <a:rPr lang="en-US" dirty="0">
                <a:solidFill>
                  <a:schemeClr val="tx1"/>
                </a:solidFill>
                <a:latin typeface="Times New Roman" panose="02020603050405020304" pitchFamily="18" charset="0"/>
                <a:cs typeface="Times New Roman" panose="02020603050405020304" pitchFamily="18" charset="0"/>
              </a:rPr>
              <a:t> accuracy, label encoder, confusion matrix), pandas, </a:t>
            </a:r>
            <a:r>
              <a:rPr lang="en-US" dirty="0" err="1">
                <a:solidFill>
                  <a:schemeClr val="tx1"/>
                </a:solidFill>
                <a:latin typeface="Times New Roman" panose="02020603050405020304" pitchFamily="18" charset="0"/>
                <a:cs typeface="Times New Roman" panose="02020603050405020304" pitchFamily="18" charset="0"/>
              </a:rPr>
              <a:t>numpy</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2489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0E72-44CC-4FC7-3300-C41E9DD4D197}"/>
              </a:ext>
            </a:extLst>
          </p:cNvPr>
          <p:cNvSpPr>
            <a:spLocks noGrp="1"/>
          </p:cNvSpPr>
          <p:nvPr>
            <p:ph type="title"/>
          </p:nvPr>
        </p:nvSpPr>
        <p:spPr/>
        <p:txBody>
          <a:bodyPr/>
          <a:lstStyle/>
          <a:p>
            <a:r>
              <a:rPr lang="en-US" dirty="0"/>
              <a:t>Naïve Bayes Algorithm - Outputs</a:t>
            </a:r>
          </a:p>
        </p:txBody>
      </p:sp>
      <p:sp>
        <p:nvSpPr>
          <p:cNvPr id="3" name="Content Placeholder 2">
            <a:extLst>
              <a:ext uri="{FF2B5EF4-FFF2-40B4-BE49-F238E27FC236}">
                <a16:creationId xmlns:a16="http://schemas.microsoft.com/office/drawing/2014/main" id="{EA7B2179-EB68-2BDD-878B-0FF844346A9A}"/>
              </a:ext>
            </a:extLst>
          </p:cNvPr>
          <p:cNvSpPr>
            <a:spLocks noGrp="1"/>
          </p:cNvSpPr>
          <p:nvPr>
            <p:ph idx="1"/>
          </p:nvPr>
        </p:nvSpPr>
        <p:spPr/>
        <p:txBody>
          <a:bodyPr>
            <a:normAutofit fontScale="85000" lnSpcReduction="10000"/>
          </a:bodyPr>
          <a:lstStyle/>
          <a:p>
            <a:pPr>
              <a:lnSpc>
                <a:spcPct val="170000"/>
              </a:lnSpc>
            </a:pPr>
            <a:r>
              <a:rPr lang="en-US" sz="1700" dirty="0">
                <a:solidFill>
                  <a:schemeClr val="tx1"/>
                </a:solidFill>
                <a:latin typeface="Times New Roman" panose="02020603050405020304" pitchFamily="18" charset="0"/>
                <a:cs typeface="Times New Roman" panose="02020603050405020304" pitchFamily="18" charset="0"/>
              </a:rPr>
              <a:t>We have Implemented naïve bayes algorithm and calculated the accuracy confusion matrix and classification report.</a:t>
            </a:r>
          </a:p>
          <a:p>
            <a:pPr>
              <a:lnSpc>
                <a:spcPct val="170000"/>
              </a:lnSpc>
            </a:pPr>
            <a:r>
              <a:rPr lang="en-US" sz="1700" dirty="0">
                <a:solidFill>
                  <a:schemeClr val="tx1"/>
                </a:solidFill>
                <a:latin typeface="Times New Roman" panose="02020603050405020304" pitchFamily="18" charset="0"/>
                <a:cs typeface="Times New Roman" panose="02020603050405020304" pitchFamily="18" charset="0"/>
              </a:rPr>
              <a:t>Accuracy: 0.9655263157894737</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Confusion Matrix:</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[[107   0   0 ...   0   0   0]</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  7  97   1 ...   0   0   0]</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  0   0 108 ...   0   0   0]</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  0   0   0 ... 113   2   0]</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  0   0   0 ...   3  86   2]</a:t>
            </a:r>
          </a:p>
          <a:p>
            <a:pPr>
              <a:lnSpc>
                <a:spcPct val="170000"/>
              </a:lnSpc>
            </a:pPr>
            <a:r>
              <a:rPr lang="en-US" sz="1200" dirty="0">
                <a:solidFill>
                  <a:schemeClr val="tx1"/>
                </a:solidFill>
                <a:latin typeface="Times New Roman" panose="02020603050405020304" pitchFamily="18" charset="0"/>
                <a:cs typeface="Times New Roman" panose="02020603050405020304" pitchFamily="18" charset="0"/>
              </a:rPr>
              <a:t> [  0   0   0 ...   0   1 107]]</a:t>
            </a:r>
          </a:p>
        </p:txBody>
      </p:sp>
    </p:spTree>
    <p:extLst>
      <p:ext uri="{BB962C8B-B14F-4D97-AF65-F5344CB8AC3E}">
        <p14:creationId xmlns:p14="http://schemas.microsoft.com/office/powerpoint/2010/main" val="42417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A64-0442-5D18-AC2A-960DEE5A1D7E}"/>
              </a:ext>
            </a:extLst>
          </p:cNvPr>
          <p:cNvSpPr>
            <a:spLocks noGrp="1"/>
          </p:cNvSpPr>
          <p:nvPr>
            <p:ph type="title"/>
          </p:nvPr>
        </p:nvSpPr>
        <p:spPr/>
        <p:txBody>
          <a:bodyPr/>
          <a:lstStyle/>
          <a:p>
            <a:r>
              <a:rPr lang="en-US" dirty="0"/>
              <a:t>Future Plan Of Action:</a:t>
            </a:r>
          </a:p>
        </p:txBody>
      </p:sp>
      <p:sp>
        <p:nvSpPr>
          <p:cNvPr id="3" name="Content Placeholder 2">
            <a:extLst>
              <a:ext uri="{FF2B5EF4-FFF2-40B4-BE49-F238E27FC236}">
                <a16:creationId xmlns:a16="http://schemas.microsoft.com/office/drawing/2014/main" id="{B69ECF6C-2B5A-8E95-8188-CBB1F0D86C2A}"/>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Try to increase the accuracy for </a:t>
            </a:r>
            <a:r>
              <a:rPr lang="en-US" dirty="0" err="1">
                <a:solidFill>
                  <a:schemeClr val="tx1"/>
                </a:solidFill>
                <a:latin typeface="Times New Roman" panose="02020603050405020304" pitchFamily="18" charset="0"/>
                <a:cs typeface="Times New Roman" panose="02020603050405020304" pitchFamily="18" charset="0"/>
              </a:rPr>
              <a:t>Decsion</a:t>
            </a:r>
            <a:r>
              <a:rPr lang="en-US" dirty="0">
                <a:solidFill>
                  <a:schemeClr val="tx1"/>
                </a:solidFill>
                <a:latin typeface="Times New Roman" panose="02020603050405020304" pitchFamily="18" charset="0"/>
                <a:cs typeface="Times New Roman" panose="02020603050405020304" pitchFamily="18" charset="0"/>
              </a:rPr>
              <a:t> Tree.</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Implement the other three classifiers.</a:t>
            </a:r>
          </a:p>
        </p:txBody>
      </p:sp>
    </p:spTree>
    <p:extLst>
      <p:ext uri="{BB962C8B-B14F-4D97-AF65-F5344CB8AC3E}">
        <p14:creationId xmlns:p14="http://schemas.microsoft.com/office/powerpoint/2010/main" val="31100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5863-83C1-98CC-2156-AAF2964E5267}"/>
              </a:ext>
            </a:extLst>
          </p:cNvPr>
          <p:cNvSpPr>
            <a:spLocks noGrp="1"/>
          </p:cNvSpPr>
          <p:nvPr>
            <p:ph type="title"/>
          </p:nvPr>
        </p:nvSpPr>
        <p:spPr>
          <a:xfrm>
            <a:off x="989400" y="503583"/>
            <a:ext cx="10213199" cy="1004541"/>
          </a:xfrm>
        </p:spPr>
        <p:txBody>
          <a:bodyPr/>
          <a:lstStyle/>
          <a:p>
            <a:endParaRPr lang="en-US" dirty="0"/>
          </a:p>
        </p:txBody>
      </p:sp>
      <p:sp>
        <p:nvSpPr>
          <p:cNvPr id="3" name="Content Placeholder 2">
            <a:extLst>
              <a:ext uri="{FF2B5EF4-FFF2-40B4-BE49-F238E27FC236}">
                <a16:creationId xmlns:a16="http://schemas.microsoft.com/office/drawing/2014/main" id="{5A4EAE06-4CA0-E030-2117-B52F98C58E2A}"/>
              </a:ext>
            </a:extLst>
          </p:cNvPr>
          <p:cNvSpPr>
            <a:spLocks noGrp="1"/>
          </p:cNvSpPr>
          <p:nvPr>
            <p:ph idx="1"/>
          </p:nvPr>
        </p:nvSpPr>
        <p:spPr>
          <a:xfrm>
            <a:off x="989399" y="2531166"/>
            <a:ext cx="10213200" cy="2479333"/>
          </a:xfrm>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93645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F2EE-9A42-EEE0-A2AD-B78EF6530A11}"/>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F7E657D8-130F-EDD9-3567-FF56AE685915}"/>
              </a:ext>
            </a:extLst>
          </p:cNvPr>
          <p:cNvSpPr>
            <a:spLocks noGrp="1"/>
          </p:cNvSpPr>
          <p:nvPr>
            <p:ph idx="1"/>
          </p:nvPr>
        </p:nvSpPr>
        <p:spPr/>
        <p:txBody>
          <a:bodyPr>
            <a:normAutofit/>
          </a:bodyPr>
          <a:lstStyle/>
          <a:p>
            <a:r>
              <a:rPr lang="en-IN" b="0" i="0" u="none" strike="noStrike" dirty="0">
                <a:effectLst/>
                <a:latin typeface="Times New Roman" panose="02020603050405020304" pitchFamily="18" charset="0"/>
                <a:cs typeface="Times New Roman" panose="02020603050405020304" pitchFamily="18" charset="0"/>
                <a:hlinkClick r:id="rId2"/>
              </a:rPr>
              <a:t>https://huggingface.co/datasets/maharshipandya/spotify-tracks-dataset/tree/main</a:t>
            </a:r>
            <a:endParaRPr lang="en-IN"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This is a dataset of Spotify tracks over a range of 125 different genres. Each track has some audio features associated with it. The data is in CSV format which is tabular and can be loaded quickly.</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data set has over 114,000 samples, where training samples are 100,000 and testing samples are 14,000</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02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B943-24C4-E477-B955-56E6028042C7}"/>
              </a:ext>
            </a:extLst>
          </p:cNvPr>
          <p:cNvSpPr>
            <a:spLocks noGrp="1"/>
          </p:cNvSpPr>
          <p:nvPr>
            <p:ph type="title"/>
          </p:nvPr>
        </p:nvSpPr>
        <p:spPr/>
        <p:txBody>
          <a:bodyPr/>
          <a:lstStyle/>
          <a:p>
            <a:r>
              <a:rPr lang="en-US" dirty="0"/>
              <a:t>FEATURES IN DATA SET</a:t>
            </a:r>
          </a:p>
        </p:txBody>
      </p:sp>
      <p:sp>
        <p:nvSpPr>
          <p:cNvPr id="3" name="Content Placeholder 2">
            <a:extLst>
              <a:ext uri="{FF2B5EF4-FFF2-40B4-BE49-F238E27FC236}">
                <a16:creationId xmlns:a16="http://schemas.microsoft.com/office/drawing/2014/main" id="{5E1130A3-B091-33BE-6D56-BEEBEE048F20}"/>
              </a:ext>
            </a:extLst>
          </p:cNvPr>
          <p:cNvSpPr>
            <a:spLocks noGrp="1"/>
          </p:cNvSpPr>
          <p:nvPr>
            <p:ph idx="1"/>
          </p:nvPr>
        </p:nvSpPr>
        <p:spPr/>
        <p:txBody>
          <a:bodyPr>
            <a:normAutofit fontScale="32500" lnSpcReduction="20000"/>
          </a:bodyPr>
          <a:lstStyle/>
          <a:p>
            <a:pPr>
              <a:lnSpc>
                <a:spcPct val="170000"/>
              </a:lnSpc>
              <a:buFont typeface="Arial" panose="020B0604020202020204" pitchFamily="34" charset="0"/>
              <a:buChar char="•"/>
            </a:pPr>
            <a:r>
              <a:rPr lang="en-IN" sz="4900" dirty="0" err="1">
                <a:solidFill>
                  <a:schemeClr val="tx1"/>
                </a:solidFill>
                <a:latin typeface="Times New Roman" panose="02020603050405020304" pitchFamily="18" charset="0"/>
                <a:cs typeface="Times New Roman" panose="02020603050405020304" pitchFamily="18" charset="0"/>
              </a:rPr>
              <a:t>track_id</a:t>
            </a:r>
            <a:r>
              <a:rPr lang="en-IN" sz="4900" dirty="0">
                <a:solidFill>
                  <a:schemeClr val="tx1"/>
                </a:solidFill>
                <a:latin typeface="Times New Roman" panose="02020603050405020304" pitchFamily="18" charset="0"/>
                <a:cs typeface="Times New Roman" panose="02020603050405020304" pitchFamily="18" charset="0"/>
              </a:rPr>
              <a:t>: The Spotify ID for the track</a:t>
            </a:r>
          </a:p>
          <a:p>
            <a:pPr>
              <a:lnSpc>
                <a:spcPct val="170000"/>
              </a:lnSpc>
              <a:buFont typeface="Arial" panose="020B0604020202020204" pitchFamily="34" charset="0"/>
              <a:buChar char="•"/>
            </a:pPr>
            <a:r>
              <a:rPr lang="en-IN" sz="4900" dirty="0">
                <a:solidFill>
                  <a:schemeClr val="tx1"/>
                </a:solidFill>
                <a:latin typeface="Times New Roman" panose="02020603050405020304" pitchFamily="18" charset="0"/>
                <a:cs typeface="Times New Roman" panose="02020603050405020304" pitchFamily="18" charset="0"/>
              </a:rPr>
              <a:t>artists: The artists' names who performed the track. If there is more than one artist, they are separated by a ;</a:t>
            </a:r>
          </a:p>
          <a:p>
            <a:pPr>
              <a:lnSpc>
                <a:spcPct val="170000"/>
              </a:lnSpc>
              <a:buFont typeface="Arial" panose="020B0604020202020204" pitchFamily="34" charset="0"/>
              <a:buChar char="•"/>
            </a:pPr>
            <a:r>
              <a:rPr lang="en-IN" sz="4900" dirty="0" err="1">
                <a:solidFill>
                  <a:schemeClr val="tx1"/>
                </a:solidFill>
                <a:latin typeface="Times New Roman" panose="02020603050405020304" pitchFamily="18" charset="0"/>
                <a:cs typeface="Times New Roman" panose="02020603050405020304" pitchFamily="18" charset="0"/>
              </a:rPr>
              <a:t>album_name</a:t>
            </a:r>
            <a:r>
              <a:rPr lang="en-IN" sz="4900" dirty="0">
                <a:solidFill>
                  <a:schemeClr val="tx1"/>
                </a:solidFill>
                <a:latin typeface="Times New Roman" panose="02020603050405020304" pitchFamily="18" charset="0"/>
                <a:cs typeface="Times New Roman" panose="02020603050405020304" pitchFamily="18" charset="0"/>
              </a:rPr>
              <a:t>: The album name in which the track appears</a:t>
            </a:r>
          </a:p>
          <a:p>
            <a:pPr>
              <a:lnSpc>
                <a:spcPct val="170000"/>
              </a:lnSpc>
              <a:buFont typeface="Arial" panose="020B0604020202020204" pitchFamily="34" charset="0"/>
              <a:buChar char="•"/>
            </a:pPr>
            <a:r>
              <a:rPr lang="en-IN" sz="4900" dirty="0">
                <a:solidFill>
                  <a:schemeClr val="tx1"/>
                </a:solidFill>
                <a:latin typeface="Times New Roman" panose="02020603050405020304" pitchFamily="18" charset="0"/>
                <a:cs typeface="Times New Roman" panose="02020603050405020304" pitchFamily="18" charset="0"/>
              </a:rPr>
              <a:t>popularity: The popularity of a track is a value between 0 and 100, with 100 being the most popular. The popularity is calculated by algorithm and is based, in the most part, on the total number of plays the track has had and how recent those plays are. Duplicate tracks (e.g. the same track from a single and an album) are rated independently. Artist and album popularity is derived mathematically from track popularity.</a:t>
            </a:r>
          </a:p>
          <a:p>
            <a:endParaRPr lang="en-US" dirty="0"/>
          </a:p>
        </p:txBody>
      </p:sp>
    </p:spTree>
    <p:extLst>
      <p:ext uri="{BB962C8B-B14F-4D97-AF65-F5344CB8AC3E}">
        <p14:creationId xmlns:p14="http://schemas.microsoft.com/office/powerpoint/2010/main" val="29736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8B0F-BBB4-D4E8-DACD-3798E0C54ABC}"/>
              </a:ext>
            </a:extLst>
          </p:cNvPr>
          <p:cNvSpPr>
            <a:spLocks noGrp="1"/>
          </p:cNvSpPr>
          <p:nvPr>
            <p:ph type="title"/>
          </p:nvPr>
        </p:nvSpPr>
        <p:spPr/>
        <p:txBody>
          <a:bodyPr/>
          <a:lstStyle/>
          <a:p>
            <a:r>
              <a:rPr lang="en-US" dirty="0"/>
              <a:t>FEATURES IN DATA SET</a:t>
            </a:r>
          </a:p>
        </p:txBody>
      </p:sp>
      <p:sp>
        <p:nvSpPr>
          <p:cNvPr id="3" name="Content Placeholder 2">
            <a:extLst>
              <a:ext uri="{FF2B5EF4-FFF2-40B4-BE49-F238E27FC236}">
                <a16:creationId xmlns:a16="http://schemas.microsoft.com/office/drawing/2014/main" id="{6FCD478F-A56C-373D-6E10-D7AA3DB62C16}"/>
              </a:ext>
            </a:extLst>
          </p:cNvPr>
          <p:cNvSpPr>
            <a:spLocks noGrp="1"/>
          </p:cNvSpPr>
          <p:nvPr>
            <p:ph idx="1"/>
          </p:nvPr>
        </p:nvSpPr>
        <p:spPr/>
        <p:txBody>
          <a:bodyPr>
            <a:normAutofit/>
          </a:bodyPr>
          <a:lstStyle/>
          <a:p>
            <a:pPr algn="l">
              <a:buFont typeface="Arial" panose="020B0604020202020204" pitchFamily="34" charset="0"/>
              <a:buChar char="•"/>
            </a:pPr>
            <a:r>
              <a:rPr lang="en-IN" sz="2200" dirty="0" err="1">
                <a:solidFill>
                  <a:schemeClr val="tx1"/>
                </a:solidFill>
                <a:latin typeface="Times New Roman" panose="02020603050405020304" pitchFamily="18" charset="0"/>
                <a:cs typeface="Times New Roman" panose="02020603050405020304" pitchFamily="18" charset="0"/>
              </a:rPr>
              <a:t>duration_ms</a:t>
            </a:r>
            <a:r>
              <a:rPr lang="en-IN" sz="2200" dirty="0">
                <a:solidFill>
                  <a:schemeClr val="tx1"/>
                </a:solidFill>
                <a:latin typeface="Times New Roman" panose="02020603050405020304" pitchFamily="18" charset="0"/>
                <a:cs typeface="Times New Roman" panose="02020603050405020304" pitchFamily="18" charset="0"/>
              </a:rPr>
              <a:t>: The track length in milliseconds</a:t>
            </a:r>
          </a:p>
          <a:p>
            <a:pPr>
              <a:buFont typeface="Arial" panose="020B0604020202020204" pitchFamily="34" charset="0"/>
              <a:buChar char="•"/>
            </a:pPr>
            <a:r>
              <a:rPr lang="en-IN" sz="2200" dirty="0" err="1">
                <a:solidFill>
                  <a:schemeClr val="tx1"/>
                </a:solidFill>
                <a:latin typeface="Times New Roman" panose="02020603050405020304" pitchFamily="18" charset="0"/>
                <a:cs typeface="Times New Roman" panose="02020603050405020304" pitchFamily="18" charset="0"/>
              </a:rPr>
              <a:t>track_name</a:t>
            </a:r>
            <a:r>
              <a:rPr lang="en-IN" sz="2200" dirty="0">
                <a:solidFill>
                  <a:schemeClr val="tx1"/>
                </a:solidFill>
                <a:latin typeface="Times New Roman" panose="02020603050405020304" pitchFamily="18" charset="0"/>
                <a:cs typeface="Times New Roman" panose="02020603050405020304" pitchFamily="18" charset="0"/>
              </a:rPr>
              <a:t>: Name of the track</a:t>
            </a:r>
          </a:p>
          <a:p>
            <a:pPr>
              <a:buFont typeface="Arial" panose="020B0604020202020204" pitchFamily="34" charset="0"/>
              <a:buChar char="•"/>
            </a:pPr>
            <a:r>
              <a:rPr lang="en-IN" sz="2400" dirty="0" err="1">
                <a:solidFill>
                  <a:schemeClr val="tx1"/>
                </a:solidFill>
                <a:latin typeface="Times New Roman" panose="02020603050405020304" pitchFamily="18" charset="0"/>
                <a:cs typeface="Times New Roman" panose="02020603050405020304" pitchFamily="18" charset="0"/>
              </a:rPr>
              <a:t>acousticness</a:t>
            </a:r>
            <a:r>
              <a:rPr lang="en-IN" sz="2400" dirty="0">
                <a:solidFill>
                  <a:schemeClr val="tx1"/>
                </a:solidFill>
                <a:latin typeface="Times New Roman" panose="02020603050405020304" pitchFamily="18" charset="0"/>
                <a:cs typeface="Times New Roman" panose="02020603050405020304" pitchFamily="18" charset="0"/>
              </a:rPr>
              <a:t>: A confidence measure from 0.0 to 1.0 of whether the track is acoustic. 1.0 represents high confidence the track is acoustic</a:t>
            </a:r>
          </a:p>
          <a:p>
            <a:pPr algn="l">
              <a:buFont typeface="Arial" panose="020B0604020202020204" pitchFamily="34" charset="0"/>
              <a:buChar char="•"/>
            </a:pPr>
            <a:r>
              <a:rPr lang="en-IN" sz="2400" dirty="0" err="1">
                <a:solidFill>
                  <a:schemeClr val="tx1"/>
                </a:solidFill>
                <a:latin typeface="Times New Roman" panose="02020603050405020304" pitchFamily="18" charset="0"/>
                <a:cs typeface="Times New Roman" panose="02020603050405020304" pitchFamily="18" charset="0"/>
              </a:rPr>
              <a:t>track_genre</a:t>
            </a:r>
            <a:r>
              <a:rPr lang="en-IN" sz="2400" dirty="0">
                <a:solidFill>
                  <a:schemeClr val="tx1"/>
                </a:solidFill>
                <a:latin typeface="Times New Roman" panose="02020603050405020304" pitchFamily="18" charset="0"/>
                <a:cs typeface="Times New Roman" panose="02020603050405020304" pitchFamily="18" charset="0"/>
              </a:rPr>
              <a:t>: The genre in which the track belongs</a:t>
            </a:r>
            <a:endParaRPr lang="en-IN" sz="2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286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63F4-E78B-61CB-3C04-2FBDE564089C}"/>
              </a:ext>
            </a:extLst>
          </p:cNvPr>
          <p:cNvSpPr>
            <a:spLocks noGrp="1"/>
          </p:cNvSpPr>
          <p:nvPr>
            <p:ph type="title"/>
          </p:nvPr>
        </p:nvSpPr>
        <p:spPr>
          <a:xfrm>
            <a:off x="989400" y="395289"/>
            <a:ext cx="10213200" cy="501526"/>
          </a:xfrm>
        </p:spPr>
        <p:txBody>
          <a:bodyPr>
            <a:normAutofit fontScale="90000"/>
          </a:bodyPr>
          <a:lstStyle/>
          <a:p>
            <a:r>
              <a:rPr lang="en-US" dirty="0"/>
              <a:t>Data preprocessing </a:t>
            </a:r>
            <a:endParaRPr lang="en-IN" dirty="0"/>
          </a:p>
        </p:txBody>
      </p:sp>
      <p:sp>
        <p:nvSpPr>
          <p:cNvPr id="3" name="Content Placeholder 2">
            <a:extLst>
              <a:ext uri="{FF2B5EF4-FFF2-40B4-BE49-F238E27FC236}">
                <a16:creationId xmlns:a16="http://schemas.microsoft.com/office/drawing/2014/main" id="{AB622D9B-3AA4-97F0-F778-711246A8CF43}"/>
              </a:ext>
            </a:extLst>
          </p:cNvPr>
          <p:cNvSpPr>
            <a:spLocks noGrp="1"/>
          </p:cNvSpPr>
          <p:nvPr>
            <p:ph idx="1"/>
          </p:nvPr>
        </p:nvSpPr>
        <p:spPr>
          <a:xfrm>
            <a:off x="989400" y="993531"/>
            <a:ext cx="10213200" cy="4732585"/>
          </a:xfrm>
        </p:spPr>
        <p:txBody>
          <a:bodyPr>
            <a:normAutofit fontScale="32500" lnSpcReduction="20000"/>
          </a:bodyPr>
          <a:lstStyle/>
          <a:p>
            <a:pPr marL="0" indent="0">
              <a:buNone/>
            </a:pPr>
            <a:endParaRPr lang="en-US" dirty="0"/>
          </a:p>
          <a:p>
            <a:pPr>
              <a:lnSpc>
                <a:spcPct val="170000"/>
              </a:lnSpc>
            </a:pPr>
            <a:r>
              <a:rPr lang="en-US" sz="6200" dirty="0">
                <a:solidFill>
                  <a:schemeClr val="tx1"/>
                </a:solidFill>
                <a:latin typeface="Times New Roman" panose="02020603050405020304" pitchFamily="18" charset="0"/>
                <a:cs typeface="Times New Roman" panose="02020603050405020304" pitchFamily="18" charset="0"/>
              </a:rPr>
              <a:t>1. </a:t>
            </a:r>
            <a:r>
              <a:rPr lang="en-US" sz="6200" dirty="0" err="1">
                <a:solidFill>
                  <a:schemeClr val="tx1"/>
                </a:solidFill>
                <a:latin typeface="Times New Roman" panose="02020603050405020304" pitchFamily="18" charset="0"/>
                <a:cs typeface="Times New Roman" panose="02020603050405020304" pitchFamily="18" charset="0"/>
              </a:rPr>
              <a:t>DataFrame</a:t>
            </a:r>
            <a:r>
              <a:rPr lang="en-US" sz="6200" dirty="0">
                <a:solidFill>
                  <a:schemeClr val="tx1"/>
                </a:solidFill>
                <a:latin typeface="Times New Roman" panose="02020603050405020304" pitchFamily="18" charset="0"/>
                <a:cs typeface="Times New Roman" panose="02020603050405020304" pitchFamily="18" charset="0"/>
              </a:rPr>
              <a:t> : A copy of the original </a:t>
            </a:r>
            <a:r>
              <a:rPr lang="en-US" sz="6200" dirty="0" err="1">
                <a:solidFill>
                  <a:schemeClr val="tx1"/>
                </a:solidFill>
                <a:latin typeface="Times New Roman" panose="02020603050405020304" pitchFamily="18" charset="0"/>
                <a:cs typeface="Times New Roman" panose="02020603050405020304" pitchFamily="18" charset="0"/>
              </a:rPr>
              <a:t>DataFrame</a:t>
            </a:r>
            <a:r>
              <a:rPr lang="en-US" sz="6200" dirty="0">
                <a:solidFill>
                  <a:schemeClr val="tx1"/>
                </a:solidFill>
                <a:latin typeface="Times New Roman" panose="02020603050405020304" pitchFamily="18" charset="0"/>
                <a:cs typeface="Times New Roman" panose="02020603050405020304" pitchFamily="18" charset="0"/>
              </a:rPr>
              <a:t> (`</a:t>
            </a:r>
            <a:r>
              <a:rPr lang="en-US" sz="6200" dirty="0" err="1">
                <a:solidFill>
                  <a:schemeClr val="tx1"/>
                </a:solidFill>
                <a:latin typeface="Times New Roman" panose="02020603050405020304" pitchFamily="18" charset="0"/>
                <a:cs typeface="Times New Roman" panose="02020603050405020304" pitchFamily="18" charset="0"/>
              </a:rPr>
              <a:t>df</a:t>
            </a:r>
            <a:r>
              <a:rPr lang="en-US" sz="6200" dirty="0">
                <a:solidFill>
                  <a:schemeClr val="tx1"/>
                </a:solidFill>
                <a:latin typeface="Times New Roman" panose="02020603050405020304" pitchFamily="18" charset="0"/>
                <a:cs typeface="Times New Roman" panose="02020603050405020304" pitchFamily="18" charset="0"/>
              </a:rPr>
              <a:t>`) is created and named `</a:t>
            </a:r>
            <a:r>
              <a:rPr lang="en-US" sz="6200" dirty="0" err="1">
                <a:solidFill>
                  <a:schemeClr val="tx1"/>
                </a:solidFill>
                <a:latin typeface="Times New Roman" panose="02020603050405020304" pitchFamily="18" charset="0"/>
                <a:cs typeface="Times New Roman" panose="02020603050405020304" pitchFamily="18" charset="0"/>
              </a:rPr>
              <a:t>df_dt</a:t>
            </a:r>
            <a:r>
              <a:rPr lang="en-US" sz="6200" dirty="0">
                <a:solidFill>
                  <a:schemeClr val="tx1"/>
                </a:solidFill>
                <a:latin typeface="Times New Roman" panose="02020603050405020304" pitchFamily="18" charset="0"/>
                <a:cs typeface="Times New Roman" panose="02020603050405020304" pitchFamily="18" charset="0"/>
              </a:rPr>
              <a:t>`. This ensures that the data manipulation operations are performed on a separate copy to avoid modifying the original data.</a:t>
            </a:r>
          </a:p>
          <a:p>
            <a:pPr>
              <a:lnSpc>
                <a:spcPct val="170000"/>
              </a:lnSpc>
            </a:pPr>
            <a:r>
              <a:rPr lang="en-US" sz="6200" dirty="0">
                <a:solidFill>
                  <a:schemeClr val="tx1"/>
                </a:solidFill>
                <a:latin typeface="Times New Roman" panose="02020603050405020304" pitchFamily="18" charset="0"/>
                <a:cs typeface="Times New Roman" panose="02020603050405020304" pitchFamily="18" charset="0"/>
              </a:rPr>
              <a:t>2. Column Removal: Columns that are deemed irrelevant for the analysis are removed from the `</a:t>
            </a:r>
            <a:r>
              <a:rPr lang="en-US" sz="6200" dirty="0" err="1">
                <a:solidFill>
                  <a:schemeClr val="tx1"/>
                </a:solidFill>
                <a:latin typeface="Times New Roman" panose="02020603050405020304" pitchFamily="18" charset="0"/>
                <a:cs typeface="Times New Roman" panose="02020603050405020304" pitchFamily="18" charset="0"/>
              </a:rPr>
              <a:t>df_dt</a:t>
            </a:r>
            <a:r>
              <a:rPr lang="en-US" sz="6200" dirty="0">
                <a:solidFill>
                  <a:schemeClr val="tx1"/>
                </a:solidFill>
                <a:latin typeface="Times New Roman" panose="02020603050405020304" pitchFamily="18" charset="0"/>
                <a:cs typeface="Times New Roman" panose="02020603050405020304" pitchFamily="18" charset="0"/>
              </a:rPr>
              <a:t>` </a:t>
            </a:r>
            <a:r>
              <a:rPr lang="en-US" sz="6200" dirty="0" err="1">
                <a:solidFill>
                  <a:schemeClr val="tx1"/>
                </a:solidFill>
                <a:latin typeface="Times New Roman" panose="02020603050405020304" pitchFamily="18" charset="0"/>
                <a:cs typeface="Times New Roman" panose="02020603050405020304" pitchFamily="18" charset="0"/>
              </a:rPr>
              <a:t>DataFrame</a:t>
            </a:r>
            <a:r>
              <a:rPr lang="en-US" sz="6200" dirty="0">
                <a:solidFill>
                  <a:schemeClr val="tx1"/>
                </a:solidFill>
                <a:latin typeface="Times New Roman" panose="02020603050405020304" pitchFamily="18" charset="0"/>
                <a:cs typeface="Times New Roman" panose="02020603050405020304" pitchFamily="18" charset="0"/>
              </a:rPr>
              <a:t>. Specifically, the '</a:t>
            </a:r>
            <a:r>
              <a:rPr lang="en-US" sz="6200" dirty="0" err="1">
                <a:solidFill>
                  <a:schemeClr val="tx1"/>
                </a:solidFill>
                <a:latin typeface="Times New Roman" panose="02020603050405020304" pitchFamily="18" charset="0"/>
                <a:cs typeface="Times New Roman" panose="02020603050405020304" pitchFamily="18" charset="0"/>
              </a:rPr>
              <a:t>track_id</a:t>
            </a:r>
            <a:r>
              <a:rPr lang="en-US" sz="6200" dirty="0">
                <a:solidFill>
                  <a:schemeClr val="tx1"/>
                </a:solidFill>
                <a:latin typeface="Times New Roman" panose="02020603050405020304" pitchFamily="18" charset="0"/>
                <a:cs typeface="Times New Roman" panose="02020603050405020304" pitchFamily="18" charset="0"/>
              </a:rPr>
              <a:t>,' '</a:t>
            </a:r>
            <a:r>
              <a:rPr lang="en-US" sz="6200" dirty="0" err="1">
                <a:solidFill>
                  <a:schemeClr val="tx1"/>
                </a:solidFill>
                <a:latin typeface="Times New Roman" panose="02020603050405020304" pitchFamily="18" charset="0"/>
                <a:cs typeface="Times New Roman" panose="02020603050405020304" pitchFamily="18" charset="0"/>
              </a:rPr>
              <a:t>album_name</a:t>
            </a:r>
            <a:r>
              <a:rPr lang="en-US" sz="6200" dirty="0">
                <a:solidFill>
                  <a:schemeClr val="tx1"/>
                </a:solidFill>
                <a:latin typeface="Times New Roman" panose="02020603050405020304" pitchFamily="18" charset="0"/>
                <a:cs typeface="Times New Roman" panose="02020603050405020304" pitchFamily="18" charset="0"/>
              </a:rPr>
              <a:t>,' and '</a:t>
            </a:r>
            <a:r>
              <a:rPr lang="en-US" sz="6200" dirty="0" err="1">
                <a:solidFill>
                  <a:schemeClr val="tx1"/>
                </a:solidFill>
                <a:latin typeface="Times New Roman" panose="02020603050405020304" pitchFamily="18" charset="0"/>
                <a:cs typeface="Times New Roman" panose="02020603050405020304" pitchFamily="18" charset="0"/>
              </a:rPr>
              <a:t>track_name</a:t>
            </a:r>
            <a:r>
              <a:rPr lang="en-US" sz="6200" dirty="0">
                <a:solidFill>
                  <a:schemeClr val="tx1"/>
                </a:solidFill>
                <a:latin typeface="Times New Roman" panose="02020603050405020304" pitchFamily="18" charset="0"/>
                <a:cs typeface="Times New Roman" panose="02020603050405020304" pitchFamily="18" charset="0"/>
              </a:rPr>
              <a:t>' columns are dropped from the </a:t>
            </a:r>
            <a:r>
              <a:rPr lang="en-US" sz="6200" dirty="0" err="1">
                <a:solidFill>
                  <a:schemeClr val="tx1"/>
                </a:solidFill>
                <a:latin typeface="Times New Roman" panose="02020603050405020304" pitchFamily="18" charset="0"/>
                <a:cs typeface="Times New Roman" panose="02020603050405020304" pitchFamily="18" charset="0"/>
              </a:rPr>
              <a:t>DataFrame</a:t>
            </a:r>
            <a:r>
              <a:rPr lang="en-US" sz="6200" dirty="0">
                <a:solidFill>
                  <a:schemeClr val="tx1"/>
                </a:solidFill>
                <a:latin typeface="Times New Roman" panose="02020603050405020304" pitchFamily="18" charset="0"/>
                <a:cs typeface="Times New Roman" panose="02020603050405020304" pitchFamily="18" charset="0"/>
              </a:rPr>
              <a:t>.</a:t>
            </a:r>
          </a:p>
          <a:p>
            <a:pPr>
              <a:lnSpc>
                <a:spcPct val="170000"/>
              </a:lnSpc>
            </a:pPr>
            <a:r>
              <a:rPr lang="en-US" sz="6200" dirty="0">
                <a:solidFill>
                  <a:schemeClr val="tx1"/>
                </a:solidFill>
                <a:latin typeface="Times New Roman" panose="02020603050405020304" pitchFamily="18" charset="0"/>
                <a:cs typeface="Times New Roman" panose="02020603050405020304" pitchFamily="18" charset="0"/>
              </a:rPr>
              <a:t>3. Label Encoding: A `</a:t>
            </a:r>
            <a:r>
              <a:rPr lang="en-US" sz="6200" dirty="0" err="1">
                <a:solidFill>
                  <a:schemeClr val="tx1"/>
                </a:solidFill>
                <a:latin typeface="Times New Roman" panose="02020603050405020304" pitchFamily="18" charset="0"/>
                <a:cs typeface="Times New Roman" panose="02020603050405020304" pitchFamily="18" charset="0"/>
              </a:rPr>
              <a:t>LabelEncoder</a:t>
            </a:r>
            <a:r>
              <a:rPr lang="en-US" sz="6200" dirty="0">
                <a:solidFill>
                  <a:schemeClr val="tx1"/>
                </a:solidFill>
                <a:latin typeface="Times New Roman" panose="02020603050405020304" pitchFamily="18" charset="0"/>
                <a:cs typeface="Times New Roman" panose="02020603050405020304" pitchFamily="18" charset="0"/>
              </a:rPr>
              <a:t>` object is created to encode categorical data. The 'artists' column is processed to extract the first artist from each entry and remove any leading or trailing spaces. These artist names are then encoded into numerical values</a:t>
            </a:r>
            <a:r>
              <a:rPr lang="en-US" sz="6200" dirty="0">
                <a:solidFill>
                  <a:srgbClr val="4B556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276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C054-F469-1A4B-7FF0-F953369BDF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34FB35-A7AC-17A9-6369-6B85326721E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4. Feature and Target Extraction: The prepared data is split into features (`X`) and the target variable (`y`). The features (`X`) are obtained by dropping the '</a:t>
            </a:r>
            <a:r>
              <a:rPr lang="en-US" dirty="0" err="1">
                <a:solidFill>
                  <a:schemeClr val="tx1"/>
                </a:solidFill>
                <a:latin typeface="Times New Roman" panose="02020603050405020304" pitchFamily="18" charset="0"/>
                <a:cs typeface="Times New Roman" panose="02020603050405020304" pitchFamily="18" charset="0"/>
              </a:rPr>
              <a:t>track_genre</a:t>
            </a:r>
            <a:r>
              <a:rPr lang="en-US" dirty="0">
                <a:solidFill>
                  <a:schemeClr val="tx1"/>
                </a:solidFill>
                <a:latin typeface="Times New Roman" panose="02020603050405020304" pitchFamily="18" charset="0"/>
                <a:cs typeface="Times New Roman" panose="02020603050405020304" pitchFamily="18" charset="0"/>
              </a:rPr>
              <a:t>' and 'artists' columns, while the target variable (`y`) is set to the '</a:t>
            </a:r>
            <a:r>
              <a:rPr lang="en-US" dirty="0" err="1">
                <a:solidFill>
                  <a:schemeClr val="tx1"/>
                </a:solidFill>
                <a:latin typeface="Times New Roman" panose="02020603050405020304" pitchFamily="18" charset="0"/>
                <a:cs typeface="Times New Roman" panose="02020603050405020304" pitchFamily="18" charset="0"/>
              </a:rPr>
              <a:t>track_genre</a:t>
            </a:r>
            <a:r>
              <a:rPr lang="en-US" dirty="0">
                <a:solidFill>
                  <a:schemeClr val="tx1"/>
                </a:solidFill>
                <a:latin typeface="Times New Roman" panose="02020603050405020304" pitchFamily="18" charset="0"/>
                <a:cs typeface="Times New Roman" panose="02020603050405020304" pitchFamily="18" charset="0"/>
              </a:rPr>
              <a:t>' column.</a:t>
            </a:r>
          </a:p>
          <a:p>
            <a:r>
              <a:rPr lang="en-US" dirty="0">
                <a:solidFill>
                  <a:schemeClr val="tx1"/>
                </a:solidFill>
                <a:latin typeface="Times New Roman" panose="02020603050405020304" pitchFamily="18" charset="0"/>
                <a:cs typeface="Times New Roman" panose="02020603050405020304" pitchFamily="18" charset="0"/>
              </a:rPr>
              <a:t>5. Data Ready for ML: After these preprocessing steps, the data is ready for machine learning tasks. The features are stored in `X`, the target variable in `y`, and the artist information is numerically encoded. This prepared data can be used for tasks such as model training and evaluation.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566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636-DFF4-E415-7B75-ED03DB300960}"/>
              </a:ext>
            </a:extLst>
          </p:cNvPr>
          <p:cNvSpPr>
            <a:spLocks noGrp="1"/>
          </p:cNvSpPr>
          <p:nvPr>
            <p:ph type="title"/>
          </p:nvPr>
        </p:nvSpPr>
        <p:spPr/>
        <p:txBody>
          <a:bodyPr/>
          <a:lstStyle/>
          <a:p>
            <a:r>
              <a:rPr lang="en-US" dirty="0"/>
              <a:t>CLASSIFICATION METHODS:	</a:t>
            </a:r>
          </a:p>
        </p:txBody>
      </p:sp>
      <p:sp>
        <p:nvSpPr>
          <p:cNvPr id="3" name="Content Placeholder 2">
            <a:extLst>
              <a:ext uri="{FF2B5EF4-FFF2-40B4-BE49-F238E27FC236}">
                <a16:creationId xmlns:a16="http://schemas.microsoft.com/office/drawing/2014/main" id="{14099BD3-6B02-67BE-FAFF-E1608C722AAE}"/>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Currently, we have implemented two classification methods:</a:t>
            </a:r>
          </a:p>
          <a:p>
            <a:r>
              <a:rPr lang="en-US" dirty="0">
                <a:solidFill>
                  <a:schemeClr val="tx1"/>
                </a:solidFill>
                <a:latin typeface="Times New Roman" panose="02020603050405020304" pitchFamily="18" charset="0"/>
                <a:cs typeface="Times New Roman" panose="02020603050405020304" pitchFamily="18" charset="0"/>
              </a:rPr>
              <a:t>1.Decision Tree</a:t>
            </a:r>
          </a:p>
          <a:p>
            <a:r>
              <a:rPr lang="en-US" dirty="0">
                <a:solidFill>
                  <a:schemeClr val="tx1"/>
                </a:solidFill>
                <a:latin typeface="Times New Roman" panose="02020603050405020304" pitchFamily="18" charset="0"/>
                <a:cs typeface="Times New Roman" panose="02020603050405020304" pitchFamily="18" charset="0"/>
              </a:rPr>
              <a:t>2.Naive Bayes </a:t>
            </a:r>
            <a:r>
              <a:rPr lang="en-US" dirty="0" err="1">
                <a:solidFill>
                  <a:schemeClr val="tx1"/>
                </a:solidFill>
                <a:latin typeface="Times New Roman" panose="02020603050405020304" pitchFamily="18" charset="0"/>
                <a:cs typeface="Times New Roman" panose="02020603050405020304" pitchFamily="18" charset="0"/>
              </a:rPr>
              <a:t>Theorm</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88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AB8E-D89E-12E4-6591-08BED2407AB9}"/>
              </a:ext>
            </a:extLst>
          </p:cNvPr>
          <p:cNvSpPr>
            <a:spLocks noGrp="1"/>
          </p:cNvSpPr>
          <p:nvPr>
            <p:ph type="title"/>
          </p:nvPr>
        </p:nvSpPr>
        <p:spPr/>
        <p:txBody>
          <a:bodyPr/>
          <a:lstStyle/>
          <a:p>
            <a:r>
              <a:rPr lang="en-US" dirty="0"/>
              <a:t>Decision Tree Algorithm</a:t>
            </a:r>
          </a:p>
        </p:txBody>
      </p:sp>
      <p:sp>
        <p:nvSpPr>
          <p:cNvPr id="3" name="Content Placeholder 2">
            <a:extLst>
              <a:ext uri="{FF2B5EF4-FFF2-40B4-BE49-F238E27FC236}">
                <a16:creationId xmlns:a16="http://schemas.microsoft.com/office/drawing/2014/main" id="{BC7F7276-83E7-3CB8-8B39-6D18ED56B1AE}"/>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decision tree algorithm recursively splits a dataset into subsets based on feature values, aiming to achieve pure (homogeneous) leaf nodes in terms of the target variable.</a:t>
            </a:r>
          </a:p>
          <a:p>
            <a:r>
              <a:rPr lang="en-US" dirty="0">
                <a:solidFill>
                  <a:schemeClr val="tx1"/>
                </a:solidFill>
                <a:latin typeface="Times New Roman" panose="02020603050405020304" pitchFamily="18" charset="0"/>
                <a:cs typeface="Times New Roman" panose="02020603050405020304" pitchFamily="18" charset="0"/>
              </a:rPr>
              <a:t>Libraries Used: Sci-Kit Learn(Decision tree classifier, accuracy, label encoder, confusion matrix), pandas, </a:t>
            </a:r>
            <a:r>
              <a:rPr lang="en-US" dirty="0" err="1">
                <a:solidFill>
                  <a:schemeClr val="tx1"/>
                </a:solidFill>
                <a:latin typeface="Times New Roman" panose="02020603050405020304" pitchFamily="18" charset="0"/>
                <a:cs typeface="Times New Roman" panose="02020603050405020304" pitchFamily="18" charset="0"/>
              </a:rPr>
              <a:t>numpy</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37651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413A-47F6-23A9-6484-A1821D31716F}"/>
              </a:ext>
            </a:extLst>
          </p:cNvPr>
          <p:cNvSpPr>
            <a:spLocks noGrp="1"/>
          </p:cNvSpPr>
          <p:nvPr>
            <p:ph type="title"/>
          </p:nvPr>
        </p:nvSpPr>
        <p:spPr/>
        <p:txBody>
          <a:bodyPr/>
          <a:lstStyle/>
          <a:p>
            <a:r>
              <a:rPr lang="en-US" dirty="0"/>
              <a:t>Decision Tree Algorithm - Outputs</a:t>
            </a:r>
          </a:p>
        </p:txBody>
      </p:sp>
      <p:pic>
        <p:nvPicPr>
          <p:cNvPr id="5" name="Content Placeholder 4">
            <a:extLst>
              <a:ext uri="{FF2B5EF4-FFF2-40B4-BE49-F238E27FC236}">
                <a16:creationId xmlns:a16="http://schemas.microsoft.com/office/drawing/2014/main" id="{D0DF5D41-25C0-FDDA-92CF-8FF5509865E3}"/>
              </a:ext>
            </a:extLst>
          </p:cNvPr>
          <p:cNvPicPr>
            <a:picLocks noGrp="1" noChangeAspect="1"/>
          </p:cNvPicPr>
          <p:nvPr>
            <p:ph idx="1"/>
          </p:nvPr>
        </p:nvPicPr>
        <p:blipFill>
          <a:blip r:embed="rId2"/>
          <a:stretch>
            <a:fillRect/>
          </a:stretch>
        </p:blipFill>
        <p:spPr>
          <a:xfrm>
            <a:off x="6639338" y="1955625"/>
            <a:ext cx="4943062" cy="3222497"/>
          </a:xfrm>
          <a:prstGeom prst="rect">
            <a:avLst/>
          </a:prstGeom>
        </p:spPr>
      </p:pic>
      <p:sp>
        <p:nvSpPr>
          <p:cNvPr id="7" name="TextBox 6">
            <a:extLst>
              <a:ext uri="{FF2B5EF4-FFF2-40B4-BE49-F238E27FC236}">
                <a16:creationId xmlns:a16="http://schemas.microsoft.com/office/drawing/2014/main" id="{63DBEC85-9C0E-0FD6-2BCC-A805CE3FB096}"/>
              </a:ext>
            </a:extLst>
          </p:cNvPr>
          <p:cNvSpPr txBox="1"/>
          <p:nvPr/>
        </p:nvSpPr>
        <p:spPr>
          <a:xfrm>
            <a:off x="887896" y="1955624"/>
            <a:ext cx="5208104"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Implemented </a:t>
            </a:r>
            <a:r>
              <a:rPr lang="en-US" sz="2000" dirty="0" err="1">
                <a:latin typeface="Times New Roman" panose="02020603050405020304" pitchFamily="18" charset="0"/>
                <a:cs typeface="Times New Roman" panose="02020603050405020304" pitchFamily="18" charset="0"/>
              </a:rPr>
              <a:t>descion</a:t>
            </a:r>
            <a:r>
              <a:rPr lang="en-US" sz="2000" dirty="0">
                <a:latin typeface="Times New Roman" panose="02020603050405020304" pitchFamily="18" charset="0"/>
                <a:cs typeface="Times New Roman" panose="02020603050405020304" pitchFamily="18" charset="0"/>
              </a:rPr>
              <a:t> tree algorithm and calculated the accuracy confusion matrix and classification report.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 We are getting 25% accuracy , to improve the accuracy we used different methods like pruning and binning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48320337"/>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97</TotalTime>
  <Words>951</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Goudy Old Style</vt:lpstr>
      <vt:lpstr>Times New Roman</vt:lpstr>
      <vt:lpstr>Wingdings</vt:lpstr>
      <vt:lpstr>FrostyVTI</vt:lpstr>
      <vt:lpstr>MUSIC GENRE CLASSIFICTION </vt:lpstr>
      <vt:lpstr>DATA SET</vt:lpstr>
      <vt:lpstr>FEATURES IN DATA SET</vt:lpstr>
      <vt:lpstr>FEATURES IN DATA SET</vt:lpstr>
      <vt:lpstr>Data preprocessing </vt:lpstr>
      <vt:lpstr>PowerPoint Presentation</vt:lpstr>
      <vt:lpstr>CLASSIFICATION METHODS: </vt:lpstr>
      <vt:lpstr>Decision Tree Algorithm</vt:lpstr>
      <vt:lpstr>Decision Tree Algorithm - Outputs</vt:lpstr>
      <vt:lpstr>Decision Tree Algorithm -Outputs</vt:lpstr>
      <vt:lpstr>Decision tree </vt:lpstr>
      <vt:lpstr>Naive Bayes Algorithm</vt:lpstr>
      <vt:lpstr>Naïve Bayes Algorithm - Outputs</vt:lpstr>
      <vt:lpstr>Future Plan Of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TEXT CLASSIFICTION </dc:title>
  <dc:creator>Dheeraj Bhaskaruni</dc:creator>
  <cp:lastModifiedBy>Vams Reddy</cp:lastModifiedBy>
  <cp:revision>2</cp:revision>
  <dcterms:created xsi:type="dcterms:W3CDTF">2023-10-10T04:20:47Z</dcterms:created>
  <dcterms:modified xsi:type="dcterms:W3CDTF">2023-10-10T16:45:02Z</dcterms:modified>
</cp:coreProperties>
</file>