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718300" cy="98552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412F5-DC42-FA2B-7960-32AB4F938572}" v="307" dt="2023-11-11T23:59:54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97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98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9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9FC35C9-702A-466E-AA5C-7DE9AC93A76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3" y="739775"/>
            <a:ext cx="6567487" cy="369570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71760" y="4681080"/>
            <a:ext cx="5374080" cy="4434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15"/>
          </p:nvPr>
        </p:nvSpPr>
        <p:spPr>
          <a:xfrm>
            <a:off x="3805560" y="9360720"/>
            <a:ext cx="2910600" cy="4921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cs-CZ" sz="1200" b="0" strike="noStrike" spc="-1">
                <a:solidFill>
                  <a:srgbClr val="000000"/>
                </a:solidFill>
                <a:latin typeface="Century Gothic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73AA682-75AA-4A0A-8206-48F45060EA60}" type="slidenum">
              <a:rPr lang="cs-CZ" sz="1200" b="0" strike="noStrike" spc="-1">
                <a:solidFill>
                  <a:srgbClr val="000000"/>
                </a:solidFill>
                <a:latin typeface="Century Gothic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624FC9-E971-4912-AAF5-69DA13BBF9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011E9B-B458-477F-A342-FCD891B544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AD0D13-31A4-4D48-B76B-8C6CCEFB141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B972CFB-91F0-41A7-BC73-23F3305010E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8D0783-C937-4C2D-ADD8-BD093CDF6B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6E7F28-234A-43F0-8402-766474AF45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5A9F48-85D8-441C-B028-189FF76AA7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38960C9-4977-4DFA-B7FD-C267085211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4966F9-A42A-4064-9666-7AB0C241F7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9E20AF-DED3-431F-A663-8824935A738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DB6AD4-FC30-4D0E-8F82-B287FC136B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D20C21-2EFF-496C-9601-3E314885C5D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AB8C7B2-8DFA-4B1E-BE70-64846B4FBD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C231295-E9B3-4689-A5A7-B6666926F24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717C646-103A-4CD7-99B2-654A3B59C4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1A0E4AF-82CC-48C8-8E1B-841EDFD4E2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7FBA4DC-4EA9-43F3-BE93-1B187B10D5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50D26E4-EF83-41F1-9B95-C140C10F1A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B6C7BBD-4498-4BDB-9263-AE92ECD57F1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8294A5D-0135-4094-AA42-10618C75EF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A02F611-E9DC-44BB-BFB0-9E02C9ED14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1B2A204-62DF-499F-9A1A-0C22B17B60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4B504C2-A7B9-49F6-AA22-400E320827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2F7A213-0EBC-4FD2-80ED-921554B7950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 hidden="1"/>
          <p:cNvSpPr/>
          <p:nvPr/>
        </p:nvSpPr>
        <p:spPr>
          <a:xfrm>
            <a:off x="0" y="4873320"/>
            <a:ext cx="9143280" cy="26964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" name="Skupina 1"/>
          <p:cNvGrpSpPr/>
          <p:nvPr/>
        </p:nvGrpSpPr>
        <p:grpSpPr>
          <a:xfrm>
            <a:off x="0" y="0"/>
            <a:ext cx="9143280" cy="410040"/>
            <a:chOff x="0" y="0"/>
            <a:chExt cx="9143280" cy="410040"/>
          </a:xfrm>
        </p:grpSpPr>
        <p:sp>
          <p:nvSpPr>
            <p:cNvPr id="2" name="Rectangle 34"/>
            <p:cNvSpPr/>
            <p:nvPr/>
          </p:nvSpPr>
          <p:spPr>
            <a:xfrm>
              <a:off x="0" y="384480"/>
              <a:ext cx="9143280" cy="2556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9080" rIns="90000" bIns="-1908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0" y="0"/>
              <a:ext cx="9143280" cy="38376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" name="Rectangle 14" hidden="1"/>
          <p:cNvSpPr/>
          <p:nvPr/>
        </p:nvSpPr>
        <p:spPr>
          <a:xfrm>
            <a:off x="216000" y="86760"/>
            <a:ext cx="46800" cy="216000"/>
          </a:xfrm>
          <a:prstGeom prst="rect">
            <a:avLst/>
          </a:prstGeom>
          <a:solidFill>
            <a:srgbClr val="FE000C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18" hidden="1"/>
          <p:cNvSpPr/>
          <p:nvPr/>
        </p:nvSpPr>
        <p:spPr>
          <a:xfrm>
            <a:off x="8339400" y="4898160"/>
            <a:ext cx="48600" cy="214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14" hidden="1"/>
          <p:cNvSpPr/>
          <p:nvPr/>
        </p:nvSpPr>
        <p:spPr>
          <a:xfrm>
            <a:off x="8340840" y="87480"/>
            <a:ext cx="46800" cy="21600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Obrázek 13"/>
          <p:cNvPicPr/>
          <p:nvPr/>
        </p:nvPicPr>
        <p:blipFill>
          <a:blip r:embed="rId14"/>
          <a:stretch/>
        </p:blipFill>
        <p:spPr>
          <a:xfrm>
            <a:off x="8442720" y="76320"/>
            <a:ext cx="628920" cy="251640"/>
          </a:xfrm>
          <a:prstGeom prst="rect">
            <a:avLst/>
          </a:prstGeom>
          <a:ln w="0">
            <a:noFill/>
          </a:ln>
        </p:spPr>
      </p:pic>
      <p:sp>
        <p:nvSpPr>
          <p:cNvPr id="8" name="Rectangle 12"/>
          <p:cNvSpPr/>
          <p:nvPr/>
        </p:nvSpPr>
        <p:spPr>
          <a:xfrm>
            <a:off x="8118360" y="4898160"/>
            <a:ext cx="48600" cy="214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Rectangle 20"/>
          <p:cNvSpPr/>
          <p:nvPr/>
        </p:nvSpPr>
        <p:spPr>
          <a:xfrm>
            <a:off x="-4680" y="-19800"/>
            <a:ext cx="9147960" cy="269856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21"/>
          <p:cNvSpPr/>
          <p:nvPr/>
        </p:nvSpPr>
        <p:spPr>
          <a:xfrm>
            <a:off x="8131320" y="4898160"/>
            <a:ext cx="35640" cy="214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Rectangle 26"/>
          <p:cNvSpPr/>
          <p:nvPr/>
        </p:nvSpPr>
        <p:spPr>
          <a:xfrm>
            <a:off x="8131320" y="4898160"/>
            <a:ext cx="35640" cy="214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Picture 1"/>
          <p:cNvPicPr/>
          <p:nvPr/>
        </p:nvPicPr>
        <p:blipFill>
          <a:blip r:embed="rId15"/>
          <a:stretch/>
        </p:blipFill>
        <p:spPr>
          <a:xfrm>
            <a:off x="5614920" y="4047840"/>
            <a:ext cx="2923920" cy="6483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5"/>
          <p:cNvSpPr/>
          <p:nvPr/>
        </p:nvSpPr>
        <p:spPr>
          <a:xfrm>
            <a:off x="0" y="4873320"/>
            <a:ext cx="9143280" cy="26964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" name="Skupina 1"/>
          <p:cNvGrpSpPr/>
          <p:nvPr/>
        </p:nvGrpSpPr>
        <p:grpSpPr>
          <a:xfrm>
            <a:off x="0" y="0"/>
            <a:ext cx="9143280" cy="410040"/>
            <a:chOff x="0" y="0"/>
            <a:chExt cx="9143280" cy="410040"/>
          </a:xfrm>
        </p:grpSpPr>
        <p:sp>
          <p:nvSpPr>
            <p:cNvPr id="53" name="Rectangle 34"/>
            <p:cNvSpPr/>
            <p:nvPr/>
          </p:nvSpPr>
          <p:spPr>
            <a:xfrm>
              <a:off x="0" y="384480"/>
              <a:ext cx="9143280" cy="2556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9080" rIns="90000" bIns="-1908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Rectangle 11"/>
            <p:cNvSpPr/>
            <p:nvPr/>
          </p:nvSpPr>
          <p:spPr>
            <a:xfrm>
              <a:off x="0" y="0"/>
              <a:ext cx="9143280" cy="38376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" name="Rectangle 14"/>
          <p:cNvSpPr/>
          <p:nvPr/>
        </p:nvSpPr>
        <p:spPr>
          <a:xfrm>
            <a:off x="216000" y="86760"/>
            <a:ext cx="46800" cy="216000"/>
          </a:xfrm>
          <a:prstGeom prst="rect">
            <a:avLst/>
          </a:prstGeom>
          <a:solidFill>
            <a:srgbClr val="FE000C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Rectangle 18"/>
          <p:cNvSpPr/>
          <p:nvPr/>
        </p:nvSpPr>
        <p:spPr>
          <a:xfrm>
            <a:off x="8339400" y="4898160"/>
            <a:ext cx="48600" cy="214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ctangle 14"/>
          <p:cNvSpPr/>
          <p:nvPr/>
        </p:nvSpPr>
        <p:spPr>
          <a:xfrm>
            <a:off x="8340840" y="87480"/>
            <a:ext cx="46800" cy="21600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Obrázek 13"/>
          <p:cNvPicPr/>
          <p:nvPr/>
        </p:nvPicPr>
        <p:blipFill>
          <a:blip r:embed="rId14"/>
          <a:stretch/>
        </p:blipFill>
        <p:spPr>
          <a:xfrm>
            <a:off x="8442720" y="76320"/>
            <a:ext cx="628920" cy="251640"/>
          </a:xfrm>
          <a:prstGeom prst="rect">
            <a:avLst/>
          </a:prstGeom>
          <a:ln w="0">
            <a:noFill/>
          </a:ln>
        </p:spPr>
      </p:pic>
      <p:sp>
        <p:nvSpPr>
          <p:cNvPr id="59" name="Obdélník 5"/>
          <p:cNvSpPr/>
          <p:nvPr/>
        </p:nvSpPr>
        <p:spPr>
          <a:xfrm>
            <a:off x="0" y="0"/>
            <a:ext cx="9143280" cy="431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ftr" idx="1"/>
          </p:nvPr>
        </p:nvSpPr>
        <p:spPr>
          <a:xfrm>
            <a:off x="108000" y="4893480"/>
            <a:ext cx="811908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"/>
          </p:nvPr>
        </p:nvSpPr>
        <p:spPr>
          <a:xfrm>
            <a:off x="8449200" y="4893480"/>
            <a:ext cx="63936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Open Sans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FEB48E15-7369-4A3B-8D99-9349251CE9E8}" type="slidenum">
              <a:rPr lang="en-US" sz="1400" b="0" strike="noStrike" spc="-1">
                <a:solidFill>
                  <a:srgbClr val="FFFFFF"/>
                </a:solidFill>
                <a:latin typeface="Open Sans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5"/>
          <p:cNvSpPr/>
          <p:nvPr/>
        </p:nvSpPr>
        <p:spPr>
          <a:xfrm>
            <a:off x="0" y="4873320"/>
            <a:ext cx="9143280" cy="26964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1" name="Skupina 1"/>
          <p:cNvGrpSpPr/>
          <p:nvPr/>
        </p:nvGrpSpPr>
        <p:grpSpPr>
          <a:xfrm>
            <a:off x="0" y="0"/>
            <a:ext cx="9143280" cy="410040"/>
            <a:chOff x="0" y="0"/>
            <a:chExt cx="9143280" cy="410040"/>
          </a:xfrm>
        </p:grpSpPr>
        <p:sp>
          <p:nvSpPr>
            <p:cNvPr id="102" name="Rectangle 34"/>
            <p:cNvSpPr/>
            <p:nvPr/>
          </p:nvSpPr>
          <p:spPr>
            <a:xfrm>
              <a:off x="0" y="384480"/>
              <a:ext cx="9143280" cy="2556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9080" rIns="90000" bIns="-1908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Rectangle 11"/>
            <p:cNvSpPr/>
            <p:nvPr/>
          </p:nvSpPr>
          <p:spPr>
            <a:xfrm>
              <a:off x="0" y="0"/>
              <a:ext cx="9143280" cy="38376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4" name="Rectangle 14"/>
          <p:cNvSpPr/>
          <p:nvPr/>
        </p:nvSpPr>
        <p:spPr>
          <a:xfrm>
            <a:off x="216000" y="86760"/>
            <a:ext cx="46800" cy="216000"/>
          </a:xfrm>
          <a:prstGeom prst="rect">
            <a:avLst/>
          </a:prstGeom>
          <a:solidFill>
            <a:srgbClr val="FE000C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18"/>
          <p:cNvSpPr/>
          <p:nvPr/>
        </p:nvSpPr>
        <p:spPr>
          <a:xfrm>
            <a:off x="8339400" y="4898160"/>
            <a:ext cx="48600" cy="214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Rectangle 14"/>
          <p:cNvSpPr/>
          <p:nvPr/>
        </p:nvSpPr>
        <p:spPr>
          <a:xfrm>
            <a:off x="8340840" y="87480"/>
            <a:ext cx="46800" cy="21600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Obrázek 13"/>
          <p:cNvPicPr/>
          <p:nvPr/>
        </p:nvPicPr>
        <p:blipFill>
          <a:blip r:embed="rId14"/>
          <a:stretch/>
        </p:blipFill>
        <p:spPr>
          <a:xfrm>
            <a:off x="8442720" y="76320"/>
            <a:ext cx="628920" cy="25164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ftr" idx="3"/>
          </p:nvPr>
        </p:nvSpPr>
        <p:spPr>
          <a:xfrm>
            <a:off x="108000" y="4893480"/>
            <a:ext cx="811908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4"/>
          </p:nvPr>
        </p:nvSpPr>
        <p:spPr>
          <a:xfrm>
            <a:off x="8449200" y="4893480"/>
            <a:ext cx="63936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Open Sans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E11839A2-611C-4AA7-B5BE-B7F817D525FD}" type="slidenum">
              <a:rPr lang="en-US" sz="1400" b="0" strike="noStrike" spc="-1">
                <a:solidFill>
                  <a:srgbClr val="FFFFFF"/>
                </a:solidFill>
                <a:latin typeface="Open Sans"/>
                <a:ea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5" hidden="1"/>
          <p:cNvSpPr/>
          <p:nvPr/>
        </p:nvSpPr>
        <p:spPr>
          <a:xfrm>
            <a:off x="0" y="4873320"/>
            <a:ext cx="9143280" cy="26964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9" name="Skupina 1"/>
          <p:cNvGrpSpPr/>
          <p:nvPr/>
        </p:nvGrpSpPr>
        <p:grpSpPr>
          <a:xfrm>
            <a:off x="0" y="0"/>
            <a:ext cx="9143280" cy="410040"/>
            <a:chOff x="0" y="0"/>
            <a:chExt cx="9143280" cy="410040"/>
          </a:xfrm>
        </p:grpSpPr>
        <p:sp>
          <p:nvSpPr>
            <p:cNvPr id="150" name="Rectangle 34"/>
            <p:cNvSpPr/>
            <p:nvPr/>
          </p:nvSpPr>
          <p:spPr>
            <a:xfrm>
              <a:off x="0" y="384480"/>
              <a:ext cx="9143280" cy="2556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19080" rIns="90000" bIns="-1908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Rectangle 11"/>
            <p:cNvSpPr/>
            <p:nvPr/>
          </p:nvSpPr>
          <p:spPr>
            <a:xfrm>
              <a:off x="0" y="0"/>
              <a:ext cx="9143280" cy="383760"/>
            </a:xfrm>
            <a:prstGeom prst="rect">
              <a:avLst/>
            </a:prstGeom>
            <a:solidFill>
              <a:schemeClr val="tx1">
                <a:alpha val="1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2" name="Rectangle 14" hidden="1"/>
          <p:cNvSpPr/>
          <p:nvPr/>
        </p:nvSpPr>
        <p:spPr>
          <a:xfrm>
            <a:off x="216000" y="86760"/>
            <a:ext cx="46800" cy="216000"/>
          </a:xfrm>
          <a:prstGeom prst="rect">
            <a:avLst/>
          </a:prstGeom>
          <a:solidFill>
            <a:srgbClr val="FE000C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angle 18" hidden="1"/>
          <p:cNvSpPr/>
          <p:nvPr/>
        </p:nvSpPr>
        <p:spPr>
          <a:xfrm>
            <a:off x="8339400" y="4898160"/>
            <a:ext cx="48600" cy="2149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Rectangle 14" hidden="1"/>
          <p:cNvSpPr/>
          <p:nvPr/>
        </p:nvSpPr>
        <p:spPr>
          <a:xfrm>
            <a:off x="8340840" y="87480"/>
            <a:ext cx="46800" cy="216000"/>
          </a:xfrm>
          <a:prstGeom prst="rect">
            <a:avLst/>
          </a:prstGeom>
          <a:solidFill>
            <a:srgbClr val="00A9E0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Obrázek 13"/>
          <p:cNvPicPr/>
          <p:nvPr/>
        </p:nvPicPr>
        <p:blipFill>
          <a:blip r:embed="rId14"/>
          <a:stretch/>
        </p:blipFill>
        <p:spPr>
          <a:xfrm>
            <a:off x="8442720" y="76320"/>
            <a:ext cx="628920" cy="251640"/>
          </a:xfrm>
          <a:prstGeom prst="rect">
            <a:avLst/>
          </a:prstGeom>
          <a:ln w="0">
            <a:noFill/>
          </a:ln>
        </p:spPr>
      </p:pic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4.5-1115-CPP-web.pdf" TargetMode="Externa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wp-content/uploads/OpenMP-4.5-1115-CPP-web.pdf" TargetMode="Externa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38920" y="2770560"/>
            <a:ext cx="7056720" cy="34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pPr algn="r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cs-CZ" sz="2000" b="1" strike="noStrike" spc="-1">
                <a:solidFill>
                  <a:srgbClr val="003DA5"/>
                </a:solidFill>
                <a:latin typeface="Open Sans"/>
                <a:ea typeface="Calibri"/>
              </a:rPr>
              <a:t>Jirka Jaroš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title"/>
          </p:nvPr>
        </p:nvSpPr>
        <p:spPr>
          <a:xfrm>
            <a:off x="0" y="1491480"/>
            <a:ext cx="7567200" cy="93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cs-CZ" sz="2800" b="0" strike="noStrike" spc="-1">
                <a:solidFill>
                  <a:srgbClr val="FFFFFF"/>
                </a:solidFill>
                <a:latin typeface="Open Sans"/>
                <a:ea typeface="Calibri"/>
              </a:rPr>
              <a:t>OpenMP Tasky</a:t>
            </a:r>
            <a:br>
              <a:rPr sz="2800"/>
            </a:br>
            <a:r>
              <a:rPr lang="cs-CZ" sz="2000" b="0" strike="noStrike" spc="-1">
                <a:solidFill>
                  <a:srgbClr val="FFFFFF"/>
                </a:solidFill>
                <a:latin typeface="Open Sans"/>
                <a:ea typeface="Calibri"/>
              </a:rPr>
              <a:t> </a:t>
            </a:r>
            <a:br>
              <a:rPr sz="2800"/>
            </a:br>
            <a:r>
              <a:rPr lang="en-US" sz="2000" b="0" strike="noStrike" spc="-1">
                <a:solidFill>
                  <a:srgbClr val="FFFFFF"/>
                </a:solidFill>
                <a:latin typeface="Open Sans"/>
                <a:ea typeface="Calibri"/>
              </a:rPr>
              <a:t>AVS - </a:t>
            </a:r>
            <a:r>
              <a:rPr lang="cs-CZ" sz="2000" b="0" strike="noStrike" spc="-1">
                <a:solidFill>
                  <a:srgbClr val="FFFFFF"/>
                </a:solidFill>
                <a:latin typeface="Open Sans"/>
                <a:ea typeface="Calibri"/>
              </a:rPr>
              <a:t>Architektury výpočetních systémů</a:t>
            </a:r>
            <a:br>
              <a:rPr sz="2000"/>
            </a:br>
            <a:r>
              <a:rPr lang="cs-CZ" sz="2000" b="0" strike="noStrike" spc="-1">
                <a:solidFill>
                  <a:srgbClr val="FFFFFF"/>
                </a:solidFill>
                <a:latin typeface="Open Sans"/>
                <a:ea typeface="Calibri"/>
              </a:rPr>
              <a:t>Cvičení 5, 20</a:t>
            </a:r>
            <a:r>
              <a:rPr lang="en-US" sz="2000" b="0" strike="noStrike" spc="-1">
                <a:solidFill>
                  <a:srgbClr val="FFFFFF"/>
                </a:solidFill>
                <a:latin typeface="Open Sans"/>
                <a:ea typeface="Calibri"/>
              </a:rPr>
              <a:t>23</a:t>
            </a:r>
            <a:r>
              <a:rPr lang="cs-CZ" sz="2000" b="0" strike="noStrike" spc="-1">
                <a:solidFill>
                  <a:srgbClr val="FFFFFF"/>
                </a:solidFill>
                <a:latin typeface="Open Sans"/>
                <a:ea typeface="Calibri"/>
              </a:rPr>
              <a:t> / 2024</a:t>
            </a:r>
            <a:br>
              <a:rPr sz="2000"/>
            </a:b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 Box 2"/>
          <p:cNvSpPr/>
          <p:nvPr/>
        </p:nvSpPr>
        <p:spPr>
          <a:xfrm>
            <a:off x="503640" y="3112200"/>
            <a:ext cx="7073280" cy="94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cs-CZ" sz="1400" b="0" strike="noStrike" spc="-1">
                <a:solidFill>
                  <a:srgbClr val="808080"/>
                </a:solidFill>
                <a:latin typeface="Open Sans"/>
                <a:ea typeface="Calibri"/>
              </a:rPr>
              <a:t>Vysoké učení technické v Brně, Fakulta informačních technologií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cs-CZ" sz="1400" b="0" strike="noStrike" spc="-1">
                <a:solidFill>
                  <a:srgbClr val="808080"/>
                </a:solidFill>
                <a:latin typeface="Open Sans"/>
                <a:ea typeface="Calibri"/>
              </a:rPr>
              <a:t>Božetěchova 1/2, 612 66 Brno - Královo Pole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cs-CZ" sz="1400" b="0" strike="noStrike" spc="-1">
                <a:solidFill>
                  <a:srgbClr val="808080"/>
                </a:solidFill>
                <a:latin typeface="Open Sans"/>
                <a:ea typeface="Calibri"/>
              </a:rPr>
              <a:t>jarosjir@fit.vutbr.cz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722160" y="2031840"/>
            <a:ext cx="7771680" cy="102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cs-CZ" sz="4000" b="1" strike="noStrike" cap="all" spc="-1">
                <a:solidFill>
                  <a:srgbClr val="00A9E0"/>
                </a:solidFill>
                <a:latin typeface="Open Sans"/>
                <a:ea typeface="Calibri"/>
              </a:rPr>
              <a:t>Přihlášení na </a:t>
            </a:r>
            <a:r>
              <a:rPr lang="en-US" sz="4000" b="1" strike="noStrike" cap="all" spc="-1">
                <a:solidFill>
                  <a:srgbClr val="00A9E0"/>
                </a:solidFill>
                <a:latin typeface="Open Sans"/>
                <a:ea typeface="Calibri"/>
              </a:rPr>
              <a:t>Barboru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ftr" idx="8"/>
          </p:nvPr>
        </p:nvSpPr>
        <p:spPr>
          <a:xfrm>
            <a:off x="108000" y="4893480"/>
            <a:ext cx="811908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cs-CZ" sz="1400" b="0" strike="noStrike" spc="-1">
                <a:solidFill>
                  <a:srgbClr val="FFFFFF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AVS – Cvičení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5</a:t>
            </a: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: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OpenMP tasky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42AD95-C435-4803-AA0A-96E0F724A22C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324000" y="483480"/>
            <a:ext cx="8640000" cy="43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Font typeface="Symbol"/>
              <a:buChar char=""/>
              <a:tabLst>
                <a:tab pos="231840" algn="l"/>
              </a:tabLst>
            </a:pPr>
            <a:r>
              <a:rPr lang="cs-CZ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Připojte se na </a:t>
            </a:r>
            <a:r>
              <a:rPr lang="en-US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Barboru</a:t>
            </a:r>
            <a:r>
              <a:rPr lang="cs-CZ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57200" lvl="1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  <a:tabLst>
                <a:tab pos="231840" algn="l"/>
              </a:tabLst>
            </a:pPr>
            <a:r>
              <a:rPr lang="cs-CZ" sz="1600" b="0" strike="noStrike" spc="-1">
                <a:solidFill>
                  <a:srgbClr val="000000"/>
                </a:solidFill>
                <a:latin typeface="Open Sans"/>
                <a:ea typeface="Calibri"/>
              </a:rPr>
              <a:t>Otevřete si dva terminály (jeden pro tooly, jeden pro kompilaci, atd.)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lvl="1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  <a:tabLst>
                <a:tab pos="231840" algn="l"/>
              </a:tabLst>
            </a:pPr>
            <a:r>
              <a:rPr lang="cs-CZ" sz="1600" b="0" strike="noStrike" spc="-1">
                <a:solidFill>
                  <a:srgbClr val="000000"/>
                </a:solidFill>
                <a:latin typeface="Open Sans"/>
                <a:ea typeface="Calibri"/>
              </a:rPr>
              <a:t>Kdo chce pracovat na domácím PC a má intel tooly, může.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23184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Font typeface="Symbol"/>
              <a:buChar char=""/>
              <a:tabLst>
                <a:tab pos="231840" algn="l"/>
              </a:tabLst>
            </a:pPr>
            <a:r>
              <a:rPr lang="cs-CZ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Vaše PC: Připojte si disk z</a:t>
            </a:r>
            <a:r>
              <a:rPr lang="en-US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 Barbory </a:t>
            </a:r>
            <a:r>
              <a:rPr lang="cs-CZ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a nakopírujte tam obsah </a:t>
            </a:r>
            <a:r>
              <a:rPr lang="en-US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5</a:t>
            </a:r>
            <a:r>
              <a:rPr lang="cs-CZ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. cvičení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2318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2318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Font typeface="Symbol"/>
              <a:buChar char=""/>
              <a:tabLst>
                <a:tab pos="231840" algn="l"/>
              </a:tabLst>
            </a:pPr>
            <a:r>
              <a:rPr lang="cs-CZ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Natáhněte modul kompilátoru, Advisoru a VTune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br>
              <a:rPr sz="1800"/>
            </a:b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2318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2318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2318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2318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23184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ftr" idx="9"/>
          </p:nvPr>
        </p:nvSpPr>
        <p:spPr>
          <a:xfrm>
            <a:off x="108000" y="4893480"/>
            <a:ext cx="811908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cs-CZ" sz="1400" b="0" strike="noStrike" spc="-1">
                <a:solidFill>
                  <a:srgbClr val="FFFFFF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AVS – Cvičení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5</a:t>
            </a: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: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OpenMP tasky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cs-CZ" sz="2400" b="0" strike="noStrike" spc="-1">
                <a:solidFill>
                  <a:srgbClr val="00A9E0"/>
                </a:solidFill>
                <a:latin typeface="Open Sans"/>
                <a:ea typeface="Calibri"/>
              </a:rPr>
              <a:t>Jdeme na to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683640" y="1527480"/>
            <a:ext cx="176364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cs-CZ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ssh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barbora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Box 9"/>
          <p:cNvSpPr/>
          <p:nvPr/>
        </p:nvSpPr>
        <p:spPr>
          <a:xfrm>
            <a:off x="685800" y="2574091"/>
            <a:ext cx="4860000" cy="5522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cs-CZ" sz="1400" b="0" strike="noStrike" spc="-1">
                <a:solidFill>
                  <a:srgbClr val="000000"/>
                </a:solidFill>
                <a:latin typeface="Courier New"/>
                <a:ea typeface="Calibri"/>
              </a:rPr>
              <a:t>mkdir /tmp/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alibri"/>
              </a:rPr>
              <a:t>barbora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cs-CZ" sz="1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sshfs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alibri"/>
              </a:rPr>
              <a:t>barbora: /tmp/barbora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12"/>
          <p:cNvSpPr/>
          <p:nvPr/>
        </p:nvSpPr>
        <p:spPr>
          <a:xfrm>
            <a:off x="683640" y="3867856"/>
            <a:ext cx="6696000" cy="306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spcBef>
                <a:spcPts val="281"/>
              </a:spcBef>
            </a:pPr>
            <a:r>
              <a:rPr lang="cs-CZ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ml Advisor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VTune</a:t>
            </a:r>
            <a:r>
              <a:rPr lang="cs-CZ" sz="1400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cs-CZ" sz="1400" spc="-1" dirty="0" err="1">
                <a:solidFill>
                  <a:srgbClr val="000000"/>
                </a:solidFill>
                <a:latin typeface="Courier New"/>
                <a:ea typeface="DejaVu Sans"/>
              </a:rPr>
              <a:t>intel</a:t>
            </a:r>
            <a:endParaRPr lang="en-US" sz="1400" b="0" strike="noStrike" spc="-1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A6B6D92-D846-43ED-A13F-A517F48D884E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ntent Placeholder 1"/>
          <p:cNvSpPr/>
          <p:nvPr/>
        </p:nvSpPr>
        <p:spPr>
          <a:xfrm>
            <a:off x="4788360" y="483480"/>
            <a:ext cx="413928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/>
              <a:buChar char=""/>
              <a:tabLst>
                <a:tab pos="231840" algn="l"/>
              </a:tabLst>
            </a:pPr>
            <a:r>
              <a:rPr lang="cs-CZ" sz="1800" b="1" strike="noStrike" spc="-1" dirty="0">
                <a:solidFill>
                  <a:srgbClr val="003DA5"/>
                </a:solidFill>
                <a:latin typeface="Open Sans"/>
                <a:ea typeface="Calibri"/>
              </a:rPr>
              <a:t>Zkompilujte a spusťte kód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228600" algn="ctr">
              <a:spcBef>
                <a:spcPts val="201"/>
              </a:spcBef>
              <a:tabLst>
                <a:tab pos="0" algn="l"/>
              </a:tabLst>
            </a:pPr>
            <a:endParaRPr lang="cs-CZ" sz="1600" b="1" spc="-1" dirty="0">
              <a:solidFill>
                <a:srgbClr val="000000"/>
              </a:solidFill>
              <a:latin typeface="Open Sans"/>
              <a:ea typeface="Calibri"/>
            </a:endParaRPr>
          </a:p>
          <a:p>
            <a:pPr marL="228600" algn="ctr">
              <a:lnSpc>
                <a:spcPct val="100000"/>
              </a:lnSpc>
              <a:spcBef>
                <a:spcPts val="200"/>
              </a:spcBef>
              <a:tabLst>
                <a:tab pos="0" algn="l"/>
              </a:tabLst>
            </a:pPr>
            <a:r>
              <a:rPr lang="cs-CZ" sz="1600" b="1" strike="noStrike" spc="-1" dirty="0">
                <a:solidFill>
                  <a:srgbClr val="000000"/>
                </a:solidFill>
                <a:latin typeface="Open Sans"/>
                <a:ea typeface="Calibri"/>
              </a:rPr>
              <a:t>Správný výstup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119"/>
              </a:spcBef>
              <a:tabLst>
                <a:tab pos="0" algn="l"/>
              </a:tabLst>
            </a:pP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324000" y="483480"/>
            <a:ext cx="4535280" cy="43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Font typeface="Symbol"/>
              <a:buChar char=""/>
              <a:tabLst>
                <a:tab pos="231840" algn="l"/>
              </a:tabLst>
            </a:pPr>
            <a:r>
              <a:rPr lang="cs-CZ" sz="1800" b="1" strike="noStrike" spc="-1" dirty="0">
                <a:solidFill>
                  <a:srgbClr val="003DA5"/>
                </a:solidFill>
                <a:latin typeface="Open Sans"/>
                <a:ea typeface="Calibri"/>
              </a:rPr>
              <a:t>Paralelizace smyčky pomocí </a:t>
            </a:r>
            <a:r>
              <a:rPr lang="cs-CZ" sz="1800" b="1" strike="noStrike" spc="-1" dirty="0" err="1">
                <a:solidFill>
                  <a:srgbClr val="003DA5"/>
                </a:solidFill>
                <a:latin typeface="Open Sans"/>
                <a:ea typeface="Calibri"/>
              </a:rPr>
              <a:t>tasků</a:t>
            </a:r>
            <a:r>
              <a:rPr lang="cs-CZ" sz="1800" b="1" strike="noStrike" spc="-1" dirty="0">
                <a:solidFill>
                  <a:srgbClr val="003DA5"/>
                </a:solidFill>
                <a:latin typeface="Open Sans"/>
                <a:ea typeface="Calibri"/>
              </a:rPr>
              <a:t> (vyvažování zátěže)	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lvl="1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  <a:tabLst>
                <a:tab pos="231840" algn="l"/>
              </a:tabLst>
            </a:pPr>
            <a:r>
              <a:rPr lang="cs-CZ" sz="16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Doplňte </a:t>
            </a:r>
            <a:r>
              <a:rPr lang="cs-CZ" sz="16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pragmy</a:t>
            </a:r>
            <a:r>
              <a:rPr lang="cs-CZ" sz="16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pro generování </a:t>
            </a:r>
            <a:r>
              <a:rPr lang="cs-CZ" sz="16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tasků</a:t>
            </a:r>
            <a:endParaRPr lang="en-US" sz="1600" b="0" strike="noStrike" spc="-1" dirty="0" err="1">
              <a:solidFill>
                <a:srgbClr val="000000"/>
              </a:solidFill>
              <a:latin typeface="Arial"/>
            </a:endParaRPr>
          </a:p>
          <a:p>
            <a:pPr marL="457200" lvl="1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  <a:tabLst>
                <a:tab pos="231840" algn="l"/>
              </a:tabLst>
            </a:pPr>
            <a:r>
              <a:rPr lang="cs-CZ" sz="16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Pozor na zápis do sílené proměnné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lvl="1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urier New"/>
              <a:buChar char="o"/>
              <a:tabLst>
                <a:tab pos="231840" algn="l"/>
              </a:tabLst>
            </a:pPr>
            <a:r>
              <a:rPr lang="cs-CZ" sz="16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Zvolte vhodnou </a:t>
            </a:r>
            <a:r>
              <a:rPr lang="cs-CZ" sz="16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granularitu</a:t>
            </a:r>
            <a:r>
              <a:rPr lang="cs-CZ" sz="16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pro </a:t>
            </a:r>
            <a:r>
              <a:rPr lang="cs-CZ" sz="16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tasky</a:t>
            </a:r>
            <a:endParaRPr lang="en-US" sz="1600" b="0" strike="noStrike" spc="-1" dirty="0" err="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Font typeface="Symbol"/>
              <a:buChar char=""/>
              <a:tabLst>
                <a:tab pos="231840" algn="l"/>
              </a:tabLst>
            </a:pPr>
            <a:r>
              <a:rPr lang="cs-CZ" sz="1800" b="1" strike="noStrike" spc="-1" dirty="0">
                <a:solidFill>
                  <a:srgbClr val="003DA5"/>
                </a:solidFill>
                <a:latin typeface="Open Sans"/>
                <a:ea typeface="Calibri"/>
              </a:rPr>
              <a:t>Ověřte správnost výpočtu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cs-CZ" sz="900" u="sng" spc="-1" dirty="0">
              <a:solidFill>
                <a:srgbClr val="E4002B"/>
              </a:solidFill>
              <a:latin typeface="Open Sans"/>
              <a:ea typeface="Calibri"/>
            </a:endParaRPr>
          </a:p>
          <a:p>
            <a:pPr marL="2286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900" b="0" u="sng" strike="noStrike" spc="-1" dirty="0">
                <a:solidFill>
                  <a:srgbClr val="E4002B"/>
                </a:solidFill>
                <a:uFillTx/>
                <a:latin typeface="Open Sans"/>
                <a:ea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https://www.openmp.org/wp-content/uploads/OpenMP-4.5-1115-CPP-web.pdf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ftr" idx="10"/>
          </p:nvPr>
        </p:nvSpPr>
        <p:spPr>
          <a:xfrm>
            <a:off x="108000" y="4893480"/>
            <a:ext cx="811908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cs-CZ" sz="1400" b="0" strike="noStrike" spc="-1">
                <a:solidFill>
                  <a:srgbClr val="FFFFFF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AVS – Cvičení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5</a:t>
            </a: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: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OpenMP tasky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cs-CZ" sz="2400" b="0" strike="noStrike" spc="-1">
                <a:solidFill>
                  <a:srgbClr val="00A9E0"/>
                </a:solidFill>
                <a:latin typeface="Open Sans"/>
                <a:ea typeface="Calibri"/>
              </a:rPr>
              <a:t>Step 1 – Hledání prvočísel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Box 6"/>
          <p:cNvSpPr/>
          <p:nvPr/>
        </p:nvSpPr>
        <p:spPr>
          <a:xfrm>
            <a:off x="5400000" y="895680"/>
            <a:ext cx="255564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cs-CZ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make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&amp;&amp; </a:t>
            </a:r>
            <a:r>
              <a:rPr lang="cs-CZ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make run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Box 8"/>
          <p:cNvSpPr/>
          <p:nvPr/>
        </p:nvSpPr>
        <p:spPr>
          <a:xfrm>
            <a:off x="345240" y="2434320"/>
            <a:ext cx="4406040" cy="205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int sieve()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// 1. Use OpenMP tasks to distribute the work 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 2. Find a suitable chunk size 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 3. Be careful when updating nPrimes  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constexpr int chunkSize = 1;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int nPrimes = 0;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// Test all numbers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7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for</a:t>
            </a:r>
            <a:r>
              <a:rPr lang="en-US" sz="7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(int number = 1; number &lt;= size; number += chunkSize)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{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US" sz="700" b="1" strike="noStrike" spc="-1">
                <a:solidFill>
                  <a:srgbClr val="003DA5"/>
                </a:solidFill>
                <a:latin typeface="Courier New"/>
                <a:ea typeface="DejaVu Sans"/>
              </a:rPr>
              <a:t>nPrimes</a:t>
            </a:r>
            <a:r>
              <a:rPr lang="en-US" sz="700" b="0" strike="noStrike" spc="-1">
                <a:solidFill>
                  <a:srgbClr val="003DA5"/>
                </a:solidFill>
                <a:latin typeface="Courier New"/>
                <a:ea typeface="DejaVu Sans"/>
              </a:rPr>
              <a:t> </a:t>
            </a:r>
            <a:r>
              <a:rPr lang="en-US" sz="7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+=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getNumberOfPrimes(number, ((number + chunkSize) &gt; size) 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                                    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? size : number + chunkSize);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} 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nPrimes;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Box 11"/>
          <p:cNvSpPr/>
          <p:nvPr/>
        </p:nvSpPr>
        <p:spPr>
          <a:xfrm>
            <a:off x="5184000" y="1887840"/>
            <a:ext cx="3671640" cy="2845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Parallel Sieve of Eratosthenes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Running on: r2i0n1.ib0.smc.salomon.it4i.cz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Number of cores:   24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Number of threads: 24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  1000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1000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- Number of primes found:      169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compute primes:    0.076 ms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 10000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1000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- Number of primes found:     1230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compute primes:    0.253 ms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100000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 500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- Number of primes found:     9593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compute primes:    2.500 ms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10000000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   3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- Number of primes found:   664580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compute primes:  241.000 ms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8B92E41-6AFF-4A47-A829-3817D0573AC6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323640" y="483480"/>
            <a:ext cx="4499640" cy="43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None/>
              <a:tabLst>
                <a:tab pos="231840" algn="l"/>
              </a:tabLst>
            </a:pPr>
            <a:r>
              <a:rPr lang="cs-CZ" sz="1800" b="1" strike="noStrike" spc="-1" dirty="0">
                <a:solidFill>
                  <a:srgbClr val="003DA5"/>
                </a:solidFill>
                <a:latin typeface="Open Sans"/>
                <a:ea typeface="Calibri"/>
              </a:rPr>
              <a:t>Vytvořte tabulky silného škálování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lvl="1" indent="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None/>
              <a:tabLst>
                <a:tab pos="231840" algn="l"/>
              </a:tabLst>
            </a:pPr>
            <a:endParaRPr lang="cs-CZ" sz="1600" b="1" strike="noStrike" spc="-1" dirty="0">
              <a:solidFill>
                <a:srgbClr val="000000"/>
              </a:solidFill>
              <a:latin typeface="Open Sans"/>
              <a:ea typeface="Calibri"/>
            </a:endParaRPr>
          </a:p>
          <a:p>
            <a:pPr indent="0">
              <a:lnSpc>
                <a:spcPct val="100000"/>
              </a:lnSpc>
              <a:buNone/>
              <a:tabLst>
                <a:tab pos="23184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  1000 – 10M </a:t>
            </a:r>
            <a:r>
              <a:rPr lang="en-US" sz="1600" spc="-1" dirty="0" err="1">
                <a:solidFill>
                  <a:srgbClr val="000000"/>
                </a:solidFill>
                <a:latin typeface="Arial"/>
              </a:rPr>
              <a:t>čísel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cs-CZ" sz="1600" spc="-1" dirty="0">
                <a:solidFill>
                  <a:srgbClr val="000000"/>
                </a:solidFill>
                <a:latin typeface="Open Sans"/>
                <a:ea typeface="Calibri"/>
              </a:rPr>
              <a:t>        </a:t>
            </a:r>
            <a:r>
              <a:rPr lang="cs-CZ" sz="16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1000 – 1</a:t>
            </a:r>
            <a:r>
              <a:rPr lang="en-US" sz="16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0</a:t>
            </a:r>
            <a:r>
              <a:rPr lang="cs-CZ" sz="16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M </a:t>
            </a:r>
            <a:r>
              <a:rPr lang="cs-CZ" sz="1600" spc="-1" dirty="0" err="1">
                <a:solidFill>
                  <a:srgbClr val="000000"/>
                </a:solidFill>
                <a:latin typeface="Open Sans"/>
                <a:ea typeface="Calibri"/>
              </a:rPr>
              <a:t>číse</a:t>
            </a:r>
            <a:endParaRPr lang="en-US" sz="1600" b="0" strike="noStrike" spc="-1" dirty="0" err="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Font typeface="Symbol"/>
              <a:buChar char=""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ftr" idx="11"/>
          </p:nvPr>
        </p:nvSpPr>
        <p:spPr>
          <a:xfrm>
            <a:off x="108000" y="4893480"/>
            <a:ext cx="811908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cs-CZ" sz="1400" b="0" strike="noStrike" spc="-1">
                <a:solidFill>
                  <a:srgbClr val="FFFFFF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AVS – Cvičení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5</a:t>
            </a: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: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OpenMP tasky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cs-CZ" sz="2400" b="0" strike="noStrike" spc="-1">
                <a:solidFill>
                  <a:srgbClr val="00A9E0"/>
                </a:solidFill>
                <a:latin typeface="Open Sans"/>
                <a:ea typeface="Calibri"/>
              </a:rPr>
              <a:t>Step 1 – Hledání prvočísel –</a:t>
            </a:r>
            <a:r>
              <a:rPr lang="en-US" sz="2400" b="0" strike="noStrike" spc="-1">
                <a:solidFill>
                  <a:srgbClr val="00A9E0"/>
                </a:solidFill>
                <a:latin typeface="Open Sans"/>
                <a:ea typeface="Calibri"/>
              </a:rPr>
              <a:t> </a:t>
            </a:r>
            <a:r>
              <a:rPr lang="cs-CZ" sz="2400" b="0" strike="noStrike" spc="-1">
                <a:solidFill>
                  <a:srgbClr val="00A9E0"/>
                </a:solidFill>
                <a:latin typeface="Open Sans"/>
                <a:ea typeface="Calibri"/>
              </a:rPr>
              <a:t>Škálování a efektivita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Box 10"/>
          <p:cNvSpPr/>
          <p:nvPr/>
        </p:nvSpPr>
        <p:spPr>
          <a:xfrm>
            <a:off x="756360" y="899102"/>
            <a:ext cx="2555640" cy="560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cs-CZ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make </a:t>
            </a:r>
            <a:r>
              <a:rPr lang="cs-CZ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bench</a:t>
            </a:r>
            <a:endParaRPr lang="en-US" sz="1400" b="0" strike="noStrike" spc="-1" dirty="0" err="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spc="-1" dirty="0" err="1">
                <a:solidFill>
                  <a:srgbClr val="000000"/>
                </a:solidFill>
                <a:latin typeface="Courier New"/>
                <a:ea typeface="DejaVu Sans"/>
              </a:rPr>
              <a:t>sbatch</a:t>
            </a:r>
            <a:r>
              <a:rPr lang="en-US" sz="1400" spc="-1" dirty="0">
                <a:solidFill>
                  <a:srgbClr val="000000"/>
                </a:solidFill>
                <a:latin typeface="Courier New"/>
                <a:ea typeface="DejaVu Sans"/>
              </a:rPr>
              <a:t> 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run.</a:t>
            </a:r>
            <a:r>
              <a:rPr lang="en-US" sz="1400" spc="-1" dirty="0">
                <a:solidFill>
                  <a:srgbClr val="000000"/>
                </a:solidFill>
                <a:latin typeface="Courier New"/>
                <a:ea typeface="DejaVu Sans"/>
              </a:rPr>
              <a:t>sl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2" name="Table 7"/>
          <p:cNvGraphicFramePr/>
          <p:nvPr>
            <p:extLst>
              <p:ext uri="{D42A27DB-BD31-4B8C-83A1-F6EECF244321}">
                <p14:modId xmlns:p14="http://schemas.microsoft.com/office/powerpoint/2010/main" val="4279444810"/>
              </p:ext>
            </p:extLst>
          </p:nvPr>
        </p:nvGraphicFramePr>
        <p:xfrm>
          <a:off x="758607" y="1950531"/>
          <a:ext cx="2525536" cy="2804160"/>
        </p:xfrm>
        <a:graphic>
          <a:graphicData uri="http://schemas.openxmlformats.org/drawingml/2006/table">
            <a:tbl>
              <a:tblPr/>
              <a:tblGrid>
                <a:gridCol w="63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3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1" strike="noStrike" spc="-1" dirty="0">
                          <a:solidFill>
                            <a:srgbClr val="FFFFFF"/>
                          </a:solidFill>
                          <a:latin typeface="Open Sans"/>
                        </a:rPr>
                        <a:t>P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E40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1" strike="noStrike" spc="-1" dirty="0">
                          <a:solidFill>
                            <a:srgbClr val="FFFFFF"/>
                          </a:solidFill>
                          <a:latin typeface="Open Sans"/>
                        </a:rPr>
                        <a:t>T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E40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1" strike="noStrike" spc="-1" dirty="0">
                          <a:solidFill>
                            <a:srgbClr val="FFFFFF"/>
                          </a:solidFill>
                          <a:latin typeface="Open Sans"/>
                        </a:rPr>
                        <a:t>S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E40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1" strike="noStrike" spc="-1" dirty="0">
                          <a:solidFill>
                            <a:srgbClr val="FFFFFF"/>
                          </a:solidFill>
                          <a:latin typeface="Open Sans"/>
                        </a:rPr>
                        <a:t>E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E40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16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24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36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3" name="Content Placeholder 1"/>
          <p:cNvSpPr/>
          <p:nvPr/>
        </p:nvSpPr>
        <p:spPr>
          <a:xfrm>
            <a:off x="4802666" y="483480"/>
            <a:ext cx="4058752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231840" algn="l"/>
              </a:tabLst>
            </a:pPr>
            <a:r>
              <a:rPr lang="cs-CZ" sz="1800" b="1" strike="noStrike" spc="-1">
                <a:solidFill>
                  <a:srgbClr val="003DA5"/>
                </a:solidFill>
                <a:latin typeface="Open Sans"/>
                <a:ea typeface="Calibri"/>
              </a:rPr>
              <a:t>Vytvořte grafy silného škálování pro zrychlení a efektivitu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3184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3184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3184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3184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3184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81"/>
              </a:spcBef>
              <a:tabLst>
                <a:tab pos="231840" algn="l"/>
              </a:tabLst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Picture 2"/>
          <p:cNvPicPr/>
          <p:nvPr/>
        </p:nvPicPr>
        <p:blipFill>
          <a:blip r:embed="rId2"/>
          <a:stretch/>
        </p:blipFill>
        <p:spPr>
          <a:xfrm>
            <a:off x="5415120" y="1095480"/>
            <a:ext cx="2680560" cy="1891440"/>
          </a:xfrm>
          <a:prstGeom prst="rect">
            <a:avLst/>
          </a:prstGeom>
          <a:ln w="0">
            <a:noFill/>
          </a:ln>
        </p:spPr>
      </p:pic>
      <p:pic>
        <p:nvPicPr>
          <p:cNvPr id="225" name="Picture 3"/>
          <p:cNvPicPr/>
          <p:nvPr/>
        </p:nvPicPr>
        <p:blipFill>
          <a:blip r:embed="rId3"/>
          <a:stretch/>
        </p:blipFill>
        <p:spPr>
          <a:xfrm>
            <a:off x="5415120" y="2987640"/>
            <a:ext cx="2680560" cy="18928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8ECD32C-F7D0-4330-A50C-A2D1F84135B3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ntent Placeholder 1"/>
          <p:cNvSpPr/>
          <p:nvPr/>
        </p:nvSpPr>
        <p:spPr>
          <a:xfrm>
            <a:off x="5289304" y="469369"/>
            <a:ext cx="413928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tabLst>
                <a:tab pos="231840" algn="l"/>
              </a:tabLst>
            </a:pPr>
            <a:r>
              <a:rPr lang="cs-CZ" sz="1600" b="1" strike="noStrike" spc="-1" dirty="0">
                <a:solidFill>
                  <a:srgbClr val="003DA5"/>
                </a:solidFill>
                <a:latin typeface="Open Sans"/>
                <a:ea typeface="Calibri"/>
              </a:rPr>
              <a:t>Zkompilujte a spusťte kód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01"/>
              </a:spcBef>
              <a:tabLst>
                <a:tab pos="0" algn="l"/>
              </a:tabLst>
            </a:pPr>
            <a:endParaRPr lang="cs-CZ" sz="1400" b="1" spc="-1" dirty="0">
              <a:solidFill>
                <a:srgbClr val="000000"/>
              </a:solidFill>
              <a:latin typeface="Open Sans"/>
              <a:ea typeface="Calibri"/>
            </a:endParaRPr>
          </a:p>
          <a:p>
            <a:pPr>
              <a:spcBef>
                <a:spcPts val="200"/>
              </a:spcBef>
              <a:tabLst>
                <a:tab pos="0" algn="l"/>
              </a:tabLst>
            </a:pPr>
            <a:r>
              <a:rPr lang="cs-CZ" sz="1400" b="1" spc="-1" dirty="0">
                <a:solidFill>
                  <a:srgbClr val="000000"/>
                </a:solidFill>
                <a:latin typeface="Open Sans"/>
                <a:ea typeface="Calibri"/>
              </a:rPr>
              <a:t>                  </a:t>
            </a:r>
            <a:r>
              <a:rPr lang="cs-CZ" sz="1400" b="1" strike="noStrike" spc="-1" dirty="0">
                <a:solidFill>
                  <a:srgbClr val="000000"/>
                </a:solidFill>
                <a:latin typeface="Open Sans"/>
                <a:ea typeface="Calibri"/>
              </a:rPr>
              <a:t>Správný výstup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ftr" idx="12"/>
          </p:nvPr>
        </p:nvSpPr>
        <p:spPr>
          <a:xfrm>
            <a:off x="108000" y="4893480"/>
            <a:ext cx="811908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cs-CZ" sz="1400" b="0" strike="noStrike" spc="-1">
                <a:solidFill>
                  <a:srgbClr val="FFFFFF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AVS – Cvičení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5</a:t>
            </a: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: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OpenMP tasky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cs-CZ" sz="2400" b="0" strike="noStrike" spc="-1">
                <a:solidFill>
                  <a:srgbClr val="00A9E0"/>
                </a:solidFill>
                <a:latin typeface="Open Sans"/>
                <a:ea typeface="Calibri"/>
              </a:rPr>
              <a:t>Step 2 – Výpočet Fibonacciho čísla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Box 6"/>
          <p:cNvSpPr/>
          <p:nvPr/>
        </p:nvSpPr>
        <p:spPr>
          <a:xfrm>
            <a:off x="5400000" y="895680"/>
            <a:ext cx="255564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cs-CZ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make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&amp;&amp; </a:t>
            </a:r>
            <a:r>
              <a:rPr lang="cs-CZ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make run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Box 8"/>
          <p:cNvSpPr/>
          <p:nvPr/>
        </p:nvSpPr>
        <p:spPr>
          <a:xfrm>
            <a:off x="410906" y="2004047"/>
            <a:ext cx="4298040" cy="2786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///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Calculate Fibonacci number for a given number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size_t calculateFibNumber(size_t rank)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 2. Use OpenMP tasks parallelize recursive algorithm </a:t>
            </a:r>
            <a:br>
              <a:rPr sz="700"/>
            </a:b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 3. Find sensible seqTreshold 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size_t x, y;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constexpr size_t seqTreshold = 16;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if (rank &lt; 2)</a:t>
            </a: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return rank;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x = calculateFibNumber(rank - 1);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y = calculateFibNumber(rank - 2);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 x + y;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}//</a:t>
            </a: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------------------------------------------------------------------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///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Fibonacci benchmark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template&lt;size_t rank&gt;</a:t>
            </a: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size_t fibBenchmark()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{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/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/ 1. Use OpenMP tasks to distribute the work 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return</a:t>
            </a: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calculateFibNumber(rank);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lang="en-US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}//</a:t>
            </a:r>
            <a:r>
              <a:rPr lang="cs-CZ" sz="7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-----------------------------------------------------------------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Box 11"/>
          <p:cNvSpPr/>
          <p:nvPr/>
        </p:nvSpPr>
        <p:spPr>
          <a:xfrm>
            <a:off x="5184000" y="1707480"/>
            <a:ext cx="3671640" cy="2845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Parallel Fibonacci number calculation.............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Running on: r2i0n1.ib0.smc.salomon.it4i.cz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Number of cores:   24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Number of threads: 24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      10.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  1000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- Fib number (id  10):            55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compute primes:      0.062 ms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      20.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   100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- Fib number (id  20):          6765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compute primes:      0.300 ms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      30.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    10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- Fib number (id  30):        832040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compute primes:     11.900 ms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      40.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     1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FF0000"/>
                </a:solidFill>
                <a:latin typeface="Courier New"/>
                <a:ea typeface="DejaVu Sans"/>
              </a:rPr>
              <a:t>  - Fib number (id  40):     102334155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compute primes:   1367.000 ms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FEB4DBB-9A70-4DD2-82A3-329BCB183E51}" type="slidenum">
              <a:t>6</a:t>
            </a:fld>
            <a:endParaRPr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DD4CF76-DF09-3441-08A6-CEBB45EF9E30}"/>
              </a:ext>
            </a:extLst>
          </p:cNvPr>
          <p:cNvSpPr txBox="1"/>
          <p:nvPr/>
        </p:nvSpPr>
        <p:spPr>
          <a:xfrm>
            <a:off x="321734" y="466372"/>
            <a:ext cx="4323644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 sz="1600" b="1" dirty="0">
                <a:solidFill>
                  <a:srgbClr val="003DA5"/>
                </a:solidFill>
                <a:latin typeface="Open Sans"/>
                <a:cs typeface="Arial"/>
              </a:rPr>
              <a:t>Paralelizace rekurzivního algoritmu </a:t>
            </a:r>
            <a:endParaRPr lang="cs-CZ" dirty="0" err="1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cs-CZ" sz="1400" dirty="0">
                <a:latin typeface="Open Sans"/>
                <a:cs typeface="Arial"/>
              </a:rPr>
              <a:t>Doplňte </a:t>
            </a:r>
            <a:r>
              <a:rPr lang="cs-CZ" sz="1400" dirty="0" err="1">
                <a:latin typeface="Open Sans"/>
                <a:cs typeface="Arial"/>
              </a:rPr>
              <a:t>pragmy</a:t>
            </a:r>
            <a:r>
              <a:rPr lang="cs-CZ" sz="1400" dirty="0">
                <a:latin typeface="Open Sans"/>
                <a:cs typeface="Arial"/>
              </a:rPr>
              <a:t> pro generování </a:t>
            </a:r>
            <a:r>
              <a:rPr lang="cs-CZ" sz="1400" dirty="0" err="1">
                <a:latin typeface="Open Sans"/>
                <a:cs typeface="Arial"/>
              </a:rPr>
              <a:t>tasků</a:t>
            </a:r>
            <a:r>
              <a:rPr lang="cs-CZ" sz="1400" dirty="0">
                <a:latin typeface="Open Sans"/>
                <a:cs typeface="Arial"/>
              </a:rPr>
              <a:t> </a:t>
            </a:r>
            <a:r>
              <a:rPr lang="en-US" sz="1400" dirty="0">
                <a:latin typeface="Open Sans"/>
                <a:cs typeface="Arial"/>
              </a:rPr>
              <a:t>​</a:t>
            </a:r>
            <a:br>
              <a:rPr lang="en-US" sz="1400" dirty="0">
                <a:latin typeface="Open Sans"/>
                <a:cs typeface="Arial"/>
              </a:rPr>
            </a:br>
            <a:r>
              <a:rPr lang="cs-CZ" sz="1400" dirty="0">
                <a:latin typeface="Open Sans"/>
                <a:cs typeface="Arial"/>
              </a:rPr>
              <a:t>ve funkci </a:t>
            </a:r>
            <a:r>
              <a:rPr lang="cs-CZ" sz="1400" dirty="0" err="1">
                <a:latin typeface="Courier New"/>
                <a:cs typeface="Arial"/>
              </a:rPr>
              <a:t>fibBenchmark</a:t>
            </a:r>
            <a:endParaRPr lang="cs-CZ" dirty="0" err="1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cs-CZ" sz="1400" dirty="0">
                <a:latin typeface="Open Sans"/>
                <a:cs typeface="Arial"/>
              </a:rPr>
              <a:t>Doplňte </a:t>
            </a:r>
            <a:r>
              <a:rPr lang="cs-CZ" sz="1400" dirty="0" err="1">
                <a:latin typeface="Open Sans"/>
                <a:cs typeface="Arial"/>
              </a:rPr>
              <a:t>pragmy</a:t>
            </a:r>
            <a:r>
              <a:rPr lang="cs-CZ" sz="1400" dirty="0">
                <a:latin typeface="Open Sans"/>
                <a:cs typeface="Arial"/>
              </a:rPr>
              <a:t> do funkce </a:t>
            </a:r>
            <a:r>
              <a:rPr lang="cs-CZ" sz="1400" dirty="0" err="1">
                <a:latin typeface="Courier New"/>
                <a:cs typeface="Arial"/>
              </a:rPr>
              <a:t>calculateFibNumber</a:t>
            </a:r>
            <a:r>
              <a:rPr lang="en-US" sz="1400" dirty="0">
                <a:latin typeface="Courier New"/>
                <a:cs typeface="Arial"/>
              </a:rPr>
              <a:t>​</a:t>
            </a:r>
            <a:endParaRPr lang="cs-CZ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cs-CZ" sz="1400" dirty="0">
                <a:latin typeface="Open Sans"/>
                <a:cs typeface="Arial"/>
              </a:rPr>
              <a:t>Zvolte vhodnou </a:t>
            </a:r>
            <a:r>
              <a:rPr lang="cs-CZ" sz="1400" dirty="0" err="1">
                <a:latin typeface="Open Sans"/>
                <a:cs typeface="Arial"/>
              </a:rPr>
              <a:t>granularitu</a:t>
            </a:r>
            <a:r>
              <a:rPr lang="cs-CZ" sz="1400" dirty="0">
                <a:latin typeface="Open Sans"/>
                <a:cs typeface="Arial"/>
              </a:rPr>
              <a:t> pro </a:t>
            </a:r>
            <a:r>
              <a:rPr lang="cs-CZ" sz="1400" dirty="0" err="1">
                <a:latin typeface="Open Sans"/>
                <a:cs typeface="Arial"/>
              </a:rPr>
              <a:t>tasky</a:t>
            </a:r>
            <a:r>
              <a:rPr lang="en-US" sz="1400" dirty="0">
                <a:latin typeface="Open Sans"/>
                <a:cs typeface="Arial"/>
              </a:rPr>
              <a:t>​</a:t>
            </a:r>
            <a:endParaRPr lang="cs-CZ">
              <a:latin typeface="Arial"/>
              <a:cs typeface="Arial"/>
            </a:endParaRPr>
          </a:p>
          <a:p>
            <a:r>
              <a:rPr lang="en-US" sz="800" dirty="0">
                <a:cs typeface="Segoe UI"/>
              </a:rPr>
              <a:t>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323640" y="483480"/>
            <a:ext cx="4499640" cy="43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buNone/>
              <a:tabLst>
                <a:tab pos="231840" algn="l"/>
              </a:tabLst>
            </a:pPr>
            <a:r>
              <a:rPr lang="cs-CZ" sz="1800" b="1" strike="noStrike" spc="-1" dirty="0">
                <a:solidFill>
                  <a:srgbClr val="003DA5"/>
                </a:solidFill>
                <a:latin typeface="Open Sans"/>
                <a:ea typeface="Calibri"/>
              </a:rPr>
              <a:t>Vytvořte tabulky silného škálování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20"/>
              </a:spcBef>
              <a:buNone/>
              <a:tabLst>
                <a:tab pos="231840" algn="l"/>
              </a:tabLst>
            </a:pPr>
            <a:endParaRPr lang="cs-CZ" sz="1600" spc="-1" dirty="0">
              <a:solidFill>
                <a:srgbClr val="000000"/>
              </a:solidFill>
              <a:latin typeface="Open Sans"/>
              <a:ea typeface="Calibri"/>
            </a:endParaRPr>
          </a:p>
          <a:p>
            <a:pPr indent="0">
              <a:lnSpc>
                <a:spcPct val="150000"/>
              </a:lnSpc>
              <a:spcBef>
                <a:spcPts val="320"/>
              </a:spcBef>
              <a:buNone/>
              <a:tabLst>
                <a:tab pos="0" algn="l"/>
              </a:tabLst>
            </a:pPr>
            <a:endParaRPr lang="cs-CZ" sz="1600" spc="-1" dirty="0">
              <a:solidFill>
                <a:srgbClr val="000000"/>
              </a:solidFill>
              <a:latin typeface="Open Sans"/>
              <a:ea typeface="Calibri"/>
            </a:endParaRPr>
          </a:p>
          <a:p>
            <a:pPr marL="228600" indent="0">
              <a:lnSpc>
                <a:spcPct val="100000"/>
              </a:lnSpc>
              <a:spcBef>
                <a:spcPts val="320"/>
              </a:spcBef>
              <a:buNone/>
              <a:tabLst>
                <a:tab pos="0" algn="l"/>
              </a:tabLst>
            </a:pPr>
            <a:r>
              <a:rPr lang="cs-CZ" sz="16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Fibonacci</a:t>
            </a:r>
            <a:r>
              <a:rPr lang="cs-CZ" sz="16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rank 10, 20, 30, 40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ftr" idx="13"/>
          </p:nvPr>
        </p:nvSpPr>
        <p:spPr>
          <a:xfrm>
            <a:off x="108000" y="4893480"/>
            <a:ext cx="811908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cs-CZ" sz="1400" b="0" strike="noStrike" spc="-1">
                <a:solidFill>
                  <a:srgbClr val="FFFFFF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AVS – Cvičení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5</a:t>
            </a: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: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OpenMP tasky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cs-CZ" sz="2400" b="0" strike="noStrike" spc="-1">
                <a:solidFill>
                  <a:srgbClr val="00A9E0"/>
                </a:solidFill>
                <a:latin typeface="Open Sans"/>
                <a:ea typeface="Calibri"/>
              </a:rPr>
              <a:t>Step 2 – Výpočet Fibonacciho čísla - Škálování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6" name="Table 7"/>
          <p:cNvGraphicFramePr/>
          <p:nvPr>
            <p:extLst>
              <p:ext uri="{D42A27DB-BD31-4B8C-83A1-F6EECF244321}">
                <p14:modId xmlns:p14="http://schemas.microsoft.com/office/powerpoint/2010/main" val="462751864"/>
              </p:ext>
            </p:extLst>
          </p:nvPr>
        </p:nvGraphicFramePr>
        <p:xfrm>
          <a:off x="640238" y="1931164"/>
          <a:ext cx="2490248" cy="2804160"/>
        </p:xfrm>
        <a:graphic>
          <a:graphicData uri="http://schemas.openxmlformats.org/drawingml/2006/table">
            <a:tbl>
              <a:tblPr/>
              <a:tblGrid>
                <a:gridCol w="62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1" strike="noStrike" spc="-1" dirty="0">
                          <a:solidFill>
                            <a:srgbClr val="FFFFFF"/>
                          </a:solidFill>
                          <a:latin typeface="Open Sans"/>
                        </a:rPr>
                        <a:t>P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E40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1" strike="noStrike" spc="-1" dirty="0">
                          <a:solidFill>
                            <a:srgbClr val="FFFFFF"/>
                          </a:solidFill>
                          <a:latin typeface="Open Sans"/>
                        </a:rPr>
                        <a:t>T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E40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1" strike="noStrike" spc="-1" dirty="0">
                          <a:solidFill>
                            <a:srgbClr val="FFFFFF"/>
                          </a:solidFill>
                          <a:latin typeface="Open Sans"/>
                        </a:rPr>
                        <a:t>S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E4002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1" strike="noStrike" spc="-1" dirty="0">
                          <a:solidFill>
                            <a:srgbClr val="FFFFFF"/>
                          </a:solidFill>
                          <a:latin typeface="Open Sans"/>
                        </a:rPr>
                        <a:t>E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E400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1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2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4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8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16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24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9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3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cs-CZ" sz="1000" b="0" strike="noStrike" spc="-1" dirty="0">
                          <a:solidFill>
                            <a:srgbClr val="000000"/>
                          </a:solidFill>
                          <a:latin typeface="Open Sans"/>
                        </a:rPr>
                        <a:t>36</a:t>
                      </a:r>
                      <a:endParaRPr lang="en-US" sz="10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4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7" name="Content Placeholder 1"/>
          <p:cNvSpPr/>
          <p:nvPr/>
        </p:nvSpPr>
        <p:spPr>
          <a:xfrm>
            <a:off x="4915556" y="441147"/>
            <a:ext cx="4125696" cy="4369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Clr>
                <a:srgbClr val="003DA5"/>
              </a:buClr>
              <a:tabLst>
                <a:tab pos="231840" algn="l"/>
              </a:tabLst>
            </a:pPr>
            <a:r>
              <a:rPr lang="cs-CZ" sz="1800" b="1" strike="noStrike" spc="-1" dirty="0">
                <a:solidFill>
                  <a:srgbClr val="003DA5"/>
                </a:solidFill>
                <a:latin typeface="Open Sans"/>
                <a:ea typeface="Calibri"/>
              </a:rPr>
              <a:t>Vytvořte grafy silného škálování pro zrychlení a efektivitu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pos="23184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Box 11"/>
          <p:cNvSpPr/>
          <p:nvPr/>
        </p:nvSpPr>
        <p:spPr>
          <a:xfrm>
            <a:off x="643472" y="892047"/>
            <a:ext cx="2188751" cy="560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cs-CZ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make </a:t>
            </a:r>
            <a:r>
              <a:rPr lang="cs-CZ" sz="1400" b="0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bench</a:t>
            </a:r>
            <a:endParaRPr lang="en-US" sz="1400" b="0" strike="noStrike" spc="-1" dirty="0" err="1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1"/>
              </a:spcBef>
            </a:pPr>
            <a:r>
              <a:rPr lang="en-US" sz="1400" spc="-1" dirty="0" err="1">
                <a:solidFill>
                  <a:srgbClr val="000000"/>
                </a:solidFill>
                <a:latin typeface="Courier New"/>
                <a:ea typeface="DejaVu Sans"/>
              </a:rPr>
              <a:t>sbatch</a:t>
            </a:r>
            <a:r>
              <a:rPr lang="en-US" sz="1400" spc="-1" dirty="0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run.</a:t>
            </a:r>
            <a:r>
              <a:rPr lang="en-US" sz="1400" spc="-1" dirty="0">
                <a:solidFill>
                  <a:srgbClr val="000000"/>
                </a:solidFill>
                <a:latin typeface="Courier New"/>
                <a:ea typeface="DejaVu Sans"/>
              </a:rPr>
              <a:t>sl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2"/>
          <p:cNvPicPr/>
          <p:nvPr/>
        </p:nvPicPr>
        <p:blipFill>
          <a:blip r:embed="rId2"/>
          <a:stretch/>
        </p:blipFill>
        <p:spPr>
          <a:xfrm>
            <a:off x="5436000" y="1127520"/>
            <a:ext cx="2622240" cy="185040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3"/>
          <p:cNvPicPr/>
          <p:nvPr/>
        </p:nvPicPr>
        <p:blipFill>
          <a:blip r:embed="rId3"/>
          <a:stretch/>
        </p:blipFill>
        <p:spPr>
          <a:xfrm>
            <a:off x="5436000" y="2995920"/>
            <a:ext cx="2616120" cy="1847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D91896B-5C5F-4C69-BA2A-2C3D069F2855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ontent Placeholder 1"/>
          <p:cNvSpPr/>
          <p:nvPr/>
        </p:nvSpPr>
        <p:spPr>
          <a:xfrm>
            <a:off x="4788360" y="483480"/>
            <a:ext cx="4139280" cy="43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tabLst>
                <a:tab pos="231840" algn="l"/>
              </a:tabLst>
            </a:pPr>
            <a:r>
              <a:rPr lang="cs-CZ" sz="1600" b="1" strike="noStrike" spc="-1" dirty="0">
                <a:solidFill>
                  <a:srgbClr val="003DA5"/>
                </a:solidFill>
                <a:latin typeface="Open Sans"/>
                <a:ea typeface="Calibri"/>
              </a:rPr>
              <a:t>Zkompilujte a spusťte kód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endParaRPr lang="en-US" sz="1050" b="0" strike="noStrike" spc="-1">
              <a:solidFill>
                <a:srgbClr val="000000"/>
              </a:solidFill>
              <a:latin typeface="Arial"/>
            </a:endParaRPr>
          </a:p>
          <a:p>
            <a:pPr marL="228600" algn="ctr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r>
              <a:rPr lang="cs-CZ" sz="1400" b="1" strike="noStrike" spc="-1" dirty="0">
                <a:solidFill>
                  <a:srgbClr val="000000"/>
                </a:solidFill>
                <a:latin typeface="Open Sans"/>
                <a:ea typeface="Calibri"/>
              </a:rPr>
              <a:t>Správný výstup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endParaRPr lang="en-US" sz="5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324000" y="483480"/>
            <a:ext cx="4139280" cy="435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201"/>
              </a:spcBef>
              <a:buClr>
                <a:srgbClr val="003DA5"/>
              </a:buClr>
              <a:buNone/>
              <a:tabLst>
                <a:tab pos="231840" algn="l"/>
              </a:tabLst>
            </a:pPr>
            <a:r>
              <a:rPr lang="cs-CZ" sz="1600" b="1" strike="noStrike" spc="-1">
                <a:solidFill>
                  <a:srgbClr val="003DA5"/>
                </a:solidFill>
                <a:latin typeface="Open Sans"/>
                <a:ea typeface="Calibri"/>
              </a:rPr>
              <a:t>Paralelizace rekurzivního algoritmu	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57200" lvl="1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Courier New"/>
              <a:buChar char="o"/>
              <a:tabLst>
                <a:tab pos="231840" algn="l"/>
              </a:tabLst>
            </a:pPr>
            <a:r>
              <a:rPr lang="cs-CZ" sz="14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Doplňte </a:t>
            </a:r>
            <a:r>
              <a:rPr lang="cs-CZ" sz="14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pragmy</a:t>
            </a:r>
            <a:r>
              <a:rPr lang="cs-CZ" sz="14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pro generování </a:t>
            </a:r>
            <a:r>
              <a:rPr lang="cs-CZ" sz="14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tasků</a:t>
            </a:r>
            <a:r>
              <a:rPr lang="cs-CZ" sz="14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</a:t>
            </a:r>
            <a:br>
              <a:rPr sz="1400" dirty="0"/>
            </a:br>
            <a:r>
              <a:rPr lang="cs-CZ" sz="14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funkce </a:t>
            </a:r>
            <a:r>
              <a:rPr lang="cs-CZ" sz="1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search</a:t>
            </a:r>
            <a:endParaRPr lang="en-US" sz="1400" b="0" strike="noStrike" spc="-1" dirty="0" err="1">
              <a:solidFill>
                <a:srgbClr val="000000"/>
              </a:solidFill>
              <a:latin typeface="Arial"/>
            </a:endParaRPr>
          </a:p>
          <a:p>
            <a:pPr marL="457200" lvl="1" indent="-2286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Courier New"/>
              <a:buChar char="o"/>
              <a:tabLst>
                <a:tab pos="231840" algn="l"/>
              </a:tabLst>
            </a:pPr>
            <a:r>
              <a:rPr lang="cs-CZ" sz="14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Doplňte </a:t>
            </a:r>
            <a:r>
              <a:rPr lang="cs-CZ" sz="14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pragmy</a:t>
            </a:r>
            <a:r>
              <a:rPr lang="cs-CZ" sz="14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do funkce </a:t>
            </a:r>
            <a:r>
              <a:rPr lang="cs-CZ" sz="14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binarySearch</a:t>
            </a:r>
            <a:endParaRPr lang="en-US" sz="1400" b="0" strike="noStrike" spc="-1" dirty="0" err="1">
              <a:solidFill>
                <a:srgbClr val="000000"/>
              </a:solidFill>
              <a:latin typeface="Arial"/>
            </a:endParaRPr>
          </a:p>
          <a:p>
            <a:pPr marL="685800" lvl="2" indent="-2286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/>
              <a:buChar char=""/>
              <a:tabLst>
                <a:tab pos="231840" algn="l"/>
              </a:tabLst>
            </a:pP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Využijte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pragmu</a:t>
            </a: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taskgroup</a:t>
            </a: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pro vymezení oblasti, kde musí všechny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tasky</a:t>
            </a: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dokončit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2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/>
              <a:buChar char=""/>
              <a:tabLst>
                <a:tab pos="231840" algn="l"/>
              </a:tabLst>
            </a:pP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Využijte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pragmu</a:t>
            </a: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cancel</a:t>
            </a: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pro ukončení ostatních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tasků</a:t>
            </a: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, pokud již někdo našel</a:t>
            </a:r>
            <a:r>
              <a:rPr lang="cs-CZ" sz="1200" spc="-1" dirty="0">
                <a:solidFill>
                  <a:srgbClr val="000000"/>
                </a:solidFill>
                <a:latin typeface="Open Sans"/>
                <a:ea typeface="Calibri"/>
              </a:rPr>
              <a:t> 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685800" lvl="2" indent="-2286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/>
              <a:buChar char=""/>
              <a:tabLst>
                <a:tab pos="231840" algn="l"/>
              </a:tabLst>
            </a:pP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Pozor na souběhy při zápisech do proměnné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pos</a:t>
            </a:r>
            <a:endParaRPr lang="en-US" sz="1200" b="0" strike="noStrike" spc="-1" dirty="0" err="1">
              <a:solidFill>
                <a:srgbClr val="000000"/>
              </a:solidFill>
              <a:latin typeface="Arial"/>
            </a:endParaRPr>
          </a:p>
          <a:p>
            <a:pPr marL="685800" lvl="2" indent="-2286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/>
              <a:buChar char=""/>
              <a:tabLst>
                <a:tab pos="231840" algn="l"/>
              </a:tabLst>
            </a:pP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Pozor na správnou synchronizaci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tasků</a:t>
            </a:r>
            <a:endParaRPr lang="en-US" sz="1200" b="0" strike="noStrike" spc="-1" dirty="0" err="1">
              <a:solidFill>
                <a:srgbClr val="000000"/>
              </a:solidFill>
              <a:latin typeface="Arial"/>
            </a:endParaRPr>
          </a:p>
          <a:p>
            <a:pPr marL="685800" lvl="2" indent="-2286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Symbol"/>
              <a:buChar char=""/>
              <a:tabLst>
                <a:tab pos="231840" algn="l"/>
              </a:tabLst>
            </a:pP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Najděte vhodnou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granularitu</a:t>
            </a:r>
            <a:r>
              <a:rPr lang="cs-CZ" sz="1200" b="0" strike="noStrike" spc="-1" dirty="0">
                <a:solidFill>
                  <a:srgbClr val="000000"/>
                </a:solidFill>
                <a:latin typeface="Open Sans"/>
                <a:ea typeface="Calibri"/>
              </a:rPr>
              <a:t> pro </a:t>
            </a:r>
            <a:r>
              <a:rPr lang="cs-CZ" sz="1200" b="0" strike="noStrike" spc="-1" dirty="0" err="1">
                <a:solidFill>
                  <a:srgbClr val="000000"/>
                </a:solidFill>
                <a:latin typeface="Open Sans"/>
                <a:ea typeface="Calibri"/>
              </a:rPr>
              <a:t>tasky</a:t>
            </a:r>
            <a:endParaRPr lang="en-US" sz="1200" b="0" strike="noStrike" spc="-1" dirty="0" err="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1"/>
              </a:spcBef>
              <a:buNone/>
              <a:tabLst>
                <a:tab pos="23184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1"/>
              </a:spcBef>
              <a:buNone/>
              <a:tabLst>
                <a:tab pos="23184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23184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9"/>
              </a:spcBef>
              <a:buNone/>
              <a:tabLst>
                <a:tab pos="0" algn="l"/>
              </a:tabLst>
            </a:pPr>
            <a:endParaRPr lang="en-US" sz="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9"/>
              </a:spcBef>
              <a:buNone/>
              <a:tabLst>
                <a:tab pos="0" algn="l"/>
              </a:tabLst>
            </a:pPr>
            <a:endParaRPr lang="en-US" sz="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59"/>
              </a:spcBef>
              <a:buNone/>
              <a:tabLst>
                <a:tab pos="0" algn="l"/>
              </a:tabLst>
            </a:pPr>
            <a:r>
              <a:rPr lang="cs-CZ" sz="800" b="0" u="sng" strike="noStrike" spc="-1" dirty="0">
                <a:solidFill>
                  <a:srgbClr val="E4002B"/>
                </a:solidFill>
                <a:uFillTx/>
                <a:latin typeface="Open Sans"/>
                <a:ea typeface="Calibri"/>
                <a:hlinkClick r:id="rId2"/>
              </a:rPr>
              <a:t>https://www.openmp.org/wp-content/uploads/OpenMP-4.5-1115-CPP-web.pdf</a:t>
            </a:r>
            <a:endParaRPr lang="en-US" sz="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ftr" idx="14"/>
          </p:nvPr>
        </p:nvSpPr>
        <p:spPr>
          <a:xfrm>
            <a:off x="108000" y="4893480"/>
            <a:ext cx="8119080" cy="249480"/>
          </a:xfrm>
          <a:prstGeom prst="rect">
            <a:avLst/>
          </a:prstGeom>
          <a:noFill/>
          <a:ln w="9360">
            <a:noFill/>
          </a:ln>
        </p:spPr>
        <p:txBody>
          <a:bodyPr lIns="90000" tIns="0" rIns="90000" bIns="0"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cs-CZ" sz="1400" b="0" strike="noStrike" spc="-1">
                <a:solidFill>
                  <a:srgbClr val="FFFFFF"/>
                </a:solidFill>
                <a:latin typeface="Open San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AVS – Cvičení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5</a:t>
            </a:r>
            <a:r>
              <a:rPr lang="cs-CZ" sz="1400" b="0" strike="noStrike" spc="-1">
                <a:solidFill>
                  <a:srgbClr val="FFFFFF"/>
                </a:solidFill>
                <a:latin typeface="Open Sans"/>
              </a:rPr>
              <a:t>: </a:t>
            </a:r>
            <a:r>
              <a:rPr lang="en-US" sz="1400" b="0" strike="noStrike" spc="-1">
                <a:solidFill>
                  <a:srgbClr val="FFFFFF"/>
                </a:solidFill>
                <a:latin typeface="Open Sans"/>
              </a:rPr>
              <a:t>OpenMP tasky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324000" y="-74880"/>
            <a:ext cx="7956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cs-CZ" sz="2400" b="0" strike="noStrike" spc="-1">
                <a:solidFill>
                  <a:srgbClr val="00A9E0"/>
                </a:solidFill>
                <a:latin typeface="Open Sans"/>
                <a:ea typeface="Calibri"/>
              </a:rPr>
              <a:t>Step 3 – Paralelní vyhledávání v seřazeném poli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TextBox 6"/>
          <p:cNvSpPr/>
          <p:nvPr/>
        </p:nvSpPr>
        <p:spPr>
          <a:xfrm>
            <a:off x="5400000" y="895680"/>
            <a:ext cx="2555640" cy="303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cs-CZ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make </a:t>
            </a: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&amp;&amp; </a:t>
            </a:r>
            <a:r>
              <a:rPr lang="cs-CZ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make run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Box 11"/>
          <p:cNvSpPr/>
          <p:nvPr/>
        </p:nvSpPr>
        <p:spPr>
          <a:xfrm>
            <a:off x="5184000" y="1491480"/>
            <a:ext cx="3671640" cy="3164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3DA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Parallel Search in sorted array                   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Running on: sc-gpu1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Number of cores: 12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    1000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Key:                           650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100000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- Position of the key:           650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find the key:       16.070 us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 1000000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Key:                        758231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100000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- Position of the key:        758231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find the key:       28.390 us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 10000000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Key:                       4212157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100000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- Position of the key:       4212157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find the key:       29.860 us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Testing pool:            999999999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Key:                     351233241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Number of repetitions:       10000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1" strike="noStrike" spc="-1">
                <a:solidFill>
                  <a:srgbClr val="C00000"/>
                </a:solidFill>
                <a:latin typeface="Courier New"/>
                <a:ea typeface="DejaVu Sans"/>
              </a:rPr>
              <a:t>  - Position of the key:     351233241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- Time to find the key:       40.100 us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"/>
              </a:spcBef>
            </a:pPr>
            <a:r>
              <a:rPr lang="en-US" sz="6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---------------------------------------------------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593B9F8-4A68-4145-B431-69FB1E90075C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12000" y="2315520"/>
            <a:ext cx="7919280" cy="51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cs-CZ" sz="3600" b="1" strike="noStrike" spc="-1">
                <a:solidFill>
                  <a:srgbClr val="FFFFFF"/>
                </a:solidFill>
                <a:latin typeface="Open Sans"/>
                <a:ea typeface="Calibri"/>
              </a:rPr>
              <a:t>Pokračování příště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1975</TotalTime>
  <Words>1216</Words>
  <Application>Microsoft Office PowerPoint</Application>
  <PresentationFormat>Předvádění na obrazovce (16:9)</PresentationFormat>
  <Paragraphs>315</Paragraphs>
  <Slides>9</Slides>
  <Notes>1</Notes>
  <HiddenSlides>0</HiddenSlides>
  <ScaleCrop>false</ScaleCrop>
  <HeadingPairs>
    <vt:vector size="4" baseType="variant">
      <vt:variant>
        <vt:lpstr>Motiv</vt:lpstr>
      </vt:variant>
      <vt:variant>
        <vt:i4>4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Office Theme</vt:lpstr>
      <vt:lpstr>Office Theme</vt:lpstr>
      <vt:lpstr>Office Theme</vt:lpstr>
      <vt:lpstr>Office Theme</vt:lpstr>
      <vt:lpstr>OpenMP Tasky   AVS - Architektury výpočetních systémů Cvičení 5, 2023 / 2024 </vt:lpstr>
      <vt:lpstr>Přihlášení na Barboru</vt:lpstr>
      <vt:lpstr>Jdeme na to</vt:lpstr>
      <vt:lpstr>Step 1 – Hledání prvočísel</vt:lpstr>
      <vt:lpstr>Step 1 – Hledání prvočísel – Škálování a efektivita</vt:lpstr>
      <vt:lpstr>Step 2 – Výpočet Fibonacciho čísla</vt:lpstr>
      <vt:lpstr>Step 2 – Výpočet Fibonacciho čísla - Škálování</vt:lpstr>
      <vt:lpstr>Step 3 – Paralelní vyhledávání v seřazeném poli</vt:lpstr>
      <vt:lpstr>Prezentace aplikace PowerPoint</vt:lpstr>
    </vt:vector>
  </TitlesOfParts>
  <Company>Brno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Jiri Jaros</dc:creator>
  <dc:description/>
  <cp:lastModifiedBy/>
  <cp:revision>564</cp:revision>
  <cp:lastPrinted>2018-09-21T06:48:50Z</cp:lastPrinted>
  <dcterms:created xsi:type="dcterms:W3CDTF">2017-09-20T04:32:21Z</dcterms:created>
  <dcterms:modified xsi:type="dcterms:W3CDTF">2023-11-12T00:01:49Z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Předvádění na obrazovce (16:9)</vt:lpwstr>
  </property>
  <property fmtid="{D5CDD505-2E9C-101B-9397-08002B2CF9AE}" pid="4" name="Slides">
    <vt:i4>9</vt:i4>
  </property>
</Properties>
</file>