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6718300" cy="985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b9000c"/>
                </a:solidFill>
                <a:latin typeface="Tahoma"/>
              </a:rPr>
              <a:t>Click to move the slide</a:t>
            </a: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AF93A4-A82D-4812-8A97-0942CBC13A0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74520" y="739800"/>
            <a:ext cx="6568560" cy="36954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71760" y="4681080"/>
            <a:ext cx="5374440" cy="443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5"/>
          </p:nvPr>
        </p:nvSpPr>
        <p:spPr>
          <a:xfrm>
            <a:off x="3805560" y="9360720"/>
            <a:ext cx="2910960" cy="492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Century Gothic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10F746-DC9D-4F9A-A2CB-B9CAD36081F1}" type="slidenum">
              <a:rPr b="0" lang="cs-CZ" sz="1200" spc="-1" strike="noStrike">
                <a:solidFill>
                  <a:srgbClr val="000000"/>
                </a:solidFill>
                <a:latin typeface="Century Gothic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8968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596736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1200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8968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596736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2A11D0-40C2-43AB-848D-C7E6D612B0E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4D84F-6591-4AE7-8D61-58F448B17EE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DD71C9-A326-4985-A1A3-1068C530BE9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B1E629-2DC5-4A54-9139-65500AB69F2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71C5F-6DC0-4499-9B45-46C6602437C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F5DAF7-F37C-4120-BBFA-73BFACF5E68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0A1E6-C62B-4020-84ED-17A4D7C2328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B06F31-434A-4AD5-B3FE-4BAC0B11613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7E48D-ADBF-454A-8EFF-5C456D64A8F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FF7FBC-0C8E-4958-928C-8833E423BEB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6D4FD-2F84-413E-AD3B-4CE649C056C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28968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96736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61200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28968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596736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B81AE0-0C1C-4799-919F-EA58DCA4019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84DD211-D3EC-4D83-AED1-F2CA141C89C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59FE16-3B10-48E5-903E-36D087706D2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122214E-C24A-437D-96E2-217A902A911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68B38A0-D213-421F-B983-F111A137AD4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C9D72E-1A3F-4765-804B-992287D0390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9562E0E-2A53-4739-B3A5-CED99A8EC9D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69F53A-FB2C-46B9-8731-BC1EC1E0E2E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E1E90A-F37C-4B68-8036-EAA53970F41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6FC377-2220-4E4A-9618-EB8FCE1EC4C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9EBD61-3707-419B-B2F8-D8591122C97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30161A-81BE-4B1B-9E72-AF0BB55AABA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28968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96736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61200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328968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596736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224CF5-59A8-492C-8475-823977E3A814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8968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967360" y="231552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61200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8968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5967360" y="2583360"/>
            <a:ext cx="254988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0280" y="258336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1200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0280" y="2315520"/>
            <a:ext cx="386460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12000" y="2583360"/>
            <a:ext cx="7919640" cy="2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633" lnSpcReduction="20000"/>
          </a:bodyPr>
          <a:p>
            <a:pPr indent="0">
              <a:spcBef>
                <a:spcPts val="1417"/>
              </a:spcBef>
              <a:buNone/>
            </a:pP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5" hidden="1"/>
          <p:cNvSpPr/>
          <p:nvPr/>
        </p:nvSpPr>
        <p:spPr>
          <a:xfrm>
            <a:off x="0" y="4873320"/>
            <a:ext cx="9143640" cy="270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grpSp>
        <p:nvGrpSpPr>
          <p:cNvPr id="1" name="Skupina 1"/>
          <p:cNvGrpSpPr/>
          <p:nvPr/>
        </p:nvGrpSpPr>
        <p:grpSpPr>
          <a:xfrm>
            <a:off x="0" y="0"/>
            <a:ext cx="9143640" cy="410400"/>
            <a:chOff x="0" y="0"/>
            <a:chExt cx="9143640" cy="410400"/>
          </a:xfrm>
        </p:grpSpPr>
        <p:sp>
          <p:nvSpPr>
            <p:cNvPr id="2" name="Rectangle 34"/>
            <p:cNvSpPr/>
            <p:nvPr/>
          </p:nvSpPr>
          <p:spPr>
            <a:xfrm>
              <a:off x="0" y="384480"/>
              <a:ext cx="9143640" cy="259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8720" bIns="-1872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0" y="0"/>
              <a:ext cx="9143640" cy="3841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</p:grpSp>
      <p:sp>
        <p:nvSpPr>
          <p:cNvPr id="4" name="Rectangle 14" hidden="1"/>
          <p:cNvSpPr/>
          <p:nvPr/>
        </p:nvSpPr>
        <p:spPr>
          <a:xfrm>
            <a:off x="216000" y="86760"/>
            <a:ext cx="47160" cy="21636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Rectangle 18" hidden="1"/>
          <p:cNvSpPr/>
          <p:nvPr/>
        </p:nvSpPr>
        <p:spPr>
          <a:xfrm>
            <a:off x="8339400" y="4898160"/>
            <a:ext cx="48960" cy="21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6" name="Rectangle 14" hidden="1"/>
          <p:cNvSpPr/>
          <p:nvPr/>
        </p:nvSpPr>
        <p:spPr>
          <a:xfrm>
            <a:off x="8340840" y="87480"/>
            <a:ext cx="47160" cy="21636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7" name="Obrázek 13" descr=""/>
          <p:cNvPicPr/>
          <p:nvPr/>
        </p:nvPicPr>
        <p:blipFill>
          <a:blip r:embed="rId2"/>
          <a:stretch/>
        </p:blipFill>
        <p:spPr>
          <a:xfrm>
            <a:off x="8442720" y="76320"/>
            <a:ext cx="629280" cy="252000"/>
          </a:xfrm>
          <a:prstGeom prst="rect">
            <a:avLst/>
          </a:prstGeom>
          <a:ln w="0">
            <a:noFill/>
          </a:ln>
        </p:spPr>
      </p:pic>
      <p:sp>
        <p:nvSpPr>
          <p:cNvPr id="8" name="Rectangle 12"/>
          <p:cNvSpPr/>
          <p:nvPr/>
        </p:nvSpPr>
        <p:spPr>
          <a:xfrm>
            <a:off x="8118360" y="4898160"/>
            <a:ext cx="48960" cy="21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9" name="Rectangle 20"/>
          <p:cNvSpPr/>
          <p:nvPr/>
        </p:nvSpPr>
        <p:spPr>
          <a:xfrm>
            <a:off x="-4680" y="-19800"/>
            <a:ext cx="9148320" cy="269892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0" name="Rectangle 21"/>
          <p:cNvSpPr/>
          <p:nvPr/>
        </p:nvSpPr>
        <p:spPr>
          <a:xfrm>
            <a:off x="8131320" y="4898160"/>
            <a:ext cx="36000" cy="21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1" name="Rectangle 26"/>
          <p:cNvSpPr/>
          <p:nvPr/>
        </p:nvSpPr>
        <p:spPr>
          <a:xfrm>
            <a:off x="8131320" y="4898160"/>
            <a:ext cx="36000" cy="21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1469160"/>
            <a:ext cx="6893280" cy="94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lt1"/>
                </a:solidFill>
                <a:latin typeface="Open Sans"/>
                <a:ea typeface="Calibri"/>
              </a:rPr>
              <a:t>Click to edit Master title style</a:t>
            </a:r>
            <a:endParaRPr b="0" lang="en-US" sz="3200" spc="-1" strike="noStrike">
              <a:solidFill>
                <a:srgbClr val="b9000c"/>
              </a:solidFill>
              <a:latin typeface="Tahoma"/>
            </a:endParaRPr>
          </a:p>
        </p:txBody>
      </p:sp>
      <p:pic>
        <p:nvPicPr>
          <p:cNvPr id="13" name="Picture 1" descr=""/>
          <p:cNvPicPr/>
          <p:nvPr/>
        </p:nvPicPr>
        <p:blipFill>
          <a:blip r:embed="rId3"/>
          <a:stretch/>
        </p:blipFill>
        <p:spPr>
          <a:xfrm>
            <a:off x="5614920" y="4047840"/>
            <a:ext cx="2924280" cy="64872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chemeClr val="accent5"/>
                </a:solidFill>
                <a:latin typeface="Open Sans"/>
              </a:rPr>
              <a:t>Click to edit the </a:t>
            </a:r>
            <a:r>
              <a:rPr b="1" lang="en-US" sz="2600" spc="-1" strike="noStrike">
                <a:solidFill>
                  <a:schemeClr val="accent5"/>
                </a:solidFill>
                <a:latin typeface="Open Sans"/>
              </a:rPr>
              <a:t>outline text format</a:t>
            </a:r>
            <a:endParaRPr b="1" lang="en-US" sz="2600" spc="-1" strike="noStrike">
              <a:solidFill>
                <a:schemeClr val="accent5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chemeClr val="dk1"/>
                </a:solidFill>
                <a:latin typeface="Open Sans"/>
              </a:rPr>
              <a:t>Second Outline Level</a:t>
            </a:r>
            <a:endParaRPr b="0" lang="en-US" sz="2200" spc="-1" strike="noStrike">
              <a:solidFill>
                <a:schemeClr val="dk1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Open Sans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Open Sans"/>
              </a:rPr>
              <a:t>Fourth Outline Level</a:t>
            </a:r>
            <a:endParaRPr b="0" lang="en-US" sz="1400" spc="-1" strike="noStrike">
              <a:solidFill>
                <a:schemeClr val="dk1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Fifth Outline </a:t>
            </a: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Sixth </a:t>
            </a: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Outline </a:t>
            </a: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Sevent</a:t>
            </a: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h </a:t>
            </a: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Outline </a:t>
            </a:r>
            <a:r>
              <a:rPr b="0" lang="en-US" sz="2000" spc="-1" strike="noStrike">
                <a:solidFill>
                  <a:schemeClr val="dk1"/>
                </a:solidFill>
                <a:latin typeface="Open Sans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5"/>
          <p:cNvSpPr/>
          <p:nvPr/>
        </p:nvSpPr>
        <p:spPr>
          <a:xfrm>
            <a:off x="0" y="4873320"/>
            <a:ext cx="9143640" cy="270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grpSp>
        <p:nvGrpSpPr>
          <p:cNvPr id="52" name="Skupina 1"/>
          <p:cNvGrpSpPr/>
          <p:nvPr/>
        </p:nvGrpSpPr>
        <p:grpSpPr>
          <a:xfrm>
            <a:off x="0" y="0"/>
            <a:ext cx="9143640" cy="410400"/>
            <a:chOff x="0" y="0"/>
            <a:chExt cx="9143640" cy="410400"/>
          </a:xfrm>
        </p:grpSpPr>
        <p:sp>
          <p:nvSpPr>
            <p:cNvPr id="53" name="Rectangle 34"/>
            <p:cNvSpPr/>
            <p:nvPr/>
          </p:nvSpPr>
          <p:spPr>
            <a:xfrm>
              <a:off x="0" y="384480"/>
              <a:ext cx="9143640" cy="259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8720" bIns="-1872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  <p:sp>
          <p:nvSpPr>
            <p:cNvPr id="54" name="Rectangle 11"/>
            <p:cNvSpPr/>
            <p:nvPr/>
          </p:nvSpPr>
          <p:spPr>
            <a:xfrm>
              <a:off x="0" y="0"/>
              <a:ext cx="9143640" cy="3841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</p:grpSp>
      <p:sp>
        <p:nvSpPr>
          <p:cNvPr id="55" name="Rectangle 14"/>
          <p:cNvSpPr/>
          <p:nvPr/>
        </p:nvSpPr>
        <p:spPr>
          <a:xfrm>
            <a:off x="216000" y="86760"/>
            <a:ext cx="47160" cy="21636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6" name="Rectangle 18"/>
          <p:cNvSpPr/>
          <p:nvPr/>
        </p:nvSpPr>
        <p:spPr>
          <a:xfrm>
            <a:off x="8339400" y="4898160"/>
            <a:ext cx="48960" cy="21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57" name="Rectangle 14"/>
          <p:cNvSpPr/>
          <p:nvPr/>
        </p:nvSpPr>
        <p:spPr>
          <a:xfrm>
            <a:off x="8340840" y="87480"/>
            <a:ext cx="47160" cy="21636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58" name="Obrázek 13" descr=""/>
          <p:cNvPicPr/>
          <p:nvPr/>
        </p:nvPicPr>
        <p:blipFill>
          <a:blip r:embed="rId2"/>
          <a:stretch/>
        </p:blipFill>
        <p:spPr>
          <a:xfrm>
            <a:off x="8442720" y="76320"/>
            <a:ext cx="629280" cy="2520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a9e0"/>
                </a:solidFill>
                <a:latin typeface="Open Sans"/>
                <a:ea typeface="Calibri"/>
              </a:rPr>
              <a:t>Click to edit Master title style</a:t>
            </a:r>
            <a:endParaRPr b="0" lang="en-US" sz="40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accent5"/>
                </a:solidFill>
                <a:latin typeface="Open Sans"/>
                <a:ea typeface="Calibri"/>
              </a:rPr>
              <a:t>Click to edit Master text styles</a:t>
            </a:r>
            <a:endParaRPr b="1" lang="en-US" sz="20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1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"/>
          </p:nvPr>
        </p:nvSpPr>
        <p:spPr>
          <a:xfrm>
            <a:off x="8449200" y="4893480"/>
            <a:ext cx="63972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lt1"/>
                </a:solidFill>
                <a:latin typeface="Open Sans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FCF6986-3923-402E-BDFE-4F5D9DFE5996}" type="slidenum">
              <a:rPr b="0" lang="en-US" sz="1400" spc="-1" strike="noStrike">
                <a:solidFill>
                  <a:schemeClr val="lt1"/>
                </a:solidFill>
                <a:latin typeface="Open Sans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Obdélník 5"/>
          <p:cNvSpPr/>
          <p:nvPr/>
        </p:nvSpPr>
        <p:spPr>
          <a:xfrm>
            <a:off x="0" y="0"/>
            <a:ext cx="9143640" cy="431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5"/>
          <p:cNvSpPr/>
          <p:nvPr/>
        </p:nvSpPr>
        <p:spPr>
          <a:xfrm>
            <a:off x="0" y="4873320"/>
            <a:ext cx="9143640" cy="270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grpSp>
        <p:nvGrpSpPr>
          <p:cNvPr id="101" name="Skupina 1"/>
          <p:cNvGrpSpPr/>
          <p:nvPr/>
        </p:nvGrpSpPr>
        <p:grpSpPr>
          <a:xfrm>
            <a:off x="0" y="0"/>
            <a:ext cx="9143640" cy="410400"/>
            <a:chOff x="0" y="0"/>
            <a:chExt cx="9143640" cy="410400"/>
          </a:xfrm>
        </p:grpSpPr>
        <p:sp>
          <p:nvSpPr>
            <p:cNvPr id="102" name="Rectangle 34"/>
            <p:cNvSpPr/>
            <p:nvPr/>
          </p:nvSpPr>
          <p:spPr>
            <a:xfrm>
              <a:off x="0" y="384480"/>
              <a:ext cx="9143640" cy="259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8720" bIns="-1872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  <p:sp>
          <p:nvSpPr>
            <p:cNvPr id="103" name="Rectangle 11"/>
            <p:cNvSpPr/>
            <p:nvPr/>
          </p:nvSpPr>
          <p:spPr>
            <a:xfrm>
              <a:off x="0" y="0"/>
              <a:ext cx="9143640" cy="3841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</p:grpSp>
      <p:sp>
        <p:nvSpPr>
          <p:cNvPr id="104" name="Rectangle 14"/>
          <p:cNvSpPr/>
          <p:nvPr/>
        </p:nvSpPr>
        <p:spPr>
          <a:xfrm>
            <a:off x="216000" y="86760"/>
            <a:ext cx="47160" cy="21636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5" name="Rectangle 18"/>
          <p:cNvSpPr/>
          <p:nvPr/>
        </p:nvSpPr>
        <p:spPr>
          <a:xfrm>
            <a:off x="8339400" y="4898160"/>
            <a:ext cx="48960" cy="21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06" name="Rectangle 14"/>
          <p:cNvSpPr/>
          <p:nvPr/>
        </p:nvSpPr>
        <p:spPr>
          <a:xfrm>
            <a:off x="8340840" y="87480"/>
            <a:ext cx="47160" cy="21636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7" name="Obrázek 13" descr=""/>
          <p:cNvPicPr/>
          <p:nvPr/>
        </p:nvPicPr>
        <p:blipFill>
          <a:blip r:embed="rId2"/>
          <a:stretch/>
        </p:blipFill>
        <p:spPr>
          <a:xfrm>
            <a:off x="8442720" y="76320"/>
            <a:ext cx="629280" cy="25200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324000" y="483480"/>
            <a:ext cx="8640360" cy="43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Klepnutím lze upravit styly předlohy textu.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Druhá úroveň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2" marL="685800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"/>
              <a:tabLst>
                <a:tab algn="l" pos="231840"/>
              </a:tabLst>
            </a:pPr>
            <a:r>
              <a:rPr b="0" lang="cs-CZ" sz="1400" spc="-1" strike="noStrike">
                <a:solidFill>
                  <a:schemeClr val="dk1"/>
                </a:solidFill>
                <a:latin typeface="Open Sans"/>
                <a:ea typeface="Calibri"/>
              </a:rPr>
              <a:t>Třetí úroveň</a:t>
            </a:r>
            <a:endParaRPr b="0" lang="en-US" sz="1400" spc="-1" strike="noStrike">
              <a:solidFill>
                <a:schemeClr val="dk1"/>
              </a:solidFill>
              <a:latin typeface="Open Sans"/>
            </a:endParaRPr>
          </a:p>
          <a:p>
            <a:pPr lvl="3" marL="914400" indent="-2286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0" lang="cs-CZ" sz="1200" spc="-1" strike="noStrike">
                <a:solidFill>
                  <a:schemeClr val="dk1"/>
                </a:solidFill>
                <a:latin typeface="Open Sans"/>
                <a:ea typeface="Calibri"/>
              </a:rPr>
              <a:t>Čtvrtá úroveň</a:t>
            </a:r>
            <a:endParaRPr b="0" lang="en-US" sz="1200" spc="-1" strike="noStrike">
              <a:solidFill>
                <a:schemeClr val="dk1"/>
              </a:solidFill>
              <a:latin typeface="Open Sans"/>
            </a:endParaRPr>
          </a:p>
          <a:p>
            <a:pPr lvl="4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0" lang="cs-CZ" sz="1000" spc="-1" strike="noStrike">
                <a:solidFill>
                  <a:schemeClr val="dk1"/>
                </a:solidFill>
                <a:latin typeface="Open Sans"/>
                <a:ea typeface="Calibri"/>
              </a:rPr>
              <a:t>Pátá úroveň</a:t>
            </a:r>
            <a:endParaRPr b="0" lang="en-US" sz="1000" spc="-1" strike="noStrike">
              <a:solidFill>
                <a:schemeClr val="dk1"/>
              </a:solidFill>
              <a:latin typeface="Open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3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"/>
          </p:nvPr>
        </p:nvSpPr>
        <p:spPr>
          <a:xfrm>
            <a:off x="8449200" y="4893480"/>
            <a:ext cx="63972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chemeClr val="lt1"/>
                </a:solidFill>
                <a:latin typeface="Open Sans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A015D5C-6DC3-44ED-887A-5A919E2CBC84}" type="slidenum">
              <a:rPr b="0" lang="en-US" sz="1400" spc="-1" strike="noStrike">
                <a:solidFill>
                  <a:schemeClr val="lt1"/>
                </a:solidFill>
                <a:latin typeface="Open Sans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360" cy="54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a9e0"/>
                </a:solidFill>
                <a:latin typeface="Open Sans"/>
                <a:ea typeface="Calibri"/>
              </a:rPr>
              <a:t>Click to edit </a:t>
            </a:r>
            <a:r>
              <a:rPr b="0" lang="en-US" sz="2600" spc="-1" strike="noStrike">
                <a:solidFill>
                  <a:srgbClr val="00a9e0"/>
                </a:solidFill>
                <a:latin typeface="Open Sans"/>
                <a:ea typeface="Calibri"/>
              </a:rPr>
              <a:t>Master title style</a:t>
            </a:r>
            <a:endParaRPr b="0" lang="en-US" sz="2600" spc="-1" strike="noStrike">
              <a:solidFill>
                <a:srgbClr val="b9000c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a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5" hidden="1"/>
          <p:cNvSpPr/>
          <p:nvPr/>
        </p:nvSpPr>
        <p:spPr>
          <a:xfrm>
            <a:off x="0" y="4873320"/>
            <a:ext cx="9143640" cy="270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grpSp>
        <p:nvGrpSpPr>
          <p:cNvPr id="149" name="Skupina 1"/>
          <p:cNvGrpSpPr/>
          <p:nvPr/>
        </p:nvGrpSpPr>
        <p:grpSpPr>
          <a:xfrm>
            <a:off x="0" y="0"/>
            <a:ext cx="9143640" cy="410400"/>
            <a:chOff x="0" y="0"/>
            <a:chExt cx="9143640" cy="410400"/>
          </a:xfrm>
        </p:grpSpPr>
        <p:sp>
          <p:nvSpPr>
            <p:cNvPr id="150" name="Rectangle 34"/>
            <p:cNvSpPr/>
            <p:nvPr/>
          </p:nvSpPr>
          <p:spPr>
            <a:xfrm>
              <a:off x="0" y="384480"/>
              <a:ext cx="9143640" cy="259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8720" bIns="-1872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  <p:sp>
          <p:nvSpPr>
            <p:cNvPr id="151" name="Rectangle 11"/>
            <p:cNvSpPr/>
            <p:nvPr/>
          </p:nvSpPr>
          <p:spPr>
            <a:xfrm>
              <a:off x="0" y="0"/>
              <a:ext cx="9143640" cy="38412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479"/>
                </a:spcBef>
              </a:pPr>
              <a:endParaRPr b="1" lang="cs-CZ" sz="2400" spc="-1" strike="noStrike">
                <a:solidFill>
                  <a:srgbClr val="b9000c"/>
                </a:solidFill>
                <a:latin typeface="Tahoma"/>
              </a:endParaRPr>
            </a:p>
          </p:txBody>
        </p:sp>
      </p:grpSp>
      <p:sp>
        <p:nvSpPr>
          <p:cNvPr id="152" name="Rectangle 14" hidden="1"/>
          <p:cNvSpPr/>
          <p:nvPr/>
        </p:nvSpPr>
        <p:spPr>
          <a:xfrm>
            <a:off x="216000" y="86760"/>
            <a:ext cx="47160" cy="21636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3" name="Rectangle 18" hidden="1"/>
          <p:cNvSpPr/>
          <p:nvPr/>
        </p:nvSpPr>
        <p:spPr>
          <a:xfrm>
            <a:off x="8339400" y="4898160"/>
            <a:ext cx="48960" cy="215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1" lang="cs-CZ" sz="24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154" name="Rectangle 14" hidden="1"/>
          <p:cNvSpPr/>
          <p:nvPr/>
        </p:nvSpPr>
        <p:spPr>
          <a:xfrm>
            <a:off x="8340840" y="87480"/>
            <a:ext cx="47160" cy="21636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cs-CZ" sz="24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55" name="Obrázek 13" descr=""/>
          <p:cNvPicPr/>
          <p:nvPr/>
        </p:nvPicPr>
        <p:blipFill>
          <a:blip r:embed="rId2"/>
          <a:stretch/>
        </p:blipFill>
        <p:spPr>
          <a:xfrm>
            <a:off x="8442720" y="76320"/>
            <a:ext cx="629280" cy="25200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cs-CZ" sz="3600" spc="-1" strike="noStrike">
                <a:solidFill>
                  <a:schemeClr val="lt1"/>
                </a:solidFill>
                <a:latin typeface="Open Sans"/>
                <a:ea typeface="Calibri"/>
              </a:rPr>
              <a:t>Thank you for your attention!</a:t>
            </a:r>
            <a:endParaRPr b="1" lang="en-US" sz="36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b9000c"/>
                </a:solidFill>
                <a:latin typeface="Tahoma"/>
              </a:rPr>
              <a:t>Click to edit the title text format</a:t>
            </a:r>
            <a:endParaRPr b="0" lang="en-US" sz="2400" spc="-1" strike="noStrike">
              <a:solidFill>
                <a:srgbClr val="b9000c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openmp.org/wp-content/uploads/OpenMP-4.5-1115-CPP-web.pdf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openmp.org/wp-content/uploads/OpenMP-4.5-1115-CPP-web.pdf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openmp.org/wp-content/uploads/OpenMP-4.5-1115-CPP-web.pdf" TargetMode="External"/><Relationship Id="rId2" Type="http://schemas.openxmlformats.org/officeDocument/2006/relationships/hyperlink" Target="https://www.openmp.org/wp-content/uploads/OpenMP-4.5-1115-CPP-web.pdf" TargetMode="External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openmp.org/wp-content/uploads/OpenMP-4.5-1115-CPP-web.pdf" TargetMode="External"/><Relationship Id="rId2" Type="http://schemas.openxmlformats.org/officeDocument/2006/relationships/hyperlink" Target="https://www.openmp.org/wp-content/uploads/OpenMP-4.5-1115-CPP-web.pdf" TargetMode="External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openmp.org/wp-content/uploads/OpenMP-4.5-1115-CPP-web.pdf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38920" y="2770560"/>
            <a:ext cx="7057080" cy="34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cs-CZ" sz="2000" spc="-1" strike="noStrike">
                <a:solidFill>
                  <a:schemeClr val="accent5"/>
                </a:solidFill>
                <a:latin typeface="Open Sans"/>
                <a:ea typeface="Calibri"/>
              </a:rPr>
              <a:t>Jirka Jaroš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0" y="1491480"/>
            <a:ext cx="7567560" cy="94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cs-CZ" sz="2800" spc="-1" strike="noStrike">
                <a:solidFill>
                  <a:schemeClr val="lt1"/>
                </a:solidFill>
                <a:latin typeface="Open Sans"/>
                <a:ea typeface="Calibri"/>
              </a:rPr>
              <a:t>Paralelizace smyček v OpenMP</a:t>
            </a:r>
            <a:br>
              <a:rPr sz="2800"/>
            </a:br>
            <a:r>
              <a:rPr b="0" lang="cs-CZ" sz="2000" spc="-1" strike="noStrike">
                <a:solidFill>
                  <a:schemeClr val="lt1"/>
                </a:solidFill>
                <a:latin typeface="Open Sans"/>
                <a:ea typeface="Calibri"/>
              </a:rPr>
              <a:t> </a:t>
            </a:r>
            <a:br>
              <a:rPr sz="2800"/>
            </a:br>
            <a:r>
              <a:rPr b="0" lang="en-US" sz="2000" spc="-1" strike="noStrike">
                <a:solidFill>
                  <a:schemeClr val="lt1"/>
                </a:solidFill>
                <a:latin typeface="Open Sans"/>
                <a:ea typeface="Calibri"/>
              </a:rPr>
              <a:t>AVS - </a:t>
            </a:r>
            <a:r>
              <a:rPr b="0" lang="cs-CZ" sz="2000" spc="-1" strike="noStrike">
                <a:solidFill>
                  <a:schemeClr val="lt1"/>
                </a:solidFill>
                <a:latin typeface="Open Sans"/>
                <a:ea typeface="Calibri"/>
              </a:rPr>
              <a:t>Architektury výpočetních systémů</a:t>
            </a:r>
            <a:br>
              <a:rPr sz="2000"/>
            </a:br>
            <a:r>
              <a:rPr b="0" lang="cs-CZ" sz="2000" spc="-1" strike="noStrike">
                <a:solidFill>
                  <a:schemeClr val="lt1"/>
                </a:solidFill>
                <a:latin typeface="Open Sans"/>
                <a:ea typeface="Calibri"/>
              </a:rPr>
              <a:t>Cvičení 4, 20</a:t>
            </a:r>
            <a:r>
              <a:rPr b="0" lang="en-US" sz="2000" spc="-1" strike="noStrike">
                <a:solidFill>
                  <a:schemeClr val="lt1"/>
                </a:solidFill>
                <a:latin typeface="Open Sans"/>
                <a:ea typeface="Calibri"/>
              </a:rPr>
              <a:t>23</a:t>
            </a:r>
            <a:r>
              <a:rPr b="0" lang="cs-CZ" sz="2000" spc="-1" strike="noStrike">
                <a:solidFill>
                  <a:schemeClr val="lt1"/>
                </a:solidFill>
                <a:latin typeface="Open Sans"/>
                <a:ea typeface="Calibri"/>
              </a:rPr>
              <a:t> / 2024</a:t>
            </a:r>
            <a:br>
              <a:rPr sz="2000"/>
            </a:br>
            <a:endParaRPr b="0" lang="en-US" sz="20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02" name="Text Box 4"/>
          <p:cNvSpPr/>
          <p:nvPr/>
        </p:nvSpPr>
        <p:spPr>
          <a:xfrm>
            <a:off x="503640" y="3112200"/>
            <a:ext cx="7073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cs-CZ" sz="1400" spc="-1" strike="noStrike">
                <a:solidFill>
                  <a:srgbClr val="808080"/>
                </a:solidFill>
                <a:latin typeface="Open Sans"/>
                <a:ea typeface="Calibri"/>
              </a:rPr>
              <a:t>Vysoké učení technické v Brně, Fakulta informačních technologií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cs-CZ" sz="1400" spc="-1" strike="noStrike">
                <a:solidFill>
                  <a:srgbClr val="808080"/>
                </a:solidFill>
                <a:latin typeface="Open Sans"/>
                <a:ea typeface="Calibri"/>
              </a:rPr>
              <a:t>Božetěchova 1/2, 612 66 Brno - Královo Pole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cs-CZ" sz="1400" spc="-1" strike="noStrike">
                <a:solidFill>
                  <a:srgbClr val="808080"/>
                </a:solidFill>
                <a:latin typeface="Open Sans"/>
                <a:ea typeface="Calibri"/>
              </a:rPr>
              <a:t>jarosjir@fit.vutbr.cz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22160" y="203184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cs-CZ" sz="4000" spc="-1" strike="noStrike" cap="all">
                <a:solidFill>
                  <a:srgbClr val="00a9e0"/>
                </a:solidFill>
                <a:latin typeface="Open Sans"/>
                <a:ea typeface="Calibri"/>
              </a:rPr>
              <a:t>Přihlášení na BARBORU</a:t>
            </a:r>
            <a:endParaRPr b="0" lang="en-US" sz="40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ftr" idx="8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AVS – Cvičení 4: Paralelizace smyček v OpenMP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F02264-075E-4155-A505-F46443CEED6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8640360" cy="43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Připojte se na Barboru 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Otevřete si dva terminály (jeden pro tooly, jeden pro kompilaci, atd.)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Kdo chce pracovat na domácím PC a má intel tooly, může.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Vaše PC: Připojte si disk z Barbory a nakopírujte tam obsah 4. cvičení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23184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23184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Natáhněte modul kompilátoru, Advisoru a VTune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br>
              <a:rPr sz="1800"/>
            </a:b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23184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23184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23184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23184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231840"/>
              </a:tabLst>
            </a:pP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9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AVS – Cvičení 4: Paralelizace smyček v OpenMP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360" cy="54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rgbClr val="00a9e0"/>
                </a:solidFill>
                <a:latin typeface="Open Sans"/>
                <a:ea typeface="Calibri"/>
              </a:rPr>
              <a:t>Jdeme na to </a:t>
            </a:r>
            <a:endParaRPr b="0" lang="en-US" sz="26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683640" y="1527480"/>
            <a:ext cx="1764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ssh barbora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Box 9"/>
          <p:cNvSpPr/>
          <p:nvPr/>
        </p:nvSpPr>
        <p:spPr>
          <a:xfrm>
            <a:off x="686880" y="2473560"/>
            <a:ext cx="4860360" cy="552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  <a:ea typeface="Calibri"/>
              </a:rPr>
              <a:t>mkdir /tmp/barbora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  <a:ea typeface="Calibri"/>
              </a:rPr>
              <a:t>sshfs barbora</a:t>
            </a:r>
            <a:r>
              <a:rPr b="0" lang="en-US" sz="1400" spc="-1" strike="noStrike">
                <a:solidFill>
                  <a:schemeClr val="dk1"/>
                </a:solidFill>
                <a:latin typeface="Courier New"/>
                <a:ea typeface="Calibri"/>
              </a:rPr>
              <a:t>: /tmp/</a:t>
            </a:r>
            <a:r>
              <a:rPr b="0" lang="cs-CZ" sz="1400" spc="-1" strike="noStrike">
                <a:solidFill>
                  <a:schemeClr val="dk1"/>
                </a:solidFill>
                <a:latin typeface="Courier New"/>
                <a:ea typeface="Calibri"/>
              </a:rPr>
              <a:t>barbora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12"/>
          <p:cNvSpPr/>
          <p:nvPr/>
        </p:nvSpPr>
        <p:spPr>
          <a:xfrm>
            <a:off x="683640" y="3848040"/>
            <a:ext cx="669636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ml Advisor VTune intel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0C3C2A-FCEA-467D-9C89-8E207471EC9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tent Placeholder 1"/>
          <p:cNvSpPr/>
          <p:nvPr/>
        </p:nvSpPr>
        <p:spPr>
          <a:xfrm>
            <a:off x="478836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Zkompilujte a spusťte kód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28600" algn="ctr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Správný výstup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Doplňte zdrojový kód</a:t>
            </a: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	</a:t>
            </a: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	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Zjistěte id vlákna a počet vláken v sekvenční i paralelní části.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Doplňte vhodnou omp pragmu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ff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rgbClr val="ff0000"/>
                </a:solidFill>
                <a:latin typeface="Open Sans"/>
                <a:ea typeface="Calibri"/>
              </a:rPr>
              <a:t>Nedefinujte žádné další proměnné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23184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23184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23184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10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AVS – Cvičení 4: Paralelizace smyček v OpenMP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360" cy="54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rgbClr val="00a9e0"/>
                </a:solidFill>
                <a:latin typeface="Open Sans"/>
                <a:ea typeface="Calibri"/>
              </a:rPr>
              <a:t>Step 1 – Paralelní Hello </a:t>
            </a:r>
            <a:r>
              <a:rPr b="0" lang="en-US" sz="2600" spc="-1" strike="noStrike">
                <a:solidFill>
                  <a:srgbClr val="00a9e0"/>
                </a:solidFill>
                <a:latin typeface="Open Sans"/>
                <a:ea typeface="Calibri"/>
              </a:rPr>
              <a:t>World</a:t>
            </a:r>
            <a:endParaRPr b="0" lang="en-US" sz="26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15" name="TextBox 6"/>
          <p:cNvSpPr/>
          <p:nvPr/>
        </p:nvSpPr>
        <p:spPr>
          <a:xfrm>
            <a:off x="5400000" y="895680"/>
            <a:ext cx="255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</a:t>
            </a:r>
            <a:r>
              <a:rPr b="0" lang="en-US" sz="1400" spc="-1" strike="noStrike">
                <a:solidFill>
                  <a:schemeClr val="dk1"/>
                </a:solidFill>
                <a:latin typeface="Courier New"/>
              </a:rPr>
              <a:t>&amp;&amp; </a:t>
            </a: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run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Box 8"/>
          <p:cNvSpPr/>
          <p:nvPr/>
        </p:nvSpPr>
        <p:spPr>
          <a:xfrm>
            <a:off x="201240" y="1887840"/>
            <a:ext cx="4550400" cy="268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void parallelHelloWorld(int numOfThreads)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i="1" lang="cs-CZ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i="1" lang="en-US" sz="700" spc="-1" strike="noStrike">
                <a:solidFill>
                  <a:schemeClr val="dk1"/>
                </a:solidFill>
                <a:latin typeface="Courier New"/>
              </a:rPr>
              <a:t>// 1. Find out the thread id and number of threads in the seq. region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  </a:t>
            </a: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int threadId  = -1;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  </a:t>
            </a: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int threadNum = 0;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i="1" lang="cs-CZ" sz="7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i="1" lang="cs-CZ" sz="700" spc="-1" strike="noStrike">
                <a:solidFill>
                  <a:schemeClr val="accent1"/>
                </a:solidFill>
                <a:latin typeface="Courier New"/>
              </a:rPr>
              <a:t> </a:t>
            </a:r>
            <a:r>
              <a:rPr b="0" i="1" lang="en-US" sz="700" spc="-1" strike="noStrike">
                <a:solidFill>
                  <a:schemeClr val="accent1"/>
                </a:solidFill>
                <a:latin typeface="Courier New"/>
              </a:rPr>
              <a:t>// 2. Run this block by a given number of threads (numOfThreads)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cs-CZ" sz="700" spc="-1" strike="noStrike">
                <a:solidFill>
                  <a:schemeClr val="accent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accent1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i="1" lang="cs-CZ" sz="7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i="1" lang="en-US" sz="700" spc="-1" strike="noStrike">
                <a:solidFill>
                  <a:schemeClr val="dk1"/>
                </a:solidFill>
                <a:latin typeface="Courier New"/>
              </a:rPr>
              <a:t>// 3. Find out the thread id and number of threads in the par. region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    </a:t>
            </a: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threadId  = -1;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    </a:t>
            </a:r>
            <a:r>
              <a:rPr b="1" lang="en-US" sz="700" spc="-1" strike="noStrike">
                <a:solidFill>
                  <a:schemeClr val="accent5"/>
                </a:solidFill>
                <a:latin typeface="Courier New"/>
              </a:rPr>
              <a:t>threadNum = 0;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printf(" - Hi from parallel region. I'm %d of %d.\n", threadId, threadNum);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accent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accent1"/>
                </a:solidFill>
                <a:latin typeface="Courier New"/>
              </a:rPr>
              <a:t>}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i="1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i="1" lang="en-US" sz="700" spc="-1" strike="noStrike">
                <a:solidFill>
                  <a:schemeClr val="dk1"/>
                </a:solidFill>
                <a:latin typeface="Courier New"/>
              </a:rPr>
              <a:t>// Back in the sequential region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fflush(stdout);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printf("---------------------------------------------------\n");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printf(" - Hi from serial region. I'm %d of %d.\n", threadId, threadNum);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// seq part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}// end of parallelHelloWorld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Box 11"/>
          <p:cNvSpPr/>
          <p:nvPr/>
        </p:nvSpPr>
        <p:spPr>
          <a:xfrm>
            <a:off x="5184000" y="1887840"/>
            <a:ext cx="3672000" cy="209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./lab4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---------------------------------------------------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Parallelization with OpenMP                       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Running on: sc-gpu1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Number of cores: 12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---------------------------------------------------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Test 1: Parallel Hello world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0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12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3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2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11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13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1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10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parallel region. I'm 9 of 20.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---------------------------------------------------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 Hi from serial region. I'm 0 of 1.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b="0" lang="en-US" sz="600" spc="-1" strike="noStrike">
                <a:solidFill>
                  <a:schemeClr val="dk1"/>
                </a:solidFill>
                <a:latin typeface="Courier New"/>
              </a:rPr>
              <a:t>---------------------------------------------------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4800600" y="4114800"/>
            <a:ext cx="437472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cs-CZ" sz="900" spc="-1" strike="noStrike" u="sng">
                <a:solidFill>
                  <a:schemeClr val="dk1"/>
                </a:solidFill>
                <a:uFillTx/>
                <a:latin typeface="Open Sans"/>
                <a:ea typeface="Calibri"/>
                <a:hlinkClick r:id="rId1"/>
              </a:rPr>
              <a:t>https://www.openmp.org/wp-content/uploads/OpenMP-4.5-1115-CPP-web.pdf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41CE71E-E9F1-4AAF-A0BC-C2509E1405E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1"/>
          <p:cNvSpPr/>
          <p:nvPr/>
        </p:nvSpPr>
        <p:spPr>
          <a:xfrm>
            <a:off x="478836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Zkompilujte a spusťte kód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Změření doby výpočtu s různým počtem vláken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Otázky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Produkuje kód správný výsledek?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Kolik GFLOP jste dosáhli?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Jaké je zrychlení vůči sekvenční verzi?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Jaké je efektivita?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cs-CZ" sz="800" spc="-1" strike="noStrike" u="sng">
                <a:solidFill>
                  <a:schemeClr val="dk1"/>
                </a:solidFill>
                <a:uFillTx/>
                <a:latin typeface="Open Sans"/>
                <a:ea typeface="Calibri"/>
                <a:hlinkClick r:id="rId1"/>
              </a:rPr>
              <a:t>https://www.openmp.org/wp-content/uploads/OpenMP-4.5-1115-CPP-web.pdf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Doplňte zdrojový kód</a:t>
            </a: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	</a:t>
            </a: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	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Doplňte dvě omp pragmy pro paralelizaci smyček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ftr" idx="11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AVS – Cvičení 4: Paralelizace smyček v OpenMP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360" cy="54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rgbClr val="00a9e0"/>
                </a:solidFill>
                <a:latin typeface="Open Sans"/>
                <a:ea typeface="Calibri"/>
              </a:rPr>
              <a:t>Step 2 – Paralelní násobení matic</a:t>
            </a:r>
            <a:endParaRPr b="0" lang="en-US" sz="26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23" name="TextBox 6"/>
          <p:cNvSpPr/>
          <p:nvPr/>
        </p:nvSpPr>
        <p:spPr>
          <a:xfrm>
            <a:off x="5400000" y="951480"/>
            <a:ext cx="255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</a:t>
            </a:r>
            <a:r>
              <a:rPr b="0" lang="en-US" sz="1400" spc="-1" strike="noStrike">
                <a:solidFill>
                  <a:schemeClr val="dk1"/>
                </a:solidFill>
                <a:latin typeface="Courier New"/>
              </a:rPr>
              <a:t>&amp;&amp; </a:t>
            </a: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run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8"/>
          <p:cNvSpPr/>
          <p:nvPr/>
        </p:nvSpPr>
        <p:spPr>
          <a:xfrm>
            <a:off x="237600" y="1478160"/>
            <a:ext cx="4550400" cy="3177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void matrixMul(float* c, const float* a, const float* b)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1" lang="cs-CZ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US" sz="700" spc="-1" strike="noStrike">
                <a:solidFill>
                  <a:schemeClr val="accent1"/>
                </a:solidFill>
                <a:latin typeface="Courier New"/>
              </a:rPr>
              <a:t>// 1. Use omp pragma to clear the c matrix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cs-CZ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for (size_t i = 0; i &lt; N * P; i++)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c[i] = 0.0f;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1" lang="cs-CZ" sz="700" spc="-1" strike="noStrike">
                <a:solidFill>
                  <a:schemeClr val="accent1"/>
                </a:solidFill>
                <a:latin typeface="Courier New"/>
              </a:rPr>
              <a:t>  </a:t>
            </a:r>
            <a:r>
              <a:rPr b="1" lang="en-US" sz="700" spc="-1" strike="noStrike">
                <a:solidFill>
                  <a:schemeClr val="accent1"/>
                </a:solidFill>
                <a:latin typeface="Courier New"/>
              </a:rPr>
              <a:t>// 2. Use omp pragma paralelize matrix multiplication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// Go over all rows in the result matrix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#pragma omp parallel for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for (size_t i = 0; i &lt; N; i++)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// Go over all cols in the result matrix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for (size_t k = 0; k &lt; M; k++)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// Calculate vector dot product of a given row and col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#pragma omp simd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for (size_t j = 0; j &lt; P; j++)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c[i * P + j] += a[i * M + k] * b[k * P + j];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700" spc="-1" strike="noStrike">
                <a:solidFill>
                  <a:schemeClr val="dk1"/>
                </a:solidFill>
                <a:latin typeface="Courier New"/>
              </a:rPr>
              <a:t>}// end of matrixMul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5400000" y="2084040"/>
            <a:ext cx="291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OMP_NUM_THREADS=8 ./lab4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02B9B1-4584-4542-BC04-EC3D50631A8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ntent Placeholder 1"/>
          <p:cNvSpPr/>
          <p:nvPr/>
        </p:nvSpPr>
        <p:spPr>
          <a:xfrm>
            <a:off x="478836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Zkompilujte a spusťte kód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Změření doby výpočtu s různým počtem vláken (upravte job)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Otázky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Produkuje kód správný výsledek?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Kolik GFLOP jste dosáhli?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Jaké je zrychlení vůči sekvenční verzi?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Jaké je efektivita?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cs-CZ" sz="800" spc="-1" strike="noStrike" u="sng">
                <a:solidFill>
                  <a:schemeClr val="dk1"/>
                </a:solidFill>
                <a:uFillTx/>
                <a:latin typeface="Open Sans"/>
                <a:ea typeface="Calibri"/>
                <a:hlinkClick r:id="rId1"/>
              </a:rPr>
              <a:t>https://www.openmp.org/wp-content/uploads/OpenMP-4.5-1115-CPP-web.pdf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Doplňte správné pragmy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Zjistěte, která smyčka je ideální pro paralelizaci. 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Vhodně omezte režii startování vláken a barier</a:t>
            </a:r>
            <a:r>
              <a:rPr b="0" lang="en-US" sz="1600" spc="-1" strike="noStrike">
                <a:solidFill>
                  <a:schemeClr val="dk1"/>
                </a:solidFill>
                <a:latin typeface="Open Sans"/>
                <a:ea typeface="Calibri"/>
              </a:rPr>
              <a:t>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Zvolte vhodné velikosti pro </a:t>
            </a:r>
            <a:r>
              <a:rPr b="0" lang="cs-CZ" sz="1600" spc="-1" strike="noStrike">
                <a:solidFill>
                  <a:schemeClr val="dk1"/>
                </a:solidFill>
                <a:latin typeface="Courier New"/>
                <a:ea typeface="Calibri"/>
              </a:rPr>
              <a:t>blockSizeL3</a:t>
            </a: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 a </a:t>
            </a:r>
            <a:r>
              <a:rPr b="0" lang="cs-CZ" sz="1600" spc="-1" strike="noStrike">
                <a:solidFill>
                  <a:schemeClr val="dk1"/>
                </a:solidFill>
                <a:latin typeface="Courier New"/>
                <a:ea typeface="Calibri"/>
              </a:rPr>
              <a:t>blockSizeL2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Analýza s VTune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Odstartujte job s Vtune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231840"/>
              </a:tabLst>
            </a:pPr>
            <a:endParaRPr b="1" lang="en-US" sz="11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Ověřte že všechna vlákna mají co dělat (je v paralelizované smyčce dost iterací?)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2" marL="6858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"/>
              <a:tabLst>
                <a:tab algn="l" pos="231840"/>
              </a:tabLst>
            </a:pPr>
            <a:r>
              <a:rPr b="0" lang="cs-CZ" sz="1400" spc="-1" strike="noStrike">
                <a:solidFill>
                  <a:schemeClr val="dk1"/>
                </a:solidFill>
                <a:latin typeface="Open Sans"/>
                <a:ea typeface="Calibri"/>
              </a:rPr>
              <a:t>Pokud ne, zamyslete se, jak získat více iterací k paralelizaci</a:t>
            </a:r>
            <a:r>
              <a:rPr b="0" lang="en-US" sz="1400" spc="-1" strike="noStrike">
                <a:solidFill>
                  <a:schemeClr val="dk1"/>
                </a:solidFill>
                <a:latin typeface="Open Sans"/>
                <a:ea typeface="Calibri"/>
              </a:rPr>
              <a:t>.</a:t>
            </a:r>
            <a:endParaRPr b="0" lang="en-US" sz="1400" spc="-1" strike="noStrike">
              <a:solidFill>
                <a:schemeClr val="dk1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r>
              <a:rPr b="0" lang="cs-CZ" sz="900" spc="-1" strike="noStrike" u="sng">
                <a:solidFill>
                  <a:schemeClr val="dk1"/>
                </a:solidFill>
                <a:uFillTx/>
                <a:latin typeface="Open Sans"/>
                <a:ea typeface="Calibri"/>
                <a:hlinkClick r:id="rId2"/>
              </a:rPr>
              <a:t>https://www.openmp.org/wp-content/uploads/OpenMP-4.5-1115-CPP-web.pdf</a:t>
            </a: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ftr" idx="12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AVS – Cvičení 4: Paralelizace smyček v OpenMP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360" cy="54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rgbClr val="00a9e0"/>
                </a:solidFill>
                <a:latin typeface="Open Sans"/>
                <a:ea typeface="Calibri"/>
              </a:rPr>
              <a:t>Step 3 – Paralelní násobení matic, cache blocking</a:t>
            </a:r>
            <a:endParaRPr b="0" lang="en-US" sz="26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30" name="TextBox 6"/>
          <p:cNvSpPr/>
          <p:nvPr/>
        </p:nvSpPr>
        <p:spPr>
          <a:xfrm>
            <a:off x="5400000" y="931680"/>
            <a:ext cx="255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</a:t>
            </a:r>
            <a:r>
              <a:rPr b="0" lang="en-US" sz="1400" spc="-1" strike="noStrike">
                <a:solidFill>
                  <a:schemeClr val="dk1"/>
                </a:solidFill>
                <a:latin typeface="Courier New"/>
              </a:rPr>
              <a:t>&amp;&amp; </a:t>
            </a: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run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Box 10"/>
          <p:cNvSpPr/>
          <p:nvPr/>
        </p:nvSpPr>
        <p:spPr>
          <a:xfrm>
            <a:off x="5400000" y="2084040"/>
            <a:ext cx="291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sbatch run.sl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Box 11"/>
          <p:cNvSpPr/>
          <p:nvPr/>
        </p:nvSpPr>
        <p:spPr>
          <a:xfrm>
            <a:off x="575640" y="3013560"/>
            <a:ext cx="3996360" cy="55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sbatch vtune.sl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vtune</a:t>
            </a:r>
            <a:r>
              <a:rPr b="0" lang="en-US" sz="1400" spc="-1" strike="noStrike">
                <a:solidFill>
                  <a:schemeClr val="dk1"/>
                </a:solidFill>
                <a:latin typeface="Courier New"/>
              </a:rPr>
              <a:t>-gui VTune/lab4/thr/thr.vtune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D82421-4C46-4D9E-A33C-CE5B8288467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ntent Placeholder 1"/>
          <p:cNvSpPr/>
          <p:nvPr/>
        </p:nvSpPr>
        <p:spPr>
          <a:xfrm>
            <a:off x="478836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Zkompilujte a spusťte kód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Změřte výkon kódu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Otázky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Které plánování poskytuje nejlepší výsledky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Jaký je vhodný chunk size?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1" lang="cs-CZ" sz="800" spc="-1" strike="noStrike" u="sng">
                <a:solidFill>
                  <a:schemeClr val="dk1"/>
                </a:solidFill>
                <a:uFillTx/>
                <a:latin typeface="Open Sans"/>
                <a:ea typeface="Calibri"/>
                <a:hlinkClick r:id="rId1"/>
              </a:rPr>
              <a:t>https://www.openmp.org/wp-content/uploads/OpenMP-4.5-1115-CPP-web.pdf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Doplňte správné pragmy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Přidejte správnou pragmu pro paralelizaci</a:t>
            </a:r>
            <a:r>
              <a:rPr b="0" lang="en-US" sz="1600" spc="-1" strike="noStrike">
                <a:solidFill>
                  <a:schemeClr val="dk1"/>
                </a:solidFill>
                <a:latin typeface="Open Sans"/>
                <a:ea typeface="Calibri"/>
              </a:rPr>
              <a:t>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2" marL="6858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"/>
              <a:tabLst>
                <a:tab algn="l" pos="231840"/>
              </a:tabLst>
            </a:pPr>
            <a:r>
              <a:rPr b="0" lang="cs-CZ" sz="1400" spc="-1" strike="noStrike">
                <a:solidFill>
                  <a:schemeClr val="dk1"/>
                </a:solidFill>
                <a:latin typeface="Open Sans"/>
                <a:ea typeface="Calibri"/>
              </a:rPr>
              <a:t>ověřte, že kód počítá správně (všechny běhy poskytují stejné výsledky).</a:t>
            </a:r>
            <a:endParaRPr b="0" lang="en-US" sz="14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Vyzkoušejte různé varianty plánování smyček</a:t>
            </a:r>
            <a:r>
              <a:rPr b="0" lang="en-US" sz="1600" spc="-1" strike="noStrike">
                <a:solidFill>
                  <a:schemeClr val="dk1"/>
                </a:solidFill>
                <a:latin typeface="Open Sans"/>
                <a:ea typeface="Calibri"/>
              </a:rPr>
              <a:t>:</a:t>
            </a: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 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2" marL="6858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"/>
              <a:tabLst>
                <a:tab algn="l" pos="231840"/>
              </a:tabLst>
            </a:pPr>
            <a:r>
              <a:rPr b="0" lang="cs-CZ" sz="1400" spc="-1" strike="noStrike">
                <a:solidFill>
                  <a:schemeClr val="dk1"/>
                </a:solidFill>
                <a:latin typeface="Open Sans"/>
                <a:ea typeface="Calibri"/>
              </a:rPr>
              <a:t>static</a:t>
            </a:r>
            <a:endParaRPr b="0" lang="en-US" sz="1400" spc="-1" strike="noStrike">
              <a:solidFill>
                <a:schemeClr val="dk1"/>
              </a:solidFill>
              <a:latin typeface="Open Sans"/>
            </a:endParaRPr>
          </a:p>
          <a:p>
            <a:pPr lvl="2" marL="6858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"/>
              <a:tabLst>
                <a:tab algn="l" pos="231840"/>
              </a:tabLst>
            </a:pPr>
            <a:r>
              <a:rPr b="0" lang="cs-CZ" sz="1400" spc="-1" strike="noStrike">
                <a:solidFill>
                  <a:schemeClr val="dk1"/>
                </a:solidFill>
                <a:latin typeface="Open Sans"/>
                <a:ea typeface="Calibri"/>
              </a:rPr>
              <a:t>dynamic</a:t>
            </a:r>
            <a:endParaRPr b="0" lang="en-US" sz="1400" spc="-1" strike="noStrike">
              <a:solidFill>
                <a:schemeClr val="dk1"/>
              </a:solidFill>
              <a:latin typeface="Open Sans"/>
            </a:endParaRPr>
          </a:p>
          <a:p>
            <a:pPr lvl="2" marL="6858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Symbol" charset="2"/>
              <a:buChar char=""/>
              <a:tabLst>
                <a:tab algn="l" pos="231840"/>
              </a:tabLst>
            </a:pPr>
            <a:r>
              <a:rPr b="0" lang="cs-CZ" sz="1400" spc="-1" strike="noStrike">
                <a:solidFill>
                  <a:schemeClr val="dk1"/>
                </a:solidFill>
                <a:latin typeface="Open Sans"/>
                <a:ea typeface="Calibri"/>
              </a:rPr>
              <a:t>guided</a:t>
            </a:r>
            <a:endParaRPr b="0" lang="en-US" sz="14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Vyberte vodné velikosti chunku</a:t>
            </a:r>
            <a:r>
              <a:rPr b="0" lang="en-US" sz="1600" spc="-1" strike="noStrike">
                <a:solidFill>
                  <a:schemeClr val="dk1"/>
                </a:solidFill>
                <a:latin typeface="Open Sans"/>
                <a:ea typeface="Calibri"/>
              </a:rPr>
              <a:t>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r>
              <a:rPr b="0" lang="cs-CZ" sz="900" spc="-1" strike="noStrike" u="sng">
                <a:solidFill>
                  <a:schemeClr val="dk1"/>
                </a:solidFill>
                <a:uFillTx/>
                <a:latin typeface="Open Sans"/>
                <a:ea typeface="Calibri"/>
                <a:hlinkClick r:id="rId2"/>
              </a:rPr>
              <a:t>https://www.openmp.org/wp-content/uploads/OpenMP-4.5-1115-CPP-web.pdf</a:t>
            </a: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13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AVS – Cvičení 4: Paralelizace smyček v OpenMP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360" cy="54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rgbClr val="00a9e0"/>
                </a:solidFill>
                <a:latin typeface="Open Sans"/>
                <a:ea typeface="Calibri"/>
              </a:rPr>
              <a:t>Step 4 – Plánování smyček při hledání prvočísel</a:t>
            </a:r>
            <a:endParaRPr b="0" lang="en-US" sz="26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37" name="TextBox 6"/>
          <p:cNvSpPr/>
          <p:nvPr/>
        </p:nvSpPr>
        <p:spPr>
          <a:xfrm>
            <a:off x="5400000" y="931680"/>
            <a:ext cx="255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</a:t>
            </a:r>
            <a:r>
              <a:rPr b="0" lang="en-US" sz="1400" spc="-1" strike="noStrike">
                <a:solidFill>
                  <a:schemeClr val="dk1"/>
                </a:solidFill>
                <a:latin typeface="Courier New"/>
              </a:rPr>
              <a:t>&amp;&amp; </a:t>
            </a: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run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Box 10"/>
          <p:cNvSpPr/>
          <p:nvPr/>
        </p:nvSpPr>
        <p:spPr>
          <a:xfrm>
            <a:off x="5400000" y="1832040"/>
            <a:ext cx="291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sbatch run.sl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C456348-94B7-459C-A45A-68DFFFFCE71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tent Placeholder 1"/>
          <p:cNvSpPr/>
          <p:nvPr/>
        </p:nvSpPr>
        <p:spPr>
          <a:xfrm>
            <a:off x="478836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Zkompilujte a spusťte kód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Změřte výkon kódu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algn="l" pos="2318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Otázky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Jakého zrychlení jste dosáhli?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500" spc="-1" strike="noStrike">
                <a:solidFill>
                  <a:schemeClr val="dk1"/>
                </a:solidFill>
                <a:latin typeface="Open Sans"/>
                <a:ea typeface="Calibri"/>
              </a:rPr>
              <a:t>Proč je dosažená efektivita nízká?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algn="l" pos="0"/>
              </a:tabLst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4139640" cy="43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 charset="2"/>
              <a:buChar char=""/>
              <a:tabLst>
                <a:tab algn="l" pos="231840"/>
              </a:tabLst>
            </a:pPr>
            <a:r>
              <a:rPr b="1" lang="cs-CZ" sz="1800" spc="-1" strike="noStrike">
                <a:solidFill>
                  <a:schemeClr val="accent5"/>
                </a:solidFill>
                <a:latin typeface="Open Sans"/>
                <a:ea typeface="Calibri"/>
              </a:rPr>
              <a:t>Doplňte správné pragmy</a:t>
            </a:r>
            <a:endParaRPr b="1" lang="en-US" sz="1800" spc="-1" strike="noStrike">
              <a:solidFill>
                <a:schemeClr val="accent5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Přidejte správnou pragmu pro paralelizaci</a:t>
            </a:r>
            <a:r>
              <a:rPr b="0" lang="en-US" sz="1600" spc="-1" strike="noStrike">
                <a:solidFill>
                  <a:schemeClr val="dk1"/>
                </a:solidFill>
                <a:latin typeface="Open Sans"/>
                <a:ea typeface="Calibri"/>
              </a:rPr>
              <a:t>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Přidejte pragmu pro přerušení výpočtu, pokud je klíč nalezen</a:t>
            </a:r>
            <a:r>
              <a:rPr b="0" lang="en-US" sz="1600" spc="-1" strike="noStrike">
                <a:solidFill>
                  <a:schemeClr val="dk1"/>
                </a:solidFill>
                <a:latin typeface="Open Sans"/>
                <a:ea typeface="Calibri"/>
              </a:rPr>
              <a:t>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lvl="1" marL="4572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Courier New"/>
              <a:buChar char="o"/>
              <a:tabLst>
                <a:tab algn="l" pos="231840"/>
              </a:tabLst>
            </a:pPr>
            <a:r>
              <a:rPr b="0" lang="cs-CZ" sz="1600" spc="-1" strike="noStrike">
                <a:solidFill>
                  <a:schemeClr val="dk1"/>
                </a:solidFill>
                <a:latin typeface="Open Sans"/>
                <a:ea typeface="Calibri"/>
              </a:rPr>
              <a:t>Ověřte, že kód počítá správně (všechny běhy poskytují stejné výsledky).</a:t>
            </a:r>
            <a:endParaRPr b="0" lang="en-US" sz="1600" spc="-1" strike="noStrike">
              <a:solidFill>
                <a:schemeClr val="dk1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201"/>
              </a:spcBef>
              <a:buNone/>
              <a:tabLst>
                <a:tab algn="l" pos="231840"/>
              </a:tabLst>
            </a:pPr>
            <a:endParaRPr b="1" lang="en-US" sz="16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  <a:p>
            <a:pPr indent="0">
              <a:lnSpc>
                <a:spcPct val="100000"/>
              </a:lnSpc>
              <a:spcBef>
                <a:spcPts val="181"/>
              </a:spcBef>
              <a:buNone/>
              <a:tabLst>
                <a:tab algn="l" pos="0"/>
              </a:tabLst>
            </a:pPr>
            <a:r>
              <a:rPr b="0" lang="cs-CZ" sz="900" spc="-1" strike="noStrike" u="sng">
                <a:solidFill>
                  <a:schemeClr val="dk1"/>
                </a:solidFill>
                <a:uFillTx/>
                <a:latin typeface="Open Sans"/>
                <a:ea typeface="Calibri"/>
                <a:hlinkClick r:id="rId1"/>
              </a:rPr>
              <a:t>https://www.openmp.org/wp-content/uploads/OpenMP-4.5-1115-CPP-web.pdf</a:t>
            </a:r>
            <a:endParaRPr b="1" lang="en-US" sz="900" spc="-1" strike="noStrike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4"/>
          </p:nvPr>
        </p:nvSpPr>
        <p:spPr>
          <a:xfrm>
            <a:off x="108000" y="4893480"/>
            <a:ext cx="8119440" cy="24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400" spc="-1" strike="noStrike">
                <a:solidFill>
                  <a:schemeClr val="lt1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chemeClr val="lt1"/>
                </a:solidFill>
                <a:latin typeface="Open Sans"/>
              </a:rPr>
              <a:t>AVS – Cvičení 4: Paralelizace smyček v OpenMP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360" cy="540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cs-CZ" sz="2600" spc="-1" strike="noStrike">
                <a:solidFill>
                  <a:srgbClr val="00a9e0"/>
                </a:solidFill>
                <a:latin typeface="Open Sans"/>
                <a:ea typeface="Calibri"/>
              </a:rPr>
              <a:t>Step 5 – Vyhledávání v neseřazeném poli</a:t>
            </a:r>
            <a:endParaRPr b="0" lang="en-US" sz="2600" spc="-1" strike="noStrike">
              <a:solidFill>
                <a:srgbClr val="b9000c"/>
              </a:solidFill>
              <a:latin typeface="Tahoma"/>
            </a:endParaRPr>
          </a:p>
        </p:txBody>
      </p:sp>
      <p:sp>
        <p:nvSpPr>
          <p:cNvPr id="243" name="TextBox 6"/>
          <p:cNvSpPr/>
          <p:nvPr/>
        </p:nvSpPr>
        <p:spPr>
          <a:xfrm>
            <a:off x="5400000" y="931680"/>
            <a:ext cx="255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</a:t>
            </a:r>
            <a:r>
              <a:rPr b="0" lang="en-US" sz="1400" spc="-1" strike="noStrike">
                <a:solidFill>
                  <a:schemeClr val="dk1"/>
                </a:solidFill>
                <a:latin typeface="Courier New"/>
              </a:rPr>
              <a:t>&amp;&amp; </a:t>
            </a: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make run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Box 10"/>
          <p:cNvSpPr/>
          <p:nvPr/>
        </p:nvSpPr>
        <p:spPr>
          <a:xfrm>
            <a:off x="5400000" y="1832040"/>
            <a:ext cx="291600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cs-CZ" sz="1400" spc="-1" strike="noStrike">
                <a:solidFill>
                  <a:schemeClr val="dk1"/>
                </a:solidFill>
                <a:latin typeface="Courier New"/>
              </a:rPr>
              <a:t>sbatch run.sl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B6F6FE-E0F1-4436-9A5C-15A1BB66AB3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/>
          </p:nvPr>
        </p:nvSpPr>
        <p:spPr>
          <a:xfrm>
            <a:off x="612000" y="2315520"/>
            <a:ext cx="7919640" cy="51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cs-CZ" sz="3600" spc="-1" strike="noStrike">
                <a:solidFill>
                  <a:schemeClr val="lt1"/>
                </a:solidFill>
                <a:latin typeface="Open Sans"/>
                <a:ea typeface="Calibri"/>
              </a:rPr>
              <a:t>Pokračování příště</a:t>
            </a:r>
            <a:endParaRPr b="1" lang="en-US" sz="3600" spc="-1" strike="noStrike">
              <a:solidFill>
                <a:schemeClr val="accent5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FIT novy styl 4x3 EN opensans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T novy styl 4x3 EN opensans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T novy styl 4x3 EN opensans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T novy styl 4x3 EN opensans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1855</TotalTime>
  <Application>LibreOffice/7.6.2.1$Linux_X86_64 LibreOffice_project/60$Build-1</Application>
  <AppVersion>15.0000</AppVersion>
  <Words>1205</Words>
  <Paragraphs>280</Paragraphs>
  <Company>Brno University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2017-09-20T04:32:21Z</dcterms:created>
  <dc:creator>Jiri Jaros</dc:creator>
  <dc:description/>
  <dc:language>en-US</dc:language>
  <cp:lastModifiedBy/>
  <cp:lastPrinted>2023-11-03T15:19:10Z</cp:lastPrinted>
  <dcterms:modified xsi:type="dcterms:W3CDTF">2023-11-03T15:21:37Z</dcterms:modified>
  <cp:revision>431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Předvádění na obrazovce (16:9)</vt:lpwstr>
  </property>
  <property fmtid="{D5CDD505-2E9C-101B-9397-08002B2CF9AE}" pid="4" name="Slides">
    <vt:i4>9</vt:i4>
  </property>
</Properties>
</file>