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1604.00664.pdf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密度 站的大小幾乎都沒有直接對應頻率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地理上的因素如周遭設施景點直覺上影響使用頻率較大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例如 使用頻率低 但卻有過多車樁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因為圖片比較小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所以在講這張投影片的時候要先講一下橫軸跟縱軸分別代表什麼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然後斜線代表理想的趨勢線（dcnt 和 freq應該要成正比）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可以藉這兩張圖，講一下現有的dataset的站的設置還沒有達到最佳解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要考慮設站時, 站的大小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還有每個站彼此之間的距離和設置站點的密度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https://arxiv.org/pdf/1604.00664.pdf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https://dl.acm.org/citation.cfm?id=2820783.2820837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preprocess : using latitude longitude for density, distance , closest distance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usage frequency definition: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weather information selection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58 , 70 station  , 200k 700k trips counts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goal of Cycle Share: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5275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050"/>
              <a:buChar char="●"/>
            </a:pPr>
            <a:r>
              <a:rPr lang="zh-TW" sz="1050"/>
              <a:t>How are bike uses or routes affected by user characteristics, station features, and weather?</a:t>
            </a:r>
            <a:endParaRPr sz="1050"/>
          </a:p>
          <a:p>
            <a:pPr indent="0" lvl="0" mar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goal of  SF Bay</a:t>
            </a:r>
            <a:endParaRPr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/>
              <a:t>How does weather impact bike trips?</a:t>
            </a:r>
            <a:endParaRPr sz="1050"/>
          </a:p>
          <a:p>
            <a:pPr indent="-295275" lvl="0" marL="457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050"/>
              <a:buChar char="●"/>
            </a:pPr>
            <a:r>
              <a:rPr lang="zh-TW" sz="1050"/>
              <a:t>How do bike trip patterns vary by time of day and the day of the week?</a:t>
            </a:r>
            <a:endParaRPr sz="1050"/>
          </a:p>
          <a:p>
            <a:pPr indent="0" lvl="0" marL="0">
              <a:spcBef>
                <a:spcPts val="300"/>
              </a:spcBef>
              <a:spcAft>
                <a:spcPts val="0"/>
              </a:spcAft>
              <a:buNone/>
            </a:pPr>
            <a:br>
              <a:rPr lang="zh-TW"/>
            </a:br>
            <a:r>
              <a:rPr lang="zh-TW"/>
              <a:t>因為想看天氣等資訊如何影響 bike trip（station usage frequency）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所以選用上述的dataset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可能稍微講解一下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dataset原本有哪些atrrtiube, 然後再講說preprocess station後出現了哪些</a:t>
            </a:r>
            <a:br>
              <a:rPr lang="zh-TW"/>
            </a:br>
            <a:br>
              <a:rPr lang="zh-TW"/>
            </a:br>
            <a:r>
              <a:rPr lang="zh-TW"/>
              <a:t>講解我們是怎麼定義 usage frequency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需要解釋一下這張圖的x軸跟y軸分別代表什麼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各站各種attributes的分布也許有相對應到使用頻率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benhamner/sf-bay-area-bike-share/data" TargetMode="External"/><Relationship Id="rId4" Type="http://schemas.openxmlformats.org/officeDocument/2006/relationships/hyperlink" Target="https://www.kaggle.com/pronto/cycle-share-dataset/data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Bike​ ​Sharing​ ​System​ ​</a:t>
            </a:r>
            <a:br>
              <a:rPr lang="zh-TW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zh-TW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User​ ​Number​ ​Prediction</a:t>
            </a:r>
            <a:endParaRPr sz="4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電子二 r05943011 沈恩禾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電子二 r05943030 吳思儀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Future work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729450" y="2078875"/>
            <a:ext cx="4883100" cy="256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Intuitively, usage frequency correlates more to its geographcal charcteristic 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even so .. sation density, docker size seems not having anything to do with the usage frequency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Statistical trip distribution mapping to station usage frequency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Trip information mapping to trip duration, trip distance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this helps to determine inter-station distance, density etc.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10553" r="11211" t="0"/>
          <a:stretch/>
        </p:blipFill>
        <p:spPr>
          <a:xfrm>
            <a:off x="5706475" y="1946825"/>
            <a:ext cx="3340449" cy="274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38550" y="1853850"/>
            <a:ext cx="80796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254000" lvl="0" marL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9CBEBD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zh-TW" sz="1800">
                <a:solidFill>
                  <a:srgbClr val="2E2B21"/>
                </a:solidFill>
                <a:latin typeface="Raleway"/>
                <a:ea typeface="Raleway"/>
                <a:cs typeface="Raleway"/>
                <a:sym typeface="Raleway"/>
              </a:rPr>
              <a:t>1. Motivation</a:t>
            </a:r>
            <a:endParaRPr b="1" sz="1800">
              <a:solidFill>
                <a:srgbClr val="2E2B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254000" lvl="0" marL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9CBEBD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zh-TW" sz="1800">
                <a:solidFill>
                  <a:srgbClr val="2E2B21"/>
                </a:solidFill>
                <a:latin typeface="Raleway"/>
                <a:ea typeface="Raleway"/>
                <a:cs typeface="Raleway"/>
                <a:sym typeface="Raleway"/>
              </a:rPr>
              <a:t>2. Prior or related work</a:t>
            </a:r>
            <a:endParaRPr b="1" sz="1800">
              <a:solidFill>
                <a:srgbClr val="2E2B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254000" lvl="0" marL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9CBEBD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zh-TW" sz="1800">
                <a:solidFill>
                  <a:srgbClr val="2E2B21"/>
                </a:solidFill>
                <a:latin typeface="Raleway"/>
                <a:ea typeface="Raleway"/>
                <a:cs typeface="Raleway"/>
                <a:sym typeface="Raleway"/>
              </a:rPr>
              <a:t>3. Apporach</a:t>
            </a:r>
            <a:endParaRPr b="1" sz="1800">
              <a:solidFill>
                <a:srgbClr val="2E2B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254000" lvl="0" marL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9CBEBD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zh-TW" sz="1800">
                <a:solidFill>
                  <a:srgbClr val="2E2B21"/>
                </a:solidFill>
                <a:latin typeface="Raleway"/>
                <a:ea typeface="Raleway"/>
                <a:cs typeface="Raleway"/>
                <a:sym typeface="Raleway"/>
              </a:rPr>
              <a:t>4. Results</a:t>
            </a:r>
            <a:endParaRPr b="1" sz="1800">
              <a:solidFill>
                <a:srgbClr val="2E2B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254000" lvl="0" marL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9CBEBD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zh-TW" sz="1800">
                <a:solidFill>
                  <a:srgbClr val="2E2B21"/>
                </a:solidFill>
                <a:latin typeface="Raleway"/>
                <a:ea typeface="Raleway"/>
                <a:cs typeface="Raleway"/>
                <a:sym typeface="Raleway"/>
              </a:rPr>
              <a:t>5. Future work</a:t>
            </a:r>
            <a:endParaRPr b="1" sz="1800">
              <a:solidFill>
                <a:srgbClr val="2E2B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1853850"/>
            <a:ext cx="7688700" cy="304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E2B21"/>
              </a:buClr>
              <a:buSzPts val="1800"/>
              <a:buFont typeface="Raleway"/>
              <a:buChar char="●"/>
            </a:pPr>
            <a:r>
              <a:rPr b="1" lang="zh-TW" sz="1800">
                <a:solidFill>
                  <a:srgbClr val="2E2B21"/>
                </a:solidFill>
                <a:latin typeface="Raleway"/>
                <a:ea typeface="Raleway"/>
                <a:cs typeface="Raleway"/>
                <a:sym typeface="Raleway"/>
              </a:rPr>
              <a:t>Demand of bicycle sharing system has increased</a:t>
            </a:r>
            <a:endParaRPr b="1" sz="1800">
              <a:solidFill>
                <a:srgbClr val="2E2B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2B21"/>
              </a:buClr>
              <a:buSzPts val="1800"/>
              <a:buFont typeface="Raleway"/>
              <a:buChar char="●"/>
            </a:pPr>
            <a:r>
              <a:rPr b="1" lang="zh-TW" sz="1800">
                <a:solidFill>
                  <a:srgbClr val="2E2B21"/>
                </a:solidFill>
                <a:latin typeface="Raleway"/>
                <a:ea typeface="Raleway"/>
                <a:cs typeface="Raleway"/>
                <a:sym typeface="Raleway"/>
              </a:rPr>
              <a:t>Using user number prediction to achieve the best benefit</a:t>
            </a:r>
            <a:endParaRPr b="1" sz="1800">
              <a:solidFill>
                <a:srgbClr val="2E2B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800">
              <a:solidFill>
                <a:srgbClr val="2E2B2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525" y="2744525"/>
            <a:ext cx="2933986" cy="1943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259" y="2744525"/>
            <a:ext cx="2933992" cy="194375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1613363" y="4688275"/>
            <a:ext cx="2304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Cycle share dataset</a:t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4997611" y="4688267"/>
            <a:ext cx="2449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SF Bay Area Bike  share </a:t>
            </a:r>
            <a:endParaRPr/>
          </a:p>
        </p:txBody>
      </p:sp>
      <p:cxnSp>
        <p:nvCxnSpPr>
          <p:cNvPr id="104" name="Shape 104"/>
          <p:cNvCxnSpPr/>
          <p:nvPr/>
        </p:nvCxnSpPr>
        <p:spPr>
          <a:xfrm flipH="1" rot="10800000">
            <a:off x="1383625" y="2795250"/>
            <a:ext cx="2687100" cy="17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/>
          <p:nvPr/>
        </p:nvCxnSpPr>
        <p:spPr>
          <a:xfrm flipH="1" rot="10800000">
            <a:off x="4804600" y="2795250"/>
            <a:ext cx="2687100" cy="17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1853850"/>
            <a:ext cx="7688700" cy="304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E2B21"/>
              </a:buClr>
              <a:buSzPts val="1800"/>
              <a:buFont typeface="Raleway"/>
              <a:buChar char="●"/>
            </a:pPr>
            <a:r>
              <a:rPr b="1" lang="zh-TW" sz="1800">
                <a:solidFill>
                  <a:srgbClr val="2E2B21"/>
                </a:solidFill>
                <a:latin typeface="Raleway"/>
                <a:ea typeface="Raleway"/>
                <a:cs typeface="Raleway"/>
                <a:sym typeface="Raleway"/>
              </a:rPr>
              <a:t>Demand of bicycle sharing system has increased</a:t>
            </a:r>
            <a:endParaRPr b="1" sz="1800">
              <a:solidFill>
                <a:srgbClr val="2E2B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2B21"/>
              </a:buClr>
              <a:buSzPts val="1800"/>
              <a:buFont typeface="Raleway"/>
              <a:buChar char="●"/>
            </a:pPr>
            <a:r>
              <a:rPr b="1" lang="zh-TW" sz="1800">
                <a:solidFill>
                  <a:srgbClr val="2E2B21"/>
                </a:solidFill>
                <a:latin typeface="Raleway"/>
                <a:ea typeface="Raleway"/>
                <a:cs typeface="Raleway"/>
                <a:sym typeface="Raleway"/>
              </a:rPr>
              <a:t>Using user number prediction to achieve the best benefit</a:t>
            </a:r>
            <a:endParaRPr b="1" sz="1800">
              <a:solidFill>
                <a:srgbClr val="2E2B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2B21"/>
              </a:buClr>
              <a:buSzPts val="1800"/>
              <a:buFont typeface="Raleway"/>
              <a:buChar char="●"/>
            </a:pPr>
            <a:r>
              <a:rPr b="1" lang="zh-TW" sz="1800">
                <a:solidFill>
                  <a:srgbClr val="2E2B21"/>
                </a:solidFill>
                <a:latin typeface="Raleway"/>
                <a:ea typeface="Raleway"/>
                <a:cs typeface="Raleway"/>
                <a:sym typeface="Raleway"/>
              </a:rPr>
              <a:t>Considering different factor </a:t>
            </a:r>
            <a:endParaRPr b="1" sz="1800">
              <a:solidFill>
                <a:srgbClr val="2E2B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2B21"/>
              </a:buClr>
              <a:buSzPts val="1800"/>
              <a:buFont typeface="Raleway"/>
              <a:buChar char="○"/>
            </a:pPr>
            <a:r>
              <a:rPr b="1" lang="zh-TW" sz="1800">
                <a:solidFill>
                  <a:srgbClr val="2E2B21"/>
                </a:solidFill>
                <a:latin typeface="Raleway"/>
                <a:ea typeface="Raleway"/>
                <a:cs typeface="Raleway"/>
                <a:sym typeface="Raleway"/>
              </a:rPr>
              <a:t>population composition (gender/ages)</a:t>
            </a:r>
            <a:endParaRPr b="1" sz="1800">
              <a:solidFill>
                <a:srgbClr val="2E2B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2B21"/>
              </a:buClr>
              <a:buSzPts val="1800"/>
              <a:buFont typeface="Raleway"/>
              <a:buChar char="○"/>
            </a:pPr>
            <a:r>
              <a:rPr b="1" lang="zh-TW" sz="1800">
                <a:solidFill>
                  <a:srgbClr val="2E2B21"/>
                </a:solidFill>
                <a:latin typeface="Raleway"/>
                <a:ea typeface="Raleway"/>
                <a:cs typeface="Raleway"/>
                <a:sym typeface="Raleway"/>
              </a:rPr>
              <a:t>weather…</a:t>
            </a:r>
            <a:endParaRPr b="1" sz="1800">
              <a:solidFill>
                <a:srgbClr val="2E2B2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zh-TW" sz="1800">
                <a:solidFill>
                  <a:srgbClr val="2E2B21"/>
                </a:solidFill>
                <a:latin typeface="Raleway"/>
                <a:ea typeface="Raleway"/>
                <a:cs typeface="Raleway"/>
                <a:sym typeface="Raleway"/>
              </a:rPr>
              <a:t>Discover inefficiency in cycle sharing system, predict optimal cycle station composition. </a:t>
            </a:r>
            <a:endParaRPr b="1" sz="1800">
              <a:solidFill>
                <a:srgbClr val="2E2B2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Related work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29450" y="2078875"/>
            <a:ext cx="7688700" cy="2777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01625" lvl="0" marL="457200" rtl="0">
              <a:lnSpc>
                <a:spcPct val="130434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150"/>
              <a:buFont typeface="Verdana"/>
              <a:buChar char="●"/>
            </a:pPr>
            <a:r>
              <a:rPr lang="zh-TW" sz="1150">
                <a:solidFill>
                  <a:srgbClr val="CC6600"/>
                </a:solidFill>
                <a:latin typeface="Verdana"/>
                <a:ea typeface="Verdana"/>
                <a:cs typeface="Verdana"/>
                <a:sym typeface="Verdana"/>
              </a:rPr>
              <a:t>臺北市政府交通局:</a:t>
            </a:r>
            <a:r>
              <a:rPr lang="zh-TW" sz="1150">
                <a:solidFill>
                  <a:srgbClr val="66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約48%使用者步行時間5分鐘以內，約35%步行時間5-10分鐘，故步行時間10分鐘以內佔八成以上。為能提供可及性更高之服務，以步行距離5分鐘為設站原則，換算其步行距離約為350公尺，故其平均每站服務範圍約在方圓350公尺左右，換算成各站距離約為700公尺</a:t>
            </a:r>
            <a:endParaRPr sz="115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Font typeface="Verdana"/>
              <a:buChar char="●"/>
            </a:pPr>
            <a:r>
              <a:rPr lang="zh-TW" sz="1150">
                <a:solidFill>
                  <a:srgbClr val="CC6600"/>
                </a:solidFill>
                <a:latin typeface="Verdana"/>
                <a:ea typeface="Verdana"/>
                <a:cs typeface="Verdana"/>
                <a:sym typeface="Verdana"/>
              </a:rPr>
              <a:t>ITDP Bike Share Planning Guide:</a:t>
            </a:r>
            <a:r>
              <a:rPr lang="zh-TW"/>
              <a:t> Minimum System Coverage Area: 10 km2 ; Station Density: 10–16 stations per km2 ; Bikes/Resident: 10–30 bikes for every 1,000 residents (within coverage area) ; Docks per Bike Ratio: 2–2.5 docking spaces for every bike</a:t>
            </a:r>
            <a:endParaRPr sz="1150">
              <a:solidFill>
                <a:srgbClr val="6666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2077225" y="4485025"/>
            <a:ext cx="7035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Ref:[1]http://tcgwww.taipei.gov.tw/ct.asp?xItem=100112484&amp;ctNode=12308&amp;mp=117001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Courier New"/>
                <a:ea typeface="Courier New"/>
                <a:cs typeface="Courier New"/>
                <a:sym typeface="Courier New"/>
              </a:rPr>
              <a:t>    [2]https://www.itdp.org/wp-content/uploads/2014/07/ITDP_Bike_Share_Planning_Guide.pdf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Approach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Datasets: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SF Bay</a:t>
            </a:r>
            <a:r>
              <a:rPr lang="zh-TW"/>
              <a:t> ,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Cycle Share </a:t>
            </a:r>
            <a:r>
              <a:rPr lang="zh-TW"/>
              <a:t> on kaggle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Preprocess station density, distance matrix, closest station with provided latiutude, longitude information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We define station usage frequency for each months as trip counts related to the station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We group station and weather information into trip information by the start/end station, date of the trip 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 amt="89000"/>
          </a:blip>
          <a:stretch>
            <a:fillRect/>
          </a:stretch>
        </p:blipFill>
        <p:spPr>
          <a:xfrm>
            <a:off x="2973675" y="3986475"/>
            <a:ext cx="5761950" cy="711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  <a:reflection blurRad="0" dir="5400000" dist="38100" endA="0" endPos="30000" fadeDir="5400012" kx="0" rotWithShape="0" algn="bl" stA="14000" stPos="0" sy="-100000" ky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Experiments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given combined trip information, can we predict the station usage frequency (trips/day)?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using library sklearn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LinearRegression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GradientBoostingRegressor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RandomForestRegressor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MLPRegressor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706" y="2463475"/>
            <a:ext cx="4454050" cy="268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1" type="body"/>
          </p:nvPr>
        </p:nvSpPr>
        <p:spPr>
          <a:xfrm>
            <a:off x="729450" y="3473525"/>
            <a:ext cx="3754800" cy="1593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So far the setting of the attributes holds no information to find real usage frequency of related station.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4281517" y="1752925"/>
            <a:ext cx="4772111" cy="30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Experiments(cont.)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83025" y="2086825"/>
            <a:ext cx="3833700" cy="276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look further into the data…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most attributes seems independent of the usage frequency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data distributions are mostly identical throughout each stations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we should and will try to use statistical information of trips to predict a station’s usage frequency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Observations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Shape 147"/>
          <p:cNvGrpSpPr/>
          <p:nvPr/>
        </p:nvGrpSpPr>
        <p:grpSpPr>
          <a:xfrm>
            <a:off x="642050" y="1845450"/>
            <a:ext cx="7859900" cy="3393350"/>
            <a:chOff x="642050" y="1845450"/>
            <a:chExt cx="7859900" cy="3393350"/>
          </a:xfrm>
        </p:grpSpPr>
        <p:grpSp>
          <p:nvGrpSpPr>
            <p:cNvPr id="148" name="Shape 148"/>
            <p:cNvGrpSpPr/>
            <p:nvPr/>
          </p:nvGrpSpPr>
          <p:grpSpPr>
            <a:xfrm>
              <a:off x="642050" y="1845450"/>
              <a:ext cx="7859900" cy="2727950"/>
              <a:chOff x="248200" y="1845450"/>
              <a:chExt cx="7859900" cy="2727950"/>
            </a:xfrm>
          </p:grpSpPr>
          <p:pic>
            <p:nvPicPr>
              <p:cNvPr id="149" name="Shape 14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48200" y="1845450"/>
                <a:ext cx="5455899" cy="2727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0" name="Shape 150"/>
              <p:cNvSpPr/>
              <p:nvPr/>
            </p:nvSpPr>
            <p:spPr>
              <a:xfrm>
                <a:off x="5935600" y="3124225"/>
                <a:ext cx="531300" cy="1704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 txBox="1"/>
              <p:nvPr/>
            </p:nvSpPr>
            <p:spPr>
              <a:xfrm>
                <a:off x="6698400" y="2998825"/>
                <a:ext cx="1409700" cy="42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/>
                  <a:t>Target value</a:t>
                </a:r>
                <a:endParaRPr/>
              </a:p>
            </p:txBody>
          </p:sp>
        </p:grpSp>
        <p:sp>
          <p:nvSpPr>
            <p:cNvPr id="152" name="Shape 152"/>
            <p:cNvSpPr txBox="1"/>
            <p:nvPr/>
          </p:nvSpPr>
          <p:spPr>
            <a:xfrm>
              <a:off x="1624275" y="4565000"/>
              <a:ext cx="5775300" cy="67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attributes probability distribution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