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3"/>
  </p:notesMasterIdLst>
  <p:handoutMasterIdLst>
    <p:handoutMasterId r:id="rId14"/>
  </p:handoutMasterIdLst>
  <p:sldIdLst>
    <p:sldId id="304" r:id="rId3"/>
    <p:sldId id="309" r:id="rId4"/>
    <p:sldId id="310" r:id="rId5"/>
    <p:sldId id="311" r:id="rId6"/>
    <p:sldId id="313" r:id="rId7"/>
    <p:sldId id="314" r:id="rId8"/>
    <p:sldId id="315" r:id="rId9"/>
    <p:sldId id="312" r:id="rId10"/>
    <p:sldId id="308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9"/>
            <p14:sldId id="310"/>
            <p14:sldId id="311"/>
            <p14:sldId id="313"/>
            <p14:sldId id="314"/>
            <p14:sldId id="315"/>
            <p14:sldId id="312"/>
            <p14:sldId id="308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521" autoAdjust="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2019. 12. 01.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Modelica</a:t>
            </a:r>
            <a:r>
              <a:rPr lang="hu-HU" dirty="0"/>
              <a:t> kód generálása</a:t>
            </a:r>
            <a:br>
              <a:rPr lang="hu-HU" dirty="0"/>
            </a:br>
            <a:r>
              <a:rPr lang="hu-HU" dirty="0"/>
              <a:t>Java kódból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Hubert Annamária</a:t>
            </a:r>
            <a:r>
              <a:rPr lang="en-GB" dirty="0"/>
              <a:t> </a:t>
            </a:r>
            <a:endParaRPr lang="hu-HU" dirty="0"/>
          </a:p>
          <a:p>
            <a:r>
              <a:rPr lang="hu-HU" dirty="0"/>
              <a:t>konzulens: Farkas Rebeka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A08A6-DE37-459E-A593-02C54A7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0A46E2-41D8-4A64-AAE6-B809FEF6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92478"/>
            <a:ext cx="8858250" cy="5529263"/>
          </a:xfrm>
        </p:spPr>
        <p:txBody>
          <a:bodyPr/>
          <a:lstStyle/>
          <a:p>
            <a:r>
              <a:rPr lang="hu-HU" dirty="0"/>
              <a:t>Fordítható Java kódból fordítható </a:t>
            </a:r>
            <a:r>
              <a:rPr lang="hu-HU" dirty="0" err="1"/>
              <a:t>Modelica</a:t>
            </a:r>
            <a:r>
              <a:rPr lang="hu-HU" dirty="0"/>
              <a:t> kód</a:t>
            </a:r>
          </a:p>
          <a:p>
            <a:r>
              <a:rPr lang="hu-HU" dirty="0"/>
              <a:t>Kódgeneráló osztály, </a:t>
            </a:r>
            <a:r>
              <a:rPr lang="hu-HU" dirty="0" err="1"/>
              <a:t>stringalapú</a:t>
            </a:r>
            <a:r>
              <a:rPr lang="hu-HU" dirty="0"/>
              <a:t> </a:t>
            </a:r>
            <a:r>
              <a:rPr lang="hu-HU" dirty="0" err="1"/>
              <a:t>ModelGen</a:t>
            </a:r>
            <a:r>
              <a:rPr lang="hu-HU" dirty="0"/>
              <a:t> osztály, </a:t>
            </a:r>
            <a:r>
              <a:rPr lang="hu-HU" dirty="0" err="1"/>
              <a:t>Sourcekód</a:t>
            </a:r>
            <a:r>
              <a:rPr lang="hu-HU" dirty="0"/>
              <a:t> osztály (beolvasott kódsorok tárolására)</a:t>
            </a:r>
          </a:p>
          <a:p>
            <a:r>
              <a:rPr lang="hu-HU" dirty="0"/>
              <a:t>Java osztály a </a:t>
            </a:r>
            <a:r>
              <a:rPr lang="hu-HU" dirty="0" err="1"/>
              <a:t>Modelica</a:t>
            </a:r>
            <a:r>
              <a:rPr lang="hu-HU" dirty="0"/>
              <a:t> sajátosságok alapján kialakítva: </a:t>
            </a:r>
            <a:r>
              <a:rPr lang="hu-HU" dirty="0" err="1"/>
              <a:t>Parameter</a:t>
            </a:r>
            <a:r>
              <a:rPr lang="hu-HU" dirty="0"/>
              <a:t>, </a:t>
            </a:r>
            <a:r>
              <a:rPr lang="hu-HU" dirty="0" err="1"/>
              <a:t>Variable</a:t>
            </a:r>
            <a:r>
              <a:rPr lang="hu-HU" dirty="0"/>
              <a:t> típus, konstruktor, </a:t>
            </a:r>
            <a:r>
              <a:rPr lang="hu-HU" dirty="0" err="1"/>
              <a:t>equation</a:t>
            </a:r>
            <a:r>
              <a:rPr lang="hu-HU" dirty="0"/>
              <a:t> és </a:t>
            </a:r>
            <a:r>
              <a:rPr lang="hu-HU" dirty="0" err="1"/>
              <a:t>der</a:t>
            </a:r>
            <a:r>
              <a:rPr lang="hu-HU" dirty="0"/>
              <a:t> függvények</a:t>
            </a:r>
          </a:p>
          <a:p>
            <a:r>
              <a:rPr lang="hu-HU" dirty="0"/>
              <a:t>Jelenleg a program tud </a:t>
            </a:r>
            <a:r>
              <a:rPr lang="hu-HU" dirty="0" err="1"/>
              <a:t>parameter-eket</a:t>
            </a:r>
            <a:r>
              <a:rPr lang="hu-HU" dirty="0"/>
              <a:t> és egyéb attribútumokat, értékadásokat és deriváltfüggvényt, feltételes kifejezéseket </a:t>
            </a:r>
            <a:r>
              <a:rPr lang="hu-HU" dirty="0" err="1"/>
              <a:t>Modelica</a:t>
            </a:r>
            <a:r>
              <a:rPr lang="hu-HU" dirty="0"/>
              <a:t> nyelven generálni Java osztály alapján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5E81D3-84AA-475D-8E82-A74077904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39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BCB11-9896-4D7B-8542-D368804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Problémafelvetés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37BF1-DD49-4E9F-B7EB-AD9FA3A5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Modellezési nyelvek és fejlesztőeszközök </a:t>
            </a:r>
            <a:r>
              <a:rPr lang="hu-HU" dirty="0"/>
              <a:t>témacsoport</a:t>
            </a:r>
          </a:p>
          <a:p>
            <a:r>
              <a:rPr lang="hu-HU" dirty="0"/>
              <a:t>Sokféle modellezési nyelv </a:t>
            </a:r>
            <a:r>
              <a:rPr lang="hu-HU" dirty="0">
                <a:sym typeface="Wingdings" panose="05000000000000000000" pitchFamily="2" charset="2"/>
              </a:rPr>
              <a:t></a:t>
            </a:r>
            <a:r>
              <a:rPr lang="hu-HU" dirty="0"/>
              <a:t> nehézkes az átjárás</a:t>
            </a:r>
          </a:p>
          <a:p>
            <a:r>
              <a:rPr lang="hu-HU" dirty="0"/>
              <a:t>Adott </a:t>
            </a:r>
            <a:r>
              <a:rPr lang="hu-HU" dirty="0" err="1"/>
              <a:t>Modelica</a:t>
            </a:r>
            <a:r>
              <a:rPr lang="hu-HU" dirty="0"/>
              <a:t> és Java osztály, a kettőt együtt szeretnénk használni</a:t>
            </a:r>
          </a:p>
          <a:p>
            <a:r>
              <a:rPr lang="hu-HU" dirty="0" err="1"/>
              <a:t>Modelica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modellezési nyelv, fizikai rendszerek leírására</a:t>
            </a:r>
          </a:p>
          <a:p>
            <a:pPr lvl="1"/>
            <a:r>
              <a:rPr lang="hu-HU" dirty="0"/>
              <a:t>mindig fennálló egyenletek (</a:t>
            </a: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der</a:t>
            </a:r>
            <a:r>
              <a:rPr lang="hu-HU" dirty="0"/>
              <a:t>(</a:t>
            </a:r>
            <a:r>
              <a:rPr lang="hu-HU" dirty="0" err="1"/>
              <a:t>distance</a:t>
            </a:r>
            <a:r>
              <a:rPr lang="hu-HU" dirty="0"/>
              <a:t>) = </a:t>
            </a:r>
            <a:r>
              <a:rPr lang="hu-HU" dirty="0" err="1"/>
              <a:t>speed</a:t>
            </a:r>
            <a:r>
              <a:rPr lang="hu-HU" dirty="0"/>
              <a:t>)</a:t>
            </a:r>
          </a:p>
          <a:p>
            <a:r>
              <a:rPr lang="hu-HU" dirty="0"/>
              <a:t>Java nem kifejezetten erre való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701BF2-8114-43E1-B9D7-98C2264F2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63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0D4E3-825B-4188-B54D-06F21CC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F60E92-01BE-4CCA-93E4-E977D0E9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 szempontok:</a:t>
            </a:r>
          </a:p>
          <a:p>
            <a:pPr lvl="1"/>
            <a:r>
              <a:rPr lang="hu-HU" dirty="0"/>
              <a:t>Java-ban is értelmes és használható legyen</a:t>
            </a:r>
          </a:p>
          <a:p>
            <a:pPr lvl="1"/>
            <a:r>
              <a:rPr lang="hu-HU" dirty="0"/>
              <a:t>az egyenletek ne csak </a:t>
            </a:r>
            <a:r>
              <a:rPr lang="hu-HU" dirty="0" err="1"/>
              <a:t>stringként</a:t>
            </a:r>
            <a:r>
              <a:rPr lang="hu-HU" dirty="0"/>
              <a:t> legyenek leírva</a:t>
            </a:r>
          </a:p>
          <a:p>
            <a:r>
              <a:rPr lang="hu-HU" dirty="0"/>
              <a:t>Kiindulás </a:t>
            </a:r>
            <a:r>
              <a:rPr lang="hu-HU" dirty="0" err="1"/>
              <a:t>Modelica</a:t>
            </a:r>
            <a:r>
              <a:rPr lang="hu-HU" dirty="0"/>
              <a:t> kódból, hozzá igazítva a modell reprezentációját Java-ban</a:t>
            </a:r>
          </a:p>
          <a:p>
            <a:r>
              <a:rPr lang="hu-HU" dirty="0"/>
              <a:t>Kódgeneráló osztály</a:t>
            </a:r>
          </a:p>
          <a:p>
            <a:r>
              <a:rPr lang="hu-HU" dirty="0" err="1"/>
              <a:t>Stringalapú</a:t>
            </a:r>
            <a:r>
              <a:rPr lang="hu-HU" dirty="0"/>
              <a:t> modell osztály, a kapott paraméterekből </a:t>
            </a:r>
            <a:r>
              <a:rPr lang="hu-HU" dirty="0" err="1"/>
              <a:t>Modelica</a:t>
            </a:r>
            <a:r>
              <a:rPr lang="hu-HU" dirty="0"/>
              <a:t> szintaxisnak megfelelő kódot generál</a:t>
            </a:r>
          </a:p>
          <a:p>
            <a:r>
              <a:rPr lang="hu-HU" dirty="0"/>
              <a:t>Külön osztály a beolvasott kódsorok tárolására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BEFF98-A5B5-429E-B16F-779D2742A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5BA41E-8F54-49EF-B618-77CECBF3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Kódgenerálás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1FC3C-6057-4078-809F-FE8D1FE2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osztály </a:t>
            </a:r>
            <a:r>
              <a:rPr lang="hu-HU" dirty="0" err="1"/>
              <a:t>stringként</a:t>
            </a:r>
            <a:r>
              <a:rPr lang="hu-HU" dirty="0"/>
              <a:t> beolvasása, osztály nevének és kódjának eltárolása a </a:t>
            </a:r>
            <a:r>
              <a:rPr lang="hu-HU" dirty="0" err="1"/>
              <a:t>Sourcecode</a:t>
            </a:r>
            <a:r>
              <a:rPr lang="hu-HU" dirty="0"/>
              <a:t> osztályban</a:t>
            </a:r>
          </a:p>
          <a:p>
            <a:r>
              <a:rPr lang="hu-HU" dirty="0"/>
              <a:t>Az osztálynév alapján új </a:t>
            </a:r>
            <a:r>
              <a:rPr lang="hu-HU" dirty="0" err="1"/>
              <a:t>ModelGen</a:t>
            </a:r>
            <a:r>
              <a:rPr lang="hu-HU" dirty="0"/>
              <a:t> osztály létrehozása</a:t>
            </a:r>
            <a:endParaRPr lang="en-US" dirty="0"/>
          </a:p>
          <a:p>
            <a:r>
              <a:rPr lang="en-US" dirty="0" err="1"/>
              <a:t>Kulcss</a:t>
            </a:r>
            <a:r>
              <a:rPr lang="hu-HU" dirty="0" err="1"/>
              <a:t>zavak</a:t>
            </a:r>
            <a:r>
              <a:rPr lang="hu-HU" dirty="0"/>
              <a:t> (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der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) előfordulásakor </a:t>
            </a:r>
            <a:r>
              <a:rPr lang="hu-HU" dirty="0" err="1"/>
              <a:t>ModelGen</a:t>
            </a:r>
            <a:r>
              <a:rPr lang="hu-HU" dirty="0"/>
              <a:t> osztályba felvenni a velük ekvivalens, a </a:t>
            </a:r>
            <a:r>
              <a:rPr lang="hu-HU" dirty="0" err="1"/>
              <a:t>Modelica</a:t>
            </a:r>
            <a:r>
              <a:rPr lang="hu-HU" dirty="0"/>
              <a:t> szintaxisnak megfelelő </a:t>
            </a:r>
            <a:r>
              <a:rPr lang="hu-HU" dirty="0" err="1"/>
              <a:t>stringeket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CF4692-6A16-42BA-A77B-5D5DC4643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803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E2F62-63F8-448B-8004-776B459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osztály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57D43-9474-49E9-888E-3A7724B2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absztrakt osztály, egy leszármazottja felel meg egy </a:t>
            </a:r>
            <a:r>
              <a:rPr lang="hu-HU" i="1" dirty="0" err="1"/>
              <a:t>model</a:t>
            </a:r>
            <a:r>
              <a:rPr lang="hu-HU" dirty="0" err="1"/>
              <a:t>-nek</a:t>
            </a:r>
            <a:r>
              <a:rPr lang="hu-HU" dirty="0"/>
              <a:t> a </a:t>
            </a:r>
            <a:r>
              <a:rPr lang="hu-HU" dirty="0" err="1"/>
              <a:t>Modelica</a:t>
            </a:r>
            <a:r>
              <a:rPr lang="hu-HU" dirty="0"/>
              <a:t>-ban</a:t>
            </a:r>
          </a:p>
          <a:p>
            <a:r>
              <a:rPr lang="hu-HU" dirty="0"/>
              <a:t>Függvényei:</a:t>
            </a:r>
          </a:p>
          <a:p>
            <a:pPr lvl="1"/>
            <a:r>
              <a:rPr lang="hu-HU" dirty="0" err="1"/>
              <a:t>equation</a:t>
            </a:r>
            <a:r>
              <a:rPr lang="hu-HU" dirty="0"/>
              <a:t> – </a:t>
            </a:r>
            <a:r>
              <a:rPr lang="hu-HU" dirty="0" err="1"/>
              <a:t>Modelica</a:t>
            </a:r>
            <a:r>
              <a:rPr lang="hu-HU" dirty="0"/>
              <a:t> kód egyenletei számára, a származtatott osztály valósítja meg</a:t>
            </a:r>
          </a:p>
          <a:p>
            <a:pPr lvl="1"/>
            <a:r>
              <a:rPr lang="hu-HU" dirty="0" err="1"/>
              <a:t>der</a:t>
            </a:r>
            <a:r>
              <a:rPr lang="hu-HU" dirty="0"/>
              <a:t> – üres függvény, a deriválás imitálására, két </a:t>
            </a:r>
            <a:r>
              <a:rPr lang="hu-HU" dirty="0" err="1"/>
              <a:t>Variable</a:t>
            </a:r>
            <a:r>
              <a:rPr lang="hu-HU" dirty="0"/>
              <a:t> típusú változót vesz át paraméterként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F81A8F-1CCC-4444-9553-3A52E900B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91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E2F62-63F8-448B-8004-776B459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leszármazott Java osztály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57D43-9474-49E9-888E-3A7724B2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Parameter</a:t>
            </a:r>
            <a:r>
              <a:rPr lang="hu-HU" dirty="0"/>
              <a:t> típusú attribútumok: </a:t>
            </a:r>
            <a:r>
              <a:rPr lang="hu-HU" dirty="0" err="1"/>
              <a:t>Modelica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-ek számára, van </a:t>
            </a:r>
            <a:r>
              <a:rPr lang="hu-HU" dirty="0" err="1"/>
              <a:t>double</a:t>
            </a:r>
            <a:r>
              <a:rPr lang="hu-HU" dirty="0"/>
              <a:t> típusú értékük és mértékegységük</a:t>
            </a:r>
          </a:p>
          <a:p>
            <a:r>
              <a:rPr lang="hu-HU" dirty="0" err="1"/>
              <a:t>Variable</a:t>
            </a:r>
            <a:r>
              <a:rPr lang="hu-HU" dirty="0"/>
              <a:t> típusú attribútumok: </a:t>
            </a:r>
            <a:r>
              <a:rPr lang="hu-HU" dirty="0" err="1"/>
              <a:t>Modelica</a:t>
            </a:r>
            <a:r>
              <a:rPr lang="hu-HU" dirty="0"/>
              <a:t> kód egyéb attribútumai számára, </a:t>
            </a:r>
            <a:r>
              <a:rPr lang="hu-HU" dirty="0" err="1"/>
              <a:t>double</a:t>
            </a:r>
            <a:r>
              <a:rPr lang="hu-HU" dirty="0"/>
              <a:t> típusú értékük van</a:t>
            </a:r>
          </a:p>
          <a:p>
            <a:r>
              <a:rPr lang="hu-HU" dirty="0"/>
              <a:t>Konstruktor: létrehozza a </a:t>
            </a:r>
            <a:r>
              <a:rPr lang="hu-HU" dirty="0" err="1"/>
              <a:t>Parameter-eket</a:t>
            </a:r>
            <a:r>
              <a:rPr lang="hu-HU" dirty="0"/>
              <a:t> és a </a:t>
            </a:r>
            <a:r>
              <a:rPr lang="hu-HU" dirty="0" err="1"/>
              <a:t>Variable</a:t>
            </a:r>
            <a:r>
              <a:rPr lang="hu-HU" dirty="0"/>
              <a:t>-ket és elvégzi a </a:t>
            </a:r>
            <a:r>
              <a:rPr lang="hu-HU" dirty="0" err="1"/>
              <a:t>Modelica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equation-jében</a:t>
            </a:r>
            <a:r>
              <a:rPr lang="hu-HU" dirty="0"/>
              <a:t> található értékadásokat.</a:t>
            </a:r>
          </a:p>
          <a:p>
            <a:r>
              <a:rPr lang="hu-HU" dirty="0" err="1"/>
              <a:t>equation</a:t>
            </a:r>
            <a:r>
              <a:rPr lang="hu-HU" dirty="0"/>
              <a:t>: a modellen fennálló egyenleteket reprezentálja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F81A8F-1CCC-4444-9553-3A52E900B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CA010-ECA4-497D-99D9-E5057FEA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kódgeneráló projekt architektúrája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7A19D16-8C1B-4C3F-99BB-1B49296C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78" y="857250"/>
            <a:ext cx="7337243" cy="5529263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E5886F-A70B-4D03-AE7C-157BCAC7A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91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380CD1-876C-4357-B280-B1F2A07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példa a kódok megfeleltetésére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E4569045-A7AB-4139-8588-725ABE081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752083"/>
              </p:ext>
            </p:extLst>
          </p:nvPr>
        </p:nvGraphicFramePr>
        <p:xfrm>
          <a:off x="142875" y="1136015"/>
          <a:ext cx="885825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806800185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1891278936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63962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class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Car</a:t>
                      </a:r>
                      <a:r>
                        <a:rPr lang="hu-HU" dirty="0"/>
                        <a:t>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model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Car</a:t>
                      </a:r>
                      <a:r>
                        <a:rPr lang="hu-HU" dirty="0"/>
                        <a:t> (</a:t>
                      </a:r>
                      <a:r>
                        <a:rPr lang="hu-HU" dirty="0" err="1"/>
                        <a:t>Modelica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Paraméterek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Parameter</a:t>
                      </a:r>
                      <a:r>
                        <a:rPr lang="hu-HU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breakingDeceleration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dirty="0"/>
                        <a:t>Parameter(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"m/s2", </a:t>
                      </a:r>
                      <a:r>
                        <a:rPr lang="en-US" dirty="0"/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r>
                        <a:rPr lang="en-US" dirty="0"/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 Real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breakingDeceleration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(unit = "m/s2") = -10.0;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Változók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Variable</a:t>
                      </a:r>
                      <a:r>
                        <a:rPr lang="hu-HU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Kezdeti egyenletek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</a:t>
                      </a:r>
                      <a:r>
                        <a:rPr lang="hu-HU" dirty="0"/>
                        <a:t>(){</a:t>
                      </a:r>
                    </a:p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</a:t>
                      </a:r>
                      <a:r>
                        <a:rPr lang="en-US" dirty="0"/>
                        <a:t>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dirty="0"/>
                        <a:t>Variable(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maxSpeed</a:t>
                      </a:r>
                      <a:r>
                        <a:rPr lang="en-US" dirty="0" err="1"/>
                        <a:t>.getValue</a:t>
                      </a:r>
                      <a:r>
                        <a:rPr lang="en-US" dirty="0"/>
                        <a:t>())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}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equation</a:t>
                      </a:r>
                      <a:endParaRPr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/>
                        <a:t>      …</a:t>
                      </a:r>
                    </a:p>
                    <a:p>
                      <a:r>
                        <a:rPr lang="hu-HU" dirty="0"/>
                        <a:t>     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maxSpeed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hu-HU" dirty="0"/>
                        <a:t>    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3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Egyenletek és derivált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equation</a:t>
                      </a:r>
                      <a:r>
                        <a:rPr lang="hu-HU" dirty="0"/>
                        <a:t>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hu-HU" dirty="0" err="1"/>
                        <a:t>der</a:t>
                      </a:r>
                      <a:r>
                        <a:rPr lang="hu-HU" dirty="0"/>
                        <a:t>(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hu-HU" dirty="0"/>
                        <a:t>)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}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equation</a:t>
                      </a:r>
                      <a:endParaRPr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/>
                        <a:t>     …</a:t>
                      </a:r>
                    </a:p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…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6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Feltételes kifejezések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en-US" dirty="0" err="1"/>
                        <a:t>.getValue</a:t>
                      </a:r>
                      <a:r>
                        <a:rPr lang="en-US" dirty="0"/>
                        <a:t>() &lt;=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r>
                        <a:rPr lang="en-US" dirty="0"/>
                        <a:t>) {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acceleration</a:t>
                      </a:r>
                      <a:r>
                        <a:rPr lang="en-US" dirty="0" err="1"/>
                        <a:t>.setValue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r>
                        <a:rPr lang="en-US" dirty="0"/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(speed &lt;= 0.0) then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(acceleration, 0.0); end when;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2455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65E1FE-A314-4E09-B66C-1CF24D501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140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8B1498-6CC1-4450-99EC-95F9E6A9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kiinduló kód és a futás 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543D0-0AEB-49F6-9940-AD0DBBB2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3A77C4-CEFD-48F4-91EC-7F9D80FD1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655B53D-A9A3-4C2A-AAED-3B536C2B2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"/>
          <a:stretch/>
        </p:blipFill>
        <p:spPr>
          <a:xfrm>
            <a:off x="142875" y="1640156"/>
            <a:ext cx="8858250" cy="34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3428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15670</TotalTime>
  <Words>473</Words>
  <Application>Microsoft Office PowerPoint</Application>
  <PresentationFormat>Diavetítés a képernyőre (4:3 oldalarány)</PresentationFormat>
  <Paragraphs>79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FTSRG presentation</vt:lpstr>
      <vt:lpstr>FTSRG print</vt:lpstr>
      <vt:lpstr>Modelica kód generálása Java kódból</vt:lpstr>
      <vt:lpstr>Problémafelvetés</vt:lpstr>
      <vt:lpstr>PowerPoint-bemutató</vt:lpstr>
      <vt:lpstr>Kódgenerálás menete</vt:lpstr>
      <vt:lpstr>Model osztály</vt:lpstr>
      <vt:lpstr>A leszármazott Java osztály felépítése</vt:lpstr>
      <vt:lpstr>A kódgeneráló projekt architektúrája</vt:lpstr>
      <vt:lpstr>Konkrét példa a kódok megfeleltetésére</vt:lpstr>
      <vt:lpstr>A kiinduló kód és a futás eredménye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Eni 🐬</cp:lastModifiedBy>
  <cp:revision>2082</cp:revision>
  <dcterms:created xsi:type="dcterms:W3CDTF">2013-06-08T09:47:17Z</dcterms:created>
  <dcterms:modified xsi:type="dcterms:W3CDTF">2019-12-01T22:39:00Z</dcterms:modified>
</cp:coreProperties>
</file>