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6"/>
  </p:notesMasterIdLst>
  <p:handoutMasterIdLst>
    <p:handoutMasterId r:id="rId17"/>
  </p:handoutMasterIdLst>
  <p:sldIdLst>
    <p:sldId id="304" r:id="rId3"/>
    <p:sldId id="309" r:id="rId4"/>
    <p:sldId id="310" r:id="rId5"/>
    <p:sldId id="318" r:id="rId6"/>
    <p:sldId id="313" r:id="rId7"/>
    <p:sldId id="314" r:id="rId8"/>
    <p:sldId id="323" r:id="rId9"/>
    <p:sldId id="320" r:id="rId10"/>
    <p:sldId id="312" r:id="rId11"/>
    <p:sldId id="321" r:id="rId12"/>
    <p:sldId id="319" r:id="rId13"/>
    <p:sldId id="317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9"/>
            <p14:sldId id="310"/>
            <p14:sldId id="318"/>
            <p14:sldId id="313"/>
            <p14:sldId id="314"/>
            <p14:sldId id="323"/>
            <p14:sldId id="320"/>
            <p14:sldId id="312"/>
            <p14:sldId id="321"/>
            <p14:sldId id="319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0818" autoAdjust="0"/>
  </p:normalViewPr>
  <p:slideViewPr>
    <p:cSldViewPr snapToGrid="0">
      <p:cViewPr varScale="1">
        <p:scale>
          <a:sx n="101" d="100"/>
          <a:sy n="101" d="100"/>
        </p:scale>
        <p:origin x="126" y="22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4392A-9B03-4123-B100-AC1AD3167F4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867E358-BA05-41BE-B5C2-3FA347D9B04F}">
      <dgm:prSet/>
      <dgm:spPr/>
      <dgm:t>
        <a:bodyPr/>
        <a:lstStyle/>
        <a:p>
          <a:r>
            <a:rPr lang="hu-HU" dirty="0"/>
            <a:t>Java osztály </a:t>
          </a:r>
          <a:r>
            <a:rPr lang="hu-HU" dirty="0" err="1"/>
            <a:t>string</a:t>
          </a:r>
          <a:r>
            <a:rPr lang="hu-HU" dirty="0"/>
            <a:t>-ként beolvasása</a:t>
          </a:r>
        </a:p>
      </dgm:t>
    </dgm:pt>
    <dgm:pt modelId="{2A0E9F00-DBDE-4580-B747-79020ACFE10F}" type="parTrans" cxnId="{A08FD6F7-982A-4C68-B38B-3409DD16516B}">
      <dgm:prSet/>
      <dgm:spPr/>
      <dgm:t>
        <a:bodyPr/>
        <a:lstStyle/>
        <a:p>
          <a:endParaRPr lang="hu-HU"/>
        </a:p>
      </dgm:t>
    </dgm:pt>
    <dgm:pt modelId="{0C80D7C6-F39E-42E0-89A7-F0A955CE68FA}" type="sibTrans" cxnId="{A08FD6F7-982A-4C68-B38B-3409DD16516B}">
      <dgm:prSet/>
      <dgm:spPr/>
      <dgm:t>
        <a:bodyPr/>
        <a:lstStyle/>
        <a:p>
          <a:endParaRPr lang="hu-HU"/>
        </a:p>
      </dgm:t>
    </dgm:pt>
    <dgm:pt modelId="{CA45547A-EF85-441B-A4B3-4A983F313386}">
      <dgm:prSet/>
      <dgm:spPr/>
      <dgm:t>
        <a:bodyPr/>
        <a:lstStyle/>
        <a:p>
          <a:r>
            <a:rPr lang="hu-HU"/>
            <a:t>eltárolása a Sourcecode osztályban</a:t>
          </a:r>
        </a:p>
      </dgm:t>
    </dgm:pt>
    <dgm:pt modelId="{33801E62-E544-43DC-BF16-F4CB73399558}" type="parTrans" cxnId="{95BB3C40-5EE0-4C7E-A58D-9D7ADA65DDDF}">
      <dgm:prSet/>
      <dgm:spPr/>
      <dgm:t>
        <a:bodyPr/>
        <a:lstStyle/>
        <a:p>
          <a:endParaRPr lang="hu-HU"/>
        </a:p>
      </dgm:t>
    </dgm:pt>
    <dgm:pt modelId="{D5C2236E-EB0E-4D65-99F7-EC3A9EED5A02}" type="sibTrans" cxnId="{95BB3C40-5EE0-4C7E-A58D-9D7ADA65DDDF}">
      <dgm:prSet/>
      <dgm:spPr/>
      <dgm:t>
        <a:bodyPr/>
        <a:lstStyle/>
        <a:p>
          <a:endParaRPr lang="hu-HU"/>
        </a:p>
      </dgm:t>
    </dgm:pt>
    <dgm:pt modelId="{7E04CA89-4380-4FFC-90EE-B99F05628385}">
      <dgm:prSet/>
      <dgm:spPr/>
      <dgm:t>
        <a:bodyPr/>
        <a:lstStyle/>
        <a:p>
          <a:r>
            <a:rPr lang="hu-HU"/>
            <a:t>új ModelGen osztály létrehozása</a:t>
          </a:r>
        </a:p>
      </dgm:t>
    </dgm:pt>
    <dgm:pt modelId="{0EEE1426-EADD-4DD7-8F80-6D3E8C49A28A}" type="parTrans" cxnId="{BA66CC29-44C3-4DF0-8477-A457CB471AD1}">
      <dgm:prSet/>
      <dgm:spPr/>
      <dgm:t>
        <a:bodyPr/>
        <a:lstStyle/>
        <a:p>
          <a:endParaRPr lang="hu-HU"/>
        </a:p>
      </dgm:t>
    </dgm:pt>
    <dgm:pt modelId="{EBB2A92B-5555-454C-8659-CF6AC3827DA1}" type="sibTrans" cxnId="{BA66CC29-44C3-4DF0-8477-A457CB471AD1}">
      <dgm:prSet/>
      <dgm:spPr/>
      <dgm:t>
        <a:bodyPr/>
        <a:lstStyle/>
        <a:p>
          <a:endParaRPr lang="hu-HU"/>
        </a:p>
      </dgm:t>
    </dgm:pt>
    <dgm:pt modelId="{CD83A529-ED0E-4288-9B3A-E53C17D18021}">
      <dgm:prSet/>
      <dgm:spPr/>
      <dgm:t>
        <a:bodyPr/>
        <a:lstStyle/>
        <a:p>
          <a:r>
            <a:rPr lang="en-US"/>
            <a:t>Kulcss</a:t>
          </a:r>
          <a:r>
            <a:rPr lang="hu-HU"/>
            <a:t>zavak</a:t>
          </a:r>
        </a:p>
      </dgm:t>
    </dgm:pt>
    <dgm:pt modelId="{DEDA1FE7-B2BD-47F5-8708-DECF3A4076F3}" type="parTrans" cxnId="{B5BC7CAA-DEF6-47A7-B1A9-E4E22494B72F}">
      <dgm:prSet/>
      <dgm:spPr/>
      <dgm:t>
        <a:bodyPr/>
        <a:lstStyle/>
        <a:p>
          <a:endParaRPr lang="hu-HU"/>
        </a:p>
      </dgm:t>
    </dgm:pt>
    <dgm:pt modelId="{785A549E-AA25-4294-95C4-D744C1E9F2C2}" type="sibTrans" cxnId="{B5BC7CAA-DEF6-47A7-B1A9-E4E22494B72F}">
      <dgm:prSet/>
      <dgm:spPr/>
      <dgm:t>
        <a:bodyPr/>
        <a:lstStyle/>
        <a:p>
          <a:endParaRPr lang="hu-HU"/>
        </a:p>
      </dgm:t>
    </dgm:pt>
    <dgm:pt modelId="{7FC139CA-188F-4FB7-AB8B-59711579A872}">
      <dgm:prSet/>
      <dgm:spPr/>
      <dgm:t>
        <a:bodyPr/>
        <a:lstStyle/>
        <a:p>
          <a:r>
            <a:rPr lang="hu-HU" dirty="0" err="1"/>
            <a:t>ModelGen</a:t>
          </a:r>
          <a:r>
            <a:rPr lang="hu-HU" dirty="0"/>
            <a:t> osztályba felvenni a velük ekvivalens, a </a:t>
          </a:r>
          <a:r>
            <a:rPr lang="hu-HU" dirty="0" err="1"/>
            <a:t>Modelica</a:t>
          </a:r>
          <a:r>
            <a:rPr lang="hu-HU" dirty="0"/>
            <a:t> szintaxisnak megfelelő </a:t>
          </a:r>
          <a:r>
            <a:rPr lang="hu-HU" dirty="0" err="1"/>
            <a:t>string-eket</a:t>
          </a:r>
          <a:endParaRPr lang="hu-HU" dirty="0"/>
        </a:p>
      </dgm:t>
    </dgm:pt>
    <dgm:pt modelId="{B03EA786-9CDF-430B-9B0A-FB1C9845EE6F}" type="parTrans" cxnId="{A3CEB1AC-77A1-48D8-96A3-1FD7B2276AEF}">
      <dgm:prSet/>
      <dgm:spPr/>
      <dgm:t>
        <a:bodyPr/>
        <a:lstStyle/>
        <a:p>
          <a:endParaRPr lang="hu-HU"/>
        </a:p>
      </dgm:t>
    </dgm:pt>
    <dgm:pt modelId="{0B2CA6F0-2ACF-4966-BA4E-B6C6D9324FAD}" type="sibTrans" cxnId="{A3CEB1AC-77A1-48D8-96A3-1FD7B2276AEF}">
      <dgm:prSet/>
      <dgm:spPr/>
      <dgm:t>
        <a:bodyPr/>
        <a:lstStyle/>
        <a:p>
          <a:endParaRPr lang="hu-HU"/>
        </a:p>
      </dgm:t>
    </dgm:pt>
    <dgm:pt modelId="{11090914-1618-4DCE-BE4D-8D1F860538FA}" type="pres">
      <dgm:prSet presAssocID="{18E4392A-9B03-4123-B100-AC1AD3167F46}" presName="Name0" presStyleCnt="0">
        <dgm:presLayoutVars>
          <dgm:dir/>
          <dgm:resizeHandles val="exact"/>
        </dgm:presLayoutVars>
      </dgm:prSet>
      <dgm:spPr/>
    </dgm:pt>
    <dgm:pt modelId="{C73F44ED-EA88-4EBF-AF02-8ABF050F120F}" type="pres">
      <dgm:prSet presAssocID="{6867E358-BA05-41BE-B5C2-3FA347D9B04F}" presName="node" presStyleLbl="node1" presStyleIdx="0" presStyleCnt="5">
        <dgm:presLayoutVars>
          <dgm:bulletEnabled val="1"/>
        </dgm:presLayoutVars>
      </dgm:prSet>
      <dgm:spPr/>
    </dgm:pt>
    <dgm:pt modelId="{254BD8FC-AB00-4E77-9CAA-DF6996555304}" type="pres">
      <dgm:prSet presAssocID="{0C80D7C6-F39E-42E0-89A7-F0A955CE68FA}" presName="sibTrans" presStyleLbl="sibTrans1D1" presStyleIdx="0" presStyleCnt="4"/>
      <dgm:spPr/>
    </dgm:pt>
    <dgm:pt modelId="{CE3BBA54-D0C2-40E8-B4E5-0F6B15A9E01A}" type="pres">
      <dgm:prSet presAssocID="{0C80D7C6-F39E-42E0-89A7-F0A955CE68FA}" presName="connectorText" presStyleLbl="sibTrans1D1" presStyleIdx="0" presStyleCnt="4"/>
      <dgm:spPr/>
    </dgm:pt>
    <dgm:pt modelId="{25E75208-4F8C-4534-87E8-9D29554DA00B}" type="pres">
      <dgm:prSet presAssocID="{CA45547A-EF85-441B-A4B3-4A983F313386}" presName="node" presStyleLbl="node1" presStyleIdx="1" presStyleCnt="5">
        <dgm:presLayoutVars>
          <dgm:bulletEnabled val="1"/>
        </dgm:presLayoutVars>
      </dgm:prSet>
      <dgm:spPr/>
    </dgm:pt>
    <dgm:pt modelId="{A3501432-1F3B-4EB7-A0E4-076CE89E57C5}" type="pres">
      <dgm:prSet presAssocID="{D5C2236E-EB0E-4D65-99F7-EC3A9EED5A02}" presName="sibTrans" presStyleLbl="sibTrans1D1" presStyleIdx="1" presStyleCnt="4"/>
      <dgm:spPr/>
    </dgm:pt>
    <dgm:pt modelId="{6260243E-9363-4CD9-B3B7-EEFEED599BB0}" type="pres">
      <dgm:prSet presAssocID="{D5C2236E-EB0E-4D65-99F7-EC3A9EED5A02}" presName="connectorText" presStyleLbl="sibTrans1D1" presStyleIdx="1" presStyleCnt="4"/>
      <dgm:spPr/>
    </dgm:pt>
    <dgm:pt modelId="{C6CB5DBA-364B-40ED-A527-F539884FD6F8}" type="pres">
      <dgm:prSet presAssocID="{7E04CA89-4380-4FFC-90EE-B99F05628385}" presName="node" presStyleLbl="node1" presStyleIdx="2" presStyleCnt="5">
        <dgm:presLayoutVars>
          <dgm:bulletEnabled val="1"/>
        </dgm:presLayoutVars>
      </dgm:prSet>
      <dgm:spPr/>
    </dgm:pt>
    <dgm:pt modelId="{FBF61127-976D-40C0-BBB8-ABD69D537798}" type="pres">
      <dgm:prSet presAssocID="{EBB2A92B-5555-454C-8659-CF6AC3827DA1}" presName="sibTrans" presStyleLbl="sibTrans1D1" presStyleIdx="2" presStyleCnt="4"/>
      <dgm:spPr/>
    </dgm:pt>
    <dgm:pt modelId="{D807B937-62BE-4488-8C17-EBCBB03AF378}" type="pres">
      <dgm:prSet presAssocID="{EBB2A92B-5555-454C-8659-CF6AC3827DA1}" presName="connectorText" presStyleLbl="sibTrans1D1" presStyleIdx="2" presStyleCnt="4"/>
      <dgm:spPr/>
    </dgm:pt>
    <dgm:pt modelId="{AE9ECDE8-154B-4C8D-8447-7CE6780AD42C}" type="pres">
      <dgm:prSet presAssocID="{CD83A529-ED0E-4288-9B3A-E53C17D18021}" presName="node" presStyleLbl="node1" presStyleIdx="3" presStyleCnt="5">
        <dgm:presLayoutVars>
          <dgm:bulletEnabled val="1"/>
        </dgm:presLayoutVars>
      </dgm:prSet>
      <dgm:spPr/>
    </dgm:pt>
    <dgm:pt modelId="{874EBF75-373A-4890-9870-E9FEF705660D}" type="pres">
      <dgm:prSet presAssocID="{785A549E-AA25-4294-95C4-D744C1E9F2C2}" presName="sibTrans" presStyleLbl="sibTrans1D1" presStyleIdx="3" presStyleCnt="4"/>
      <dgm:spPr/>
    </dgm:pt>
    <dgm:pt modelId="{8B4BFF6F-EE72-42AE-9160-4E00F9858DE7}" type="pres">
      <dgm:prSet presAssocID="{785A549E-AA25-4294-95C4-D744C1E9F2C2}" presName="connectorText" presStyleLbl="sibTrans1D1" presStyleIdx="3" presStyleCnt="4"/>
      <dgm:spPr/>
    </dgm:pt>
    <dgm:pt modelId="{A4733237-A41A-4DAE-A77E-F6FB8CAC0485}" type="pres">
      <dgm:prSet presAssocID="{7FC139CA-188F-4FB7-AB8B-59711579A872}" presName="node" presStyleLbl="node1" presStyleIdx="4" presStyleCnt="5">
        <dgm:presLayoutVars>
          <dgm:bulletEnabled val="1"/>
        </dgm:presLayoutVars>
      </dgm:prSet>
      <dgm:spPr/>
    </dgm:pt>
  </dgm:ptLst>
  <dgm:cxnLst>
    <dgm:cxn modelId="{F0FBFB00-1B2D-495E-9433-B3FA685BF30D}" type="presOf" srcId="{CD83A529-ED0E-4288-9B3A-E53C17D18021}" destId="{AE9ECDE8-154B-4C8D-8447-7CE6780AD42C}" srcOrd="0" destOrd="0" presId="urn:microsoft.com/office/officeart/2005/8/layout/bProcess3"/>
    <dgm:cxn modelId="{C4425101-D380-43BB-9647-E4B0D7C705E7}" type="presOf" srcId="{785A549E-AA25-4294-95C4-D744C1E9F2C2}" destId="{8B4BFF6F-EE72-42AE-9160-4E00F9858DE7}" srcOrd="1" destOrd="0" presId="urn:microsoft.com/office/officeart/2005/8/layout/bProcess3"/>
    <dgm:cxn modelId="{BBC5530A-553B-4ED6-8238-2DEA95863C33}" type="presOf" srcId="{0C80D7C6-F39E-42E0-89A7-F0A955CE68FA}" destId="{CE3BBA54-D0C2-40E8-B4E5-0F6B15A9E01A}" srcOrd="1" destOrd="0" presId="urn:microsoft.com/office/officeart/2005/8/layout/bProcess3"/>
    <dgm:cxn modelId="{FC421515-C69D-4AB5-880F-96007B30CFF1}" type="presOf" srcId="{CA45547A-EF85-441B-A4B3-4A983F313386}" destId="{25E75208-4F8C-4534-87E8-9D29554DA00B}" srcOrd="0" destOrd="0" presId="urn:microsoft.com/office/officeart/2005/8/layout/bProcess3"/>
    <dgm:cxn modelId="{47B6CC18-15E6-4BFC-BD69-0CC7E6B43256}" type="presOf" srcId="{EBB2A92B-5555-454C-8659-CF6AC3827DA1}" destId="{D807B937-62BE-4488-8C17-EBCBB03AF378}" srcOrd="1" destOrd="0" presId="urn:microsoft.com/office/officeart/2005/8/layout/bProcess3"/>
    <dgm:cxn modelId="{BA66CC29-44C3-4DF0-8477-A457CB471AD1}" srcId="{18E4392A-9B03-4123-B100-AC1AD3167F46}" destId="{7E04CA89-4380-4FFC-90EE-B99F05628385}" srcOrd="2" destOrd="0" parTransId="{0EEE1426-EADD-4DD7-8F80-6D3E8C49A28A}" sibTransId="{EBB2A92B-5555-454C-8659-CF6AC3827DA1}"/>
    <dgm:cxn modelId="{E6D98F3D-E743-4FEB-A0B2-FCD76161CEBC}" type="presOf" srcId="{D5C2236E-EB0E-4D65-99F7-EC3A9EED5A02}" destId="{6260243E-9363-4CD9-B3B7-EEFEED599BB0}" srcOrd="1" destOrd="0" presId="urn:microsoft.com/office/officeart/2005/8/layout/bProcess3"/>
    <dgm:cxn modelId="{95BB3C40-5EE0-4C7E-A58D-9D7ADA65DDDF}" srcId="{18E4392A-9B03-4123-B100-AC1AD3167F46}" destId="{CA45547A-EF85-441B-A4B3-4A983F313386}" srcOrd="1" destOrd="0" parTransId="{33801E62-E544-43DC-BF16-F4CB73399558}" sibTransId="{D5C2236E-EB0E-4D65-99F7-EC3A9EED5A02}"/>
    <dgm:cxn modelId="{370DA775-05DA-4194-834E-CBA56A36A501}" type="presOf" srcId="{EBB2A92B-5555-454C-8659-CF6AC3827DA1}" destId="{FBF61127-976D-40C0-BBB8-ABD69D537798}" srcOrd="0" destOrd="0" presId="urn:microsoft.com/office/officeart/2005/8/layout/bProcess3"/>
    <dgm:cxn modelId="{6E0A66A4-EA3B-4009-8B5D-97750BC3F5A8}" type="presOf" srcId="{785A549E-AA25-4294-95C4-D744C1E9F2C2}" destId="{874EBF75-373A-4890-9870-E9FEF705660D}" srcOrd="0" destOrd="0" presId="urn:microsoft.com/office/officeart/2005/8/layout/bProcess3"/>
    <dgm:cxn modelId="{11B983A4-D0DA-42BA-A612-EA8A05E00B36}" type="presOf" srcId="{7E04CA89-4380-4FFC-90EE-B99F05628385}" destId="{C6CB5DBA-364B-40ED-A527-F539884FD6F8}" srcOrd="0" destOrd="0" presId="urn:microsoft.com/office/officeart/2005/8/layout/bProcess3"/>
    <dgm:cxn modelId="{B5BC7CAA-DEF6-47A7-B1A9-E4E22494B72F}" srcId="{18E4392A-9B03-4123-B100-AC1AD3167F46}" destId="{CD83A529-ED0E-4288-9B3A-E53C17D18021}" srcOrd="3" destOrd="0" parTransId="{DEDA1FE7-B2BD-47F5-8708-DECF3A4076F3}" sibTransId="{785A549E-AA25-4294-95C4-D744C1E9F2C2}"/>
    <dgm:cxn modelId="{A3CEB1AC-77A1-48D8-96A3-1FD7B2276AEF}" srcId="{18E4392A-9B03-4123-B100-AC1AD3167F46}" destId="{7FC139CA-188F-4FB7-AB8B-59711579A872}" srcOrd="4" destOrd="0" parTransId="{B03EA786-9CDF-430B-9B0A-FB1C9845EE6F}" sibTransId="{0B2CA6F0-2ACF-4966-BA4E-B6C6D9324FAD}"/>
    <dgm:cxn modelId="{011250C7-7AA3-4793-856E-32E4EA6F2A4F}" type="presOf" srcId="{6867E358-BA05-41BE-B5C2-3FA347D9B04F}" destId="{C73F44ED-EA88-4EBF-AF02-8ABF050F120F}" srcOrd="0" destOrd="0" presId="urn:microsoft.com/office/officeart/2005/8/layout/bProcess3"/>
    <dgm:cxn modelId="{AEB8CAC8-C99A-4E8F-923B-69972384FC54}" type="presOf" srcId="{18E4392A-9B03-4123-B100-AC1AD3167F46}" destId="{11090914-1618-4DCE-BE4D-8D1F860538FA}" srcOrd="0" destOrd="0" presId="urn:microsoft.com/office/officeart/2005/8/layout/bProcess3"/>
    <dgm:cxn modelId="{C92C73D0-512C-4B90-B8E8-55384EA22424}" type="presOf" srcId="{0C80D7C6-F39E-42E0-89A7-F0A955CE68FA}" destId="{254BD8FC-AB00-4E77-9CAA-DF6996555304}" srcOrd="0" destOrd="0" presId="urn:microsoft.com/office/officeart/2005/8/layout/bProcess3"/>
    <dgm:cxn modelId="{4064E6D4-5817-42FC-9460-1BB4344C90C0}" type="presOf" srcId="{D5C2236E-EB0E-4D65-99F7-EC3A9EED5A02}" destId="{A3501432-1F3B-4EB7-A0E4-076CE89E57C5}" srcOrd="0" destOrd="0" presId="urn:microsoft.com/office/officeart/2005/8/layout/bProcess3"/>
    <dgm:cxn modelId="{74B49FF7-1840-47AD-804F-8F84E775983B}" type="presOf" srcId="{7FC139CA-188F-4FB7-AB8B-59711579A872}" destId="{A4733237-A41A-4DAE-A77E-F6FB8CAC0485}" srcOrd="0" destOrd="0" presId="urn:microsoft.com/office/officeart/2005/8/layout/bProcess3"/>
    <dgm:cxn modelId="{A08FD6F7-982A-4C68-B38B-3409DD16516B}" srcId="{18E4392A-9B03-4123-B100-AC1AD3167F46}" destId="{6867E358-BA05-41BE-B5C2-3FA347D9B04F}" srcOrd="0" destOrd="0" parTransId="{2A0E9F00-DBDE-4580-B747-79020ACFE10F}" sibTransId="{0C80D7C6-F39E-42E0-89A7-F0A955CE68FA}"/>
    <dgm:cxn modelId="{29B0AF61-82DA-416C-ADAA-8CF765E06163}" type="presParOf" srcId="{11090914-1618-4DCE-BE4D-8D1F860538FA}" destId="{C73F44ED-EA88-4EBF-AF02-8ABF050F120F}" srcOrd="0" destOrd="0" presId="urn:microsoft.com/office/officeart/2005/8/layout/bProcess3"/>
    <dgm:cxn modelId="{2D300EAA-C3D5-405F-A327-7FADF482593D}" type="presParOf" srcId="{11090914-1618-4DCE-BE4D-8D1F860538FA}" destId="{254BD8FC-AB00-4E77-9CAA-DF6996555304}" srcOrd="1" destOrd="0" presId="urn:microsoft.com/office/officeart/2005/8/layout/bProcess3"/>
    <dgm:cxn modelId="{C4DC520A-ADC6-4CA4-9A29-E00BFAFCE04C}" type="presParOf" srcId="{254BD8FC-AB00-4E77-9CAA-DF6996555304}" destId="{CE3BBA54-D0C2-40E8-B4E5-0F6B15A9E01A}" srcOrd="0" destOrd="0" presId="urn:microsoft.com/office/officeart/2005/8/layout/bProcess3"/>
    <dgm:cxn modelId="{516DE9F3-D809-47E3-99A3-3D6EB968E3E1}" type="presParOf" srcId="{11090914-1618-4DCE-BE4D-8D1F860538FA}" destId="{25E75208-4F8C-4534-87E8-9D29554DA00B}" srcOrd="2" destOrd="0" presId="urn:microsoft.com/office/officeart/2005/8/layout/bProcess3"/>
    <dgm:cxn modelId="{DB113924-8889-4E58-93D7-BF91768FD39C}" type="presParOf" srcId="{11090914-1618-4DCE-BE4D-8D1F860538FA}" destId="{A3501432-1F3B-4EB7-A0E4-076CE89E57C5}" srcOrd="3" destOrd="0" presId="urn:microsoft.com/office/officeart/2005/8/layout/bProcess3"/>
    <dgm:cxn modelId="{A177B2CF-7E73-4199-BAA6-87C923D8735B}" type="presParOf" srcId="{A3501432-1F3B-4EB7-A0E4-076CE89E57C5}" destId="{6260243E-9363-4CD9-B3B7-EEFEED599BB0}" srcOrd="0" destOrd="0" presId="urn:microsoft.com/office/officeart/2005/8/layout/bProcess3"/>
    <dgm:cxn modelId="{FB749BEF-98AE-4DDE-A166-779D28B23F60}" type="presParOf" srcId="{11090914-1618-4DCE-BE4D-8D1F860538FA}" destId="{C6CB5DBA-364B-40ED-A527-F539884FD6F8}" srcOrd="4" destOrd="0" presId="urn:microsoft.com/office/officeart/2005/8/layout/bProcess3"/>
    <dgm:cxn modelId="{F2B4E325-FD8C-4982-A099-71A966079F01}" type="presParOf" srcId="{11090914-1618-4DCE-BE4D-8D1F860538FA}" destId="{FBF61127-976D-40C0-BBB8-ABD69D537798}" srcOrd="5" destOrd="0" presId="urn:microsoft.com/office/officeart/2005/8/layout/bProcess3"/>
    <dgm:cxn modelId="{E922A151-F3B6-475F-BF58-9518CBA79EBF}" type="presParOf" srcId="{FBF61127-976D-40C0-BBB8-ABD69D537798}" destId="{D807B937-62BE-4488-8C17-EBCBB03AF378}" srcOrd="0" destOrd="0" presId="urn:microsoft.com/office/officeart/2005/8/layout/bProcess3"/>
    <dgm:cxn modelId="{EBB8D927-28E7-4FCD-B33A-123E27A91ACF}" type="presParOf" srcId="{11090914-1618-4DCE-BE4D-8D1F860538FA}" destId="{AE9ECDE8-154B-4C8D-8447-7CE6780AD42C}" srcOrd="6" destOrd="0" presId="urn:microsoft.com/office/officeart/2005/8/layout/bProcess3"/>
    <dgm:cxn modelId="{5E9F21DF-EBF5-48CF-A6CC-8FC28D704629}" type="presParOf" srcId="{11090914-1618-4DCE-BE4D-8D1F860538FA}" destId="{874EBF75-373A-4890-9870-E9FEF705660D}" srcOrd="7" destOrd="0" presId="urn:microsoft.com/office/officeart/2005/8/layout/bProcess3"/>
    <dgm:cxn modelId="{3E4A90D8-0ADA-4077-8BD0-87E7036058BD}" type="presParOf" srcId="{874EBF75-373A-4890-9870-E9FEF705660D}" destId="{8B4BFF6F-EE72-42AE-9160-4E00F9858DE7}" srcOrd="0" destOrd="0" presId="urn:microsoft.com/office/officeart/2005/8/layout/bProcess3"/>
    <dgm:cxn modelId="{2737B033-A776-488B-9BAA-505A015EB496}" type="presParOf" srcId="{11090914-1618-4DCE-BE4D-8D1F860538FA}" destId="{A4733237-A41A-4DAE-A77E-F6FB8CAC0485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BD8FC-AB00-4E77-9CAA-DF6996555304}">
      <dsp:nvSpPr>
        <dsp:cNvPr id="0" name=""/>
        <dsp:cNvSpPr/>
      </dsp:nvSpPr>
      <dsp:spPr>
        <a:xfrm>
          <a:off x="2561253" y="1658062"/>
          <a:ext cx="5573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25225" y="1700842"/>
        <a:ext cx="29397" cy="5879"/>
      </dsp:txXfrm>
    </dsp:sp>
    <dsp:sp modelId="{C73F44ED-EA88-4EBF-AF02-8ABF050F120F}">
      <dsp:nvSpPr>
        <dsp:cNvPr id="0" name=""/>
        <dsp:cNvSpPr/>
      </dsp:nvSpPr>
      <dsp:spPr>
        <a:xfrm>
          <a:off x="6790" y="936903"/>
          <a:ext cx="2556262" cy="153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Java osztály </a:t>
          </a:r>
          <a:r>
            <a:rPr lang="hu-HU" sz="1800" kern="1200" dirty="0" err="1"/>
            <a:t>string</a:t>
          </a:r>
          <a:r>
            <a:rPr lang="hu-HU" sz="1800" kern="1200" dirty="0"/>
            <a:t>-ként beolvasása</a:t>
          </a:r>
        </a:p>
      </dsp:txBody>
      <dsp:txXfrm>
        <a:off x="6790" y="936903"/>
        <a:ext cx="2556262" cy="1533757"/>
      </dsp:txXfrm>
    </dsp:sp>
    <dsp:sp modelId="{A3501432-1F3B-4EB7-A0E4-076CE89E57C5}">
      <dsp:nvSpPr>
        <dsp:cNvPr id="0" name=""/>
        <dsp:cNvSpPr/>
      </dsp:nvSpPr>
      <dsp:spPr>
        <a:xfrm>
          <a:off x="5705456" y="1658062"/>
          <a:ext cx="5573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5969427" y="1700842"/>
        <a:ext cx="29397" cy="5879"/>
      </dsp:txXfrm>
    </dsp:sp>
    <dsp:sp modelId="{25E75208-4F8C-4534-87E8-9D29554DA00B}">
      <dsp:nvSpPr>
        <dsp:cNvPr id="0" name=""/>
        <dsp:cNvSpPr/>
      </dsp:nvSpPr>
      <dsp:spPr>
        <a:xfrm>
          <a:off x="3150993" y="936903"/>
          <a:ext cx="2556262" cy="153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eltárolása a Sourcecode osztályban</a:t>
          </a:r>
        </a:p>
      </dsp:txBody>
      <dsp:txXfrm>
        <a:off x="3150993" y="936903"/>
        <a:ext cx="2556262" cy="1533757"/>
      </dsp:txXfrm>
    </dsp:sp>
    <dsp:sp modelId="{FBF61127-976D-40C0-BBB8-ABD69D537798}">
      <dsp:nvSpPr>
        <dsp:cNvPr id="0" name=""/>
        <dsp:cNvSpPr/>
      </dsp:nvSpPr>
      <dsp:spPr>
        <a:xfrm>
          <a:off x="1284922" y="2468861"/>
          <a:ext cx="6288405" cy="557340"/>
        </a:xfrm>
        <a:custGeom>
          <a:avLst/>
          <a:gdLst/>
          <a:ahLst/>
          <a:cxnLst/>
          <a:rect l="0" t="0" r="0" b="0"/>
          <a:pathLst>
            <a:path>
              <a:moveTo>
                <a:pt x="6288405" y="0"/>
              </a:moveTo>
              <a:lnTo>
                <a:pt x="6288405" y="295770"/>
              </a:lnTo>
              <a:lnTo>
                <a:pt x="0" y="295770"/>
              </a:lnTo>
              <a:lnTo>
                <a:pt x="0" y="55734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4271229" y="2744591"/>
        <a:ext cx="315791" cy="5879"/>
      </dsp:txXfrm>
    </dsp:sp>
    <dsp:sp modelId="{C6CB5DBA-364B-40ED-A527-F539884FD6F8}">
      <dsp:nvSpPr>
        <dsp:cNvPr id="0" name=""/>
        <dsp:cNvSpPr/>
      </dsp:nvSpPr>
      <dsp:spPr>
        <a:xfrm>
          <a:off x="6295196" y="936903"/>
          <a:ext cx="2556262" cy="153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új ModelGen osztály létrehozása</a:t>
          </a:r>
        </a:p>
      </dsp:txBody>
      <dsp:txXfrm>
        <a:off x="6295196" y="936903"/>
        <a:ext cx="2556262" cy="1533757"/>
      </dsp:txXfrm>
    </dsp:sp>
    <dsp:sp modelId="{874EBF75-373A-4890-9870-E9FEF705660D}">
      <dsp:nvSpPr>
        <dsp:cNvPr id="0" name=""/>
        <dsp:cNvSpPr/>
      </dsp:nvSpPr>
      <dsp:spPr>
        <a:xfrm>
          <a:off x="2561253" y="3779760"/>
          <a:ext cx="5573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4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2825225" y="3822540"/>
        <a:ext cx="29397" cy="5879"/>
      </dsp:txXfrm>
    </dsp:sp>
    <dsp:sp modelId="{AE9ECDE8-154B-4C8D-8447-7CE6780AD42C}">
      <dsp:nvSpPr>
        <dsp:cNvPr id="0" name=""/>
        <dsp:cNvSpPr/>
      </dsp:nvSpPr>
      <dsp:spPr>
        <a:xfrm>
          <a:off x="6790" y="3058601"/>
          <a:ext cx="2556262" cy="153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Kulcss</a:t>
          </a:r>
          <a:r>
            <a:rPr lang="hu-HU" sz="1800" kern="1200"/>
            <a:t>zavak</a:t>
          </a:r>
        </a:p>
      </dsp:txBody>
      <dsp:txXfrm>
        <a:off x="6790" y="3058601"/>
        <a:ext cx="2556262" cy="1533757"/>
      </dsp:txXfrm>
    </dsp:sp>
    <dsp:sp modelId="{A4733237-A41A-4DAE-A77E-F6FB8CAC0485}">
      <dsp:nvSpPr>
        <dsp:cNvPr id="0" name=""/>
        <dsp:cNvSpPr/>
      </dsp:nvSpPr>
      <dsp:spPr>
        <a:xfrm>
          <a:off x="3150993" y="3058601"/>
          <a:ext cx="2556262" cy="1533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ModelGen</a:t>
          </a:r>
          <a:r>
            <a:rPr lang="hu-HU" sz="1800" kern="1200" dirty="0"/>
            <a:t> osztályba felvenni a velük ekvivalens, a </a:t>
          </a:r>
          <a:r>
            <a:rPr lang="hu-HU" sz="1800" kern="1200" dirty="0" err="1"/>
            <a:t>Modelica</a:t>
          </a:r>
          <a:r>
            <a:rPr lang="hu-HU" sz="1800" kern="1200" dirty="0"/>
            <a:t> szintaxisnak megfelelő </a:t>
          </a:r>
          <a:r>
            <a:rPr lang="hu-HU" sz="1800" kern="1200" dirty="0" err="1"/>
            <a:t>string-eket</a:t>
          </a:r>
          <a:endParaRPr lang="hu-HU" sz="1800" kern="1200" dirty="0"/>
        </a:p>
      </dsp:txBody>
      <dsp:txXfrm>
        <a:off x="3150993" y="3058601"/>
        <a:ext cx="2556262" cy="153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2019. 12. 09.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Általános megjegyzések</a:t>
            </a:r>
          </a:p>
          <a:p>
            <a:r>
              <a:rPr lang="hu-HU" dirty="0"/>
              <a:t>- kulcsszavak, egyszerű kifejezések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Célt jobban megfogalmazni</a:t>
            </a:r>
          </a:p>
          <a:p>
            <a:r>
              <a:rPr lang="hu-HU" dirty="0"/>
              <a:t>Ábra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osztály diagramja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Kinézet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TODO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Modelica</a:t>
            </a:r>
            <a:r>
              <a:rPr lang="hu-HU" dirty="0"/>
              <a:t> kód generálása</a:t>
            </a:r>
            <a:br>
              <a:rPr lang="hu-HU" dirty="0"/>
            </a:br>
            <a:r>
              <a:rPr lang="hu-HU" dirty="0"/>
              <a:t>Java kódból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Hubert Annamária</a:t>
            </a:r>
            <a:r>
              <a:rPr lang="en-GB" dirty="0"/>
              <a:t> </a:t>
            </a:r>
            <a:endParaRPr lang="hu-HU" dirty="0"/>
          </a:p>
          <a:p>
            <a:r>
              <a:rPr lang="hu-HU" dirty="0"/>
              <a:t>konzulens: Farkas Rebeka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20F16E-9ED1-45C2-AB4A-AD4B466E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Kiinduló kód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7EDCA1-961C-4CAC-BCD5-391426A9E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E687F54F-6A6F-48CA-BAFB-27BB55D0F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9" t="833" r="1"/>
          <a:stretch/>
        </p:blipFill>
        <p:spPr>
          <a:xfrm>
            <a:off x="795992" y="720725"/>
            <a:ext cx="7552017" cy="57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47C07A-FAB1-46DE-A790-3E5CD595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Futás eredménye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F7249AE-00F8-4490-890F-72F84460C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2" t="742" r="595" b="746"/>
          <a:stretch/>
        </p:blipFill>
        <p:spPr>
          <a:xfrm>
            <a:off x="156971" y="842421"/>
            <a:ext cx="8830058" cy="5501935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BEFA9E-9C3E-4ED0-BE7A-821BC5E4E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369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 eredménye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BF66490-5448-4DCF-B71B-AB90E20A0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58" r="5785" b="1297"/>
          <a:stretch/>
        </p:blipFill>
        <p:spPr>
          <a:xfrm>
            <a:off x="306751" y="1381921"/>
            <a:ext cx="8530498" cy="4410251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013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2A08A6-DE37-459E-A593-02C54A7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5E81D3-84AA-475D-8E82-A74077904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D881C54-AE34-48F3-8241-573EE7D01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" t="7757" r="6279" b="412"/>
          <a:stretch/>
        </p:blipFill>
        <p:spPr>
          <a:xfrm>
            <a:off x="4153670" y="2527443"/>
            <a:ext cx="4893870" cy="386605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0A46E2-41D8-4A64-AAE6-B809FEF6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792478"/>
            <a:ext cx="8857287" cy="5529263"/>
          </a:xfrm>
        </p:spPr>
        <p:txBody>
          <a:bodyPr/>
          <a:lstStyle/>
          <a:p>
            <a:r>
              <a:rPr lang="hu-HU" dirty="0"/>
              <a:t>fordítható Java kódból fordítható </a:t>
            </a:r>
            <a:r>
              <a:rPr lang="hu-HU" dirty="0" err="1"/>
              <a:t>Modelica</a:t>
            </a:r>
            <a:r>
              <a:rPr lang="hu-HU" dirty="0"/>
              <a:t> kód</a:t>
            </a:r>
          </a:p>
          <a:p>
            <a:r>
              <a:rPr lang="hu-HU" dirty="0"/>
              <a:t>architektúra kódgeneráláshoz</a:t>
            </a:r>
          </a:p>
          <a:p>
            <a:r>
              <a:rPr lang="hu-HU" dirty="0"/>
              <a:t>Java osztály a </a:t>
            </a:r>
            <a:r>
              <a:rPr lang="hu-HU" dirty="0" err="1"/>
              <a:t>Modelica</a:t>
            </a:r>
            <a:r>
              <a:rPr lang="hu-HU" dirty="0"/>
              <a:t> sajátosságok alapján módosítva</a:t>
            </a:r>
          </a:p>
          <a:p>
            <a:r>
              <a:rPr lang="hu-HU" dirty="0"/>
              <a:t>jelenlegi megoldás:</a:t>
            </a:r>
          </a:p>
          <a:p>
            <a:pPr lvl="1"/>
            <a:r>
              <a:rPr lang="hu-HU" dirty="0" err="1"/>
              <a:t>parameter</a:t>
            </a:r>
            <a:r>
              <a:rPr lang="hu-HU" dirty="0"/>
              <a:t>-ek</a:t>
            </a:r>
          </a:p>
          <a:p>
            <a:pPr lvl="1"/>
            <a:r>
              <a:rPr lang="hu-HU" dirty="0"/>
              <a:t>egyéb attribútumok</a:t>
            </a:r>
          </a:p>
          <a:p>
            <a:pPr lvl="1"/>
            <a:r>
              <a:rPr lang="hu-HU" dirty="0"/>
              <a:t>értékadások</a:t>
            </a:r>
          </a:p>
          <a:p>
            <a:pPr lvl="1"/>
            <a:r>
              <a:rPr lang="hu-HU" dirty="0"/>
              <a:t>deriváltfüggvény</a:t>
            </a:r>
          </a:p>
          <a:p>
            <a:pPr lvl="1"/>
            <a:r>
              <a:rPr lang="hu-HU" dirty="0"/>
              <a:t>feltételes kifejezések</a:t>
            </a:r>
          </a:p>
        </p:txBody>
      </p:sp>
    </p:spTree>
    <p:extLst>
      <p:ext uri="{BB962C8B-B14F-4D97-AF65-F5344CB8AC3E}">
        <p14:creationId xmlns:p14="http://schemas.microsoft.com/office/powerpoint/2010/main" val="16839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BCB11-9896-4D7B-8542-D368804E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Problémafelvetés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37BF1-DD49-4E9F-B7EB-AD9FA3A5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i="1" dirty="0"/>
              <a:t>Modellezési nyelvek és fejlesztőeszközök</a:t>
            </a:r>
            <a:endParaRPr lang="hu-HU" i="1" dirty="0"/>
          </a:p>
          <a:p>
            <a:r>
              <a:rPr lang="hu-HU" dirty="0"/>
              <a:t>sokféle modellezési nyelv </a:t>
            </a:r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</a:t>
            </a:r>
            <a:r>
              <a:rPr lang="hu-HU" dirty="0"/>
              <a:t> nehézkes az átjárás</a:t>
            </a:r>
          </a:p>
          <a:p>
            <a:r>
              <a:rPr lang="hu-HU" dirty="0"/>
              <a:t>Java közismert programozási nyelv</a:t>
            </a:r>
          </a:p>
          <a:p>
            <a:r>
              <a:rPr lang="hu-HU" dirty="0" err="1"/>
              <a:t>Modelica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modellezési nyelv, fizikai rendszerek leírására</a:t>
            </a:r>
          </a:p>
          <a:p>
            <a:pPr lvl="1"/>
            <a:r>
              <a:rPr lang="hu-HU" dirty="0"/>
              <a:t>mindig fennálló egyenletek (</a:t>
            </a: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der</a:t>
            </a:r>
            <a:r>
              <a:rPr lang="hu-HU" dirty="0"/>
              <a:t>(</a:t>
            </a:r>
            <a:r>
              <a:rPr lang="hu-HU" dirty="0" err="1"/>
              <a:t>distance</a:t>
            </a:r>
            <a:r>
              <a:rPr lang="hu-HU" dirty="0"/>
              <a:t>) = </a:t>
            </a:r>
            <a:r>
              <a:rPr lang="hu-HU" dirty="0" err="1"/>
              <a:t>speed</a:t>
            </a:r>
            <a:r>
              <a:rPr lang="hu-HU" dirty="0"/>
              <a:t>)</a:t>
            </a:r>
          </a:p>
          <a:p>
            <a:r>
              <a:rPr lang="hu-HU" dirty="0"/>
              <a:t>adott probléma  (modell)</a:t>
            </a:r>
          </a:p>
          <a:p>
            <a:pPr lvl="1"/>
            <a:r>
              <a:rPr lang="hu-HU" dirty="0" err="1"/>
              <a:t>Modelica</a:t>
            </a:r>
            <a:r>
              <a:rPr lang="hu-HU" dirty="0"/>
              <a:t> osztály szimulációhoz</a:t>
            </a:r>
          </a:p>
          <a:p>
            <a:pPr lvl="1"/>
            <a:r>
              <a:rPr lang="hu-HU" dirty="0"/>
              <a:t>Java osztály további számításokhoz, feldolgozáshoz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accent1"/>
                </a:solidFill>
                <a:sym typeface="Wingdings" panose="05000000000000000000" pitchFamily="2" charset="2"/>
              </a:rPr>
              <a:t></a:t>
            </a:r>
            <a:r>
              <a:rPr lang="hu-HU" sz="2800" dirty="0">
                <a:sym typeface="Wingdings" panose="05000000000000000000" pitchFamily="2" charset="2"/>
              </a:rPr>
              <a:t> jó lenne egy lépésben létrehozni</a:t>
            </a:r>
            <a:endParaRPr lang="hu-HU" sz="2400" dirty="0">
              <a:sym typeface="Wingdings" panose="05000000000000000000" pitchFamily="2" charset="2"/>
            </a:endParaRP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701BF2-8114-43E1-B9D7-98C2264F2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63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0D4E3-825B-4188-B54D-06F21CCC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F60E92-01BE-4CCA-93E4-E977D0E9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57250"/>
            <a:ext cx="5301573" cy="552926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cél: generálás létező java osztályból (módosítással)</a:t>
            </a:r>
          </a:p>
          <a:p>
            <a:r>
              <a:rPr lang="hu-HU" dirty="0"/>
              <a:t>fő szempontok:</a:t>
            </a:r>
          </a:p>
          <a:p>
            <a:pPr lvl="1"/>
            <a:r>
              <a:rPr lang="hu-HU" dirty="0"/>
              <a:t>Java-ban is használható legyen (helyes kód)</a:t>
            </a:r>
          </a:p>
          <a:p>
            <a:pPr lvl="1"/>
            <a:r>
              <a:rPr lang="hu-HU" dirty="0"/>
              <a:t>egyenletek ne csak </a:t>
            </a:r>
            <a:r>
              <a:rPr lang="hu-HU" dirty="0" err="1"/>
              <a:t>string</a:t>
            </a:r>
            <a:r>
              <a:rPr lang="hu-HU" dirty="0"/>
              <a:t>-ként </a:t>
            </a:r>
            <a:r>
              <a:rPr lang="hu-HU" dirty="0">
                <a:solidFill>
                  <a:schemeClr val="accent1"/>
                </a:solidFill>
                <a:sym typeface="Wingdings" panose="05000000000000000000" pitchFamily="2" charset="2"/>
              </a:rPr>
              <a:t></a:t>
            </a:r>
            <a:r>
              <a:rPr lang="hu-HU" dirty="0">
                <a:sym typeface="Wingdings" panose="05000000000000000000" pitchFamily="2" charset="2"/>
              </a:rPr>
              <a:t> legyen szemantika</a:t>
            </a:r>
            <a:endParaRPr lang="hu-HU" dirty="0"/>
          </a:p>
          <a:p>
            <a:r>
              <a:rPr lang="hu-HU" dirty="0"/>
              <a:t>kiindulás Java kódból, </a:t>
            </a:r>
            <a:r>
              <a:rPr lang="hu-HU" dirty="0" err="1"/>
              <a:t>Modelica</a:t>
            </a:r>
            <a:r>
              <a:rPr lang="hu-HU" dirty="0"/>
              <a:t> nyelv igényeihez igazítva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BEFF98-A5B5-429E-B16F-779D2742A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5" name="Tartalom helye 7">
            <a:extLst>
              <a:ext uri="{FF2B5EF4-FFF2-40B4-BE49-F238E27FC236}">
                <a16:creationId xmlns:a16="http://schemas.microsoft.com/office/drawing/2014/main" id="{8E9B6E93-7B6E-4D42-8E3F-0C74E751E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" t="529" r="1"/>
          <a:stretch/>
        </p:blipFill>
        <p:spPr bwMode="auto">
          <a:xfrm>
            <a:off x="5184000" y="720725"/>
            <a:ext cx="3960000" cy="301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451A37B1-59D1-41A7-8F02-3CD56C621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" t="742" r="595" b="746"/>
          <a:stretch/>
        </p:blipFill>
        <p:spPr bwMode="auto">
          <a:xfrm>
            <a:off x="5184000" y="3960661"/>
            <a:ext cx="3960000" cy="246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B816097F-A504-4755-8C82-CD10F641279E}"/>
              </a:ext>
            </a:extLst>
          </p:cNvPr>
          <p:cNvSpPr/>
          <p:nvPr/>
        </p:nvSpPr>
        <p:spPr>
          <a:xfrm rot="5400000">
            <a:off x="6561712" y="3406663"/>
            <a:ext cx="10521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6600" dirty="0">
                <a:solidFill>
                  <a:schemeClr val="accent1"/>
                </a:solidFill>
                <a:sym typeface="Wingdings" panose="05000000000000000000" pitchFamily="2" charset="2"/>
              </a:rPr>
              <a:t>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33101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0D4E3-825B-4188-B54D-06F21CCC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F60E92-01BE-4CCA-93E4-E977D0E9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Modelica</a:t>
            </a:r>
            <a:r>
              <a:rPr lang="hu-HU" dirty="0"/>
              <a:t> nyelvi elemek párosítása </a:t>
            </a:r>
            <a:r>
              <a:rPr lang="hu-HU" dirty="0" err="1"/>
              <a:t>Java-beli</a:t>
            </a:r>
            <a:r>
              <a:rPr lang="hu-HU" dirty="0"/>
              <a:t> megfelelőkkel</a:t>
            </a:r>
          </a:p>
          <a:p>
            <a:r>
              <a:rPr lang="hu-HU" dirty="0"/>
              <a:t>segédosztályok további </a:t>
            </a:r>
            <a:r>
              <a:rPr lang="hu-HU" dirty="0" err="1"/>
              <a:t>Modelica</a:t>
            </a:r>
            <a:r>
              <a:rPr lang="hu-HU" dirty="0"/>
              <a:t> elemek használatához</a:t>
            </a:r>
          </a:p>
          <a:p>
            <a:r>
              <a:rPr lang="hu-HU" dirty="0"/>
              <a:t>kódgenerálás</a:t>
            </a:r>
          </a:p>
          <a:p>
            <a:pPr lvl="1"/>
            <a:r>
              <a:rPr lang="hu-HU" dirty="0"/>
              <a:t>kódgeneráló osztály</a:t>
            </a:r>
          </a:p>
          <a:p>
            <a:pPr lvl="1"/>
            <a:r>
              <a:rPr lang="hu-HU" dirty="0" err="1"/>
              <a:t>string</a:t>
            </a:r>
            <a:r>
              <a:rPr lang="hu-HU" dirty="0"/>
              <a:t>-alapú modell osztály, a kapott paraméterekből </a:t>
            </a:r>
            <a:r>
              <a:rPr lang="hu-HU" dirty="0" err="1"/>
              <a:t>Modelica</a:t>
            </a:r>
            <a:r>
              <a:rPr lang="hu-HU" dirty="0"/>
              <a:t> szintaxisnak megfelelő kódot generál</a:t>
            </a:r>
          </a:p>
          <a:p>
            <a:pPr lvl="1"/>
            <a:r>
              <a:rPr lang="hu-HU" dirty="0"/>
              <a:t>külön osztály a beolvasott kódsorok tárolására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BEFF98-A5B5-429E-B16F-779D2742A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23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E2F62-63F8-448B-8004-776B459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osztály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57D43-9474-49E9-888E-3A7724B2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absztrakt osztály, egy leszármazottja felel meg egy </a:t>
            </a:r>
            <a:r>
              <a:rPr lang="hu-HU" i="1" dirty="0" err="1"/>
              <a:t>model</a:t>
            </a:r>
            <a:r>
              <a:rPr lang="hu-HU" dirty="0" err="1"/>
              <a:t>-nek</a:t>
            </a:r>
            <a:r>
              <a:rPr lang="hu-HU" dirty="0"/>
              <a:t> a </a:t>
            </a:r>
            <a:r>
              <a:rPr lang="hu-HU" dirty="0" err="1"/>
              <a:t>Modelica</a:t>
            </a:r>
            <a:r>
              <a:rPr lang="hu-HU" dirty="0"/>
              <a:t>-ban</a:t>
            </a:r>
          </a:p>
          <a:p>
            <a:r>
              <a:rPr lang="hu-HU" dirty="0"/>
              <a:t>függvényei:</a:t>
            </a:r>
          </a:p>
          <a:p>
            <a:pPr lvl="1"/>
            <a:r>
              <a:rPr lang="hu-HU" dirty="0" err="1"/>
              <a:t>equation</a:t>
            </a:r>
            <a:r>
              <a:rPr lang="hu-HU" dirty="0"/>
              <a:t> – </a:t>
            </a:r>
            <a:r>
              <a:rPr lang="hu-HU" dirty="0" err="1"/>
              <a:t>Modelica</a:t>
            </a:r>
            <a:r>
              <a:rPr lang="hu-HU" dirty="0"/>
              <a:t> kód egyenletei számára, a származtatott osztály valósítja meg</a:t>
            </a:r>
          </a:p>
          <a:p>
            <a:pPr lvl="1"/>
            <a:r>
              <a:rPr lang="hu-HU" dirty="0" err="1"/>
              <a:t>der</a:t>
            </a:r>
            <a:r>
              <a:rPr lang="hu-HU" dirty="0"/>
              <a:t> – üres függvény, a deriválás imitálására, két </a:t>
            </a:r>
            <a:r>
              <a:rPr lang="hu-HU" dirty="0" err="1"/>
              <a:t>Variable</a:t>
            </a:r>
            <a:r>
              <a:rPr lang="hu-HU" dirty="0"/>
              <a:t> típusú változót vesz át paraméterként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F81A8F-1CCC-4444-9553-3A52E900B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6AE4F0-5581-4ACC-B34B-548E7AF6A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" t="8886" b="2195"/>
          <a:stretch/>
        </p:blipFill>
        <p:spPr>
          <a:xfrm>
            <a:off x="1369342" y="4309671"/>
            <a:ext cx="6405317" cy="21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E2F62-63F8-448B-8004-776B459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leszármazott Java osztály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57D43-9474-49E9-888E-3A7724B2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857250"/>
            <a:ext cx="8882791" cy="5529263"/>
          </a:xfrm>
        </p:spPr>
        <p:txBody>
          <a:bodyPr/>
          <a:lstStyle/>
          <a:p>
            <a:r>
              <a:rPr lang="hu-HU" sz="2800" dirty="0" err="1"/>
              <a:t>Parameter</a:t>
            </a:r>
            <a:r>
              <a:rPr lang="hu-HU" sz="2800" dirty="0"/>
              <a:t> típusú attribútumok </a:t>
            </a:r>
            <a:r>
              <a:rPr lang="hu-HU" sz="2800" dirty="0">
                <a:solidFill>
                  <a:schemeClr val="accent1"/>
                </a:solidFill>
                <a:sym typeface="Wingdings" panose="05000000000000000000" pitchFamily="2" charset="2"/>
              </a:rPr>
              <a:t></a:t>
            </a:r>
            <a:r>
              <a:rPr lang="hu-HU" sz="2800" dirty="0"/>
              <a:t> </a:t>
            </a:r>
            <a:r>
              <a:rPr lang="hu-HU" sz="2800" dirty="0" err="1"/>
              <a:t>Modelica</a:t>
            </a:r>
            <a:r>
              <a:rPr lang="hu-HU" sz="2800" dirty="0"/>
              <a:t> </a:t>
            </a:r>
            <a:r>
              <a:rPr lang="hu-HU" sz="2800" dirty="0" err="1"/>
              <a:t>parameterek</a:t>
            </a:r>
            <a:endParaRPr lang="hu-HU" sz="2800" dirty="0"/>
          </a:p>
          <a:p>
            <a:pPr lvl="1"/>
            <a:r>
              <a:rPr lang="hu-HU" sz="2400" dirty="0"/>
              <a:t>Érték (</a:t>
            </a:r>
            <a:r>
              <a:rPr lang="hu-HU" sz="2400" dirty="0" err="1"/>
              <a:t>double</a:t>
            </a:r>
            <a:r>
              <a:rPr lang="hu-HU" sz="2400" dirty="0"/>
              <a:t>)</a:t>
            </a:r>
          </a:p>
          <a:p>
            <a:pPr lvl="1"/>
            <a:r>
              <a:rPr lang="hu-HU" sz="2400" dirty="0"/>
              <a:t>Mértékegység (</a:t>
            </a:r>
            <a:r>
              <a:rPr lang="hu-HU" sz="2400" dirty="0" err="1"/>
              <a:t>string</a:t>
            </a:r>
            <a:r>
              <a:rPr lang="hu-HU" sz="2400" dirty="0"/>
              <a:t>)</a:t>
            </a:r>
          </a:p>
          <a:p>
            <a:r>
              <a:rPr lang="hu-HU" sz="2800" dirty="0" err="1"/>
              <a:t>Variable</a:t>
            </a:r>
            <a:r>
              <a:rPr lang="hu-HU" sz="2800" dirty="0"/>
              <a:t> típusú attribútumok </a:t>
            </a:r>
            <a:r>
              <a:rPr lang="hu-HU" sz="2800" dirty="0">
                <a:solidFill>
                  <a:schemeClr val="accent1"/>
                </a:solidFill>
                <a:sym typeface="Wingdings" panose="05000000000000000000" pitchFamily="2" charset="2"/>
              </a:rPr>
              <a:t></a:t>
            </a:r>
            <a:r>
              <a:rPr lang="hu-HU" sz="2800" dirty="0"/>
              <a:t> </a:t>
            </a:r>
            <a:r>
              <a:rPr lang="hu-HU" sz="2800" dirty="0" err="1"/>
              <a:t>Modelica</a:t>
            </a:r>
            <a:r>
              <a:rPr lang="hu-HU" sz="2800" dirty="0"/>
              <a:t> attribútumok</a:t>
            </a:r>
          </a:p>
          <a:p>
            <a:pPr lvl="1"/>
            <a:r>
              <a:rPr lang="hu-HU" sz="2400" dirty="0"/>
              <a:t> Érték (</a:t>
            </a:r>
            <a:r>
              <a:rPr lang="hu-HU" sz="2400" dirty="0" err="1"/>
              <a:t>double</a:t>
            </a:r>
            <a:r>
              <a:rPr lang="hu-HU" sz="2400" dirty="0"/>
              <a:t>)</a:t>
            </a:r>
          </a:p>
          <a:p>
            <a:r>
              <a:rPr lang="hu-HU" sz="2800" dirty="0"/>
              <a:t>konstruktor:</a:t>
            </a:r>
          </a:p>
          <a:p>
            <a:pPr lvl="1"/>
            <a:r>
              <a:rPr lang="hu-HU" sz="2400" dirty="0" err="1"/>
              <a:t>Parameter-ek</a:t>
            </a:r>
            <a:r>
              <a:rPr lang="hu-HU" sz="2400" dirty="0"/>
              <a:t> és a </a:t>
            </a:r>
            <a:r>
              <a:rPr lang="hu-HU" sz="2400" dirty="0" err="1"/>
              <a:t>Variable-ök</a:t>
            </a:r>
            <a:r>
              <a:rPr lang="hu-HU" sz="2400" dirty="0"/>
              <a:t> létrehozása</a:t>
            </a:r>
          </a:p>
          <a:p>
            <a:pPr lvl="1"/>
            <a:r>
              <a:rPr lang="hu-HU" sz="2400" dirty="0" err="1"/>
              <a:t>Modelica</a:t>
            </a:r>
            <a:r>
              <a:rPr lang="hu-HU" sz="2400" dirty="0"/>
              <a:t> változók inicializálása</a:t>
            </a:r>
          </a:p>
          <a:p>
            <a:r>
              <a:rPr lang="hu-HU" sz="2800" dirty="0" err="1"/>
              <a:t>equation</a:t>
            </a:r>
            <a:r>
              <a:rPr lang="hu-HU" sz="2800" dirty="0"/>
              <a:t>: a modellen fennálló egyenletek definiálása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F81A8F-1CCC-4444-9553-3A52E900B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5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0C14A-108F-4C3F-AB32-2CEED83C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Kódgenerálás menete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04D0E661-B5D3-4B46-824A-F7F6E0FA3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45083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9A3C55-AA6E-4934-9B89-D2FB81330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972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ACB57B-74F9-4B14-AC2B-2D8498CE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kódgeneráló architektúra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9E0FCE-BC44-4EE4-B1F0-798B21F1B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4" t="1652" r="770" b="1624"/>
          <a:stretch/>
        </p:blipFill>
        <p:spPr>
          <a:xfrm>
            <a:off x="170304" y="1464612"/>
            <a:ext cx="8824353" cy="3500397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584E78-86C5-4FE2-8975-16E91EC47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2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380CD1-876C-4357-B280-B1F2A07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példa a kódok megfeleltetésére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E4569045-A7AB-4139-8588-725ABE081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042007"/>
              </p:ext>
            </p:extLst>
          </p:nvPr>
        </p:nvGraphicFramePr>
        <p:xfrm>
          <a:off x="142875" y="1218405"/>
          <a:ext cx="8858250" cy="476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806800185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1891278936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639625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class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Car</a:t>
                      </a:r>
                      <a:r>
                        <a:rPr lang="hu-HU" dirty="0"/>
                        <a:t> (Java)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model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Car</a:t>
                      </a:r>
                      <a:r>
                        <a:rPr lang="hu-HU" dirty="0"/>
                        <a:t> (</a:t>
                      </a:r>
                      <a:r>
                        <a:rPr lang="hu-HU" dirty="0" err="1"/>
                        <a:t>Modelica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paraméterek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breakingDeceleration</a:t>
                      </a:r>
                      <a:r>
                        <a:rPr lang="en-US" sz="1600" b="1" dirty="0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Parameter(</a:t>
                      </a:r>
                      <a:r>
                        <a:rPr lang="en-US" sz="1600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"m/s2"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10.0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hu-H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parameter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0A0A"/>
                          </a:solidFill>
                          <a:effectLst/>
                          <a:latin typeface="Courier New" panose="02070309020205020404" pitchFamily="49" charset="0"/>
                        </a:rPr>
                        <a:t>Real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breakingDeceleration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(unit = </a:t>
                      </a:r>
                      <a:r>
                        <a:rPr lang="en-US" sz="1600" dirty="0">
                          <a:solidFill>
                            <a:srgbClr val="008B00"/>
                          </a:solidFill>
                          <a:effectLst/>
                          <a:latin typeface="Courier New" panose="02070309020205020404" pitchFamily="49" charset="0"/>
                        </a:rPr>
                        <a:t>"m/s2"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= -</a:t>
                      </a:r>
                      <a:r>
                        <a:rPr lang="en-US" sz="1600" dirty="0">
                          <a:solidFill>
                            <a:srgbClr val="8B008B"/>
                          </a:solidFill>
                          <a:effectLst/>
                          <a:latin typeface="Courier New" panose="02070309020205020404" pitchFamily="49" charset="0"/>
                        </a:rPr>
                        <a:t>10.0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hu-H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változók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speed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>
                          <a:solidFill>
                            <a:srgbClr val="FF0A0A"/>
                          </a:solidFill>
                          <a:effectLst/>
                          <a:latin typeface="Courier New" panose="02070309020205020404" pitchFamily="49" charset="0"/>
                        </a:rPr>
                        <a:t>Real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speed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hu-H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kezdeti egyenletek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(){</a:t>
                      </a:r>
                      <a:b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speed</a:t>
                      </a:r>
                      <a:r>
                        <a:rPr lang="hu-HU" sz="1600" b="1" dirty="0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hu-HU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hu-HU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maxSpeed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.getValue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  <a:b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initial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equation</a:t>
                      </a:r>
                      <a:endParaRPr lang="hu-HU" sz="1600" dirty="0">
                        <a:solidFill>
                          <a:srgbClr val="8B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hu-HU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speed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maxSpeed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hu-HU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…</a:t>
                      </a:r>
                      <a:endParaRPr lang="hu-H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3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egyenletek és derivált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hu-HU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equation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b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…</a:t>
                      </a:r>
                      <a:b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der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hu-HU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speed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b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…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equation</a:t>
                      </a:r>
                      <a:r>
                        <a:rPr lang="hu-HU" sz="1600" dirty="0"/>
                        <a:t> </a:t>
                      </a:r>
                    </a:p>
                    <a:p>
                      <a:r>
                        <a:rPr lang="hu-HU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…</a:t>
                      </a:r>
                      <a:endParaRPr lang="hu-HU" sz="1600" dirty="0"/>
                    </a:p>
                    <a:p>
                      <a:r>
                        <a:rPr lang="hu-HU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hu-HU" sz="1600" dirty="0" err="1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der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distance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= 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speed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hu-HU" sz="1600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…</a:t>
                      </a:r>
                      <a:r>
                        <a:rPr lang="hu-HU" sz="16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endParaRPr lang="hu-H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6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feltételes kifejezések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speed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.getValue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</a:t>
                      </a:r>
                      <a:r>
                        <a:rPr lang="hu-HU" sz="16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 </a:t>
                      </a:r>
                      <a:r>
                        <a:rPr lang="hu-HU" sz="1600" b="1" dirty="0" err="1">
                          <a:solidFill>
                            <a:srgbClr val="660E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acceleration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.setValue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sz="16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when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(speed &lt;= </a:t>
                      </a:r>
                      <a:r>
                        <a:rPr lang="en-US" sz="1600" dirty="0">
                          <a:solidFill>
                            <a:srgbClr val="8B008B"/>
                          </a:solidFill>
                          <a:effectLst/>
                          <a:latin typeface="Courier New" panose="02070309020205020404" pitchFamily="49" charset="0"/>
                        </a:rPr>
                        <a:t>0.0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 </a:t>
                      </a:r>
                      <a:r>
                        <a:rPr lang="en-US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then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reinit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(acceleration, </a:t>
                      </a:r>
                      <a:r>
                        <a:rPr lang="en-US" sz="1600" dirty="0">
                          <a:solidFill>
                            <a:srgbClr val="8B008B"/>
                          </a:solidFill>
                          <a:effectLst/>
                          <a:latin typeface="Courier New" panose="02070309020205020404" pitchFamily="49" charset="0"/>
                        </a:rPr>
                        <a:t>0.0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); </a:t>
                      </a:r>
                      <a:r>
                        <a:rPr lang="en-US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end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when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hu-H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2455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65E1FE-A314-4E09-B66C-1CF24D501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1402598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16164</TotalTime>
  <Words>448</Words>
  <Application>Microsoft Office PowerPoint</Application>
  <PresentationFormat>Diavetítés a képernyőre (4:3 oldalarány)</PresentationFormat>
  <Paragraphs>116</Paragraphs>
  <Slides>13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FTSRG presentation</vt:lpstr>
      <vt:lpstr>FTSRG print</vt:lpstr>
      <vt:lpstr>Modelica kód generálása Java kódból</vt:lpstr>
      <vt:lpstr>Problémafelvetés</vt:lpstr>
      <vt:lpstr>Célkitűzés</vt:lpstr>
      <vt:lpstr>Megoldás</vt:lpstr>
      <vt:lpstr>Model osztály</vt:lpstr>
      <vt:lpstr>A leszármazott Java osztály felépítése</vt:lpstr>
      <vt:lpstr>Kódgenerálás menete</vt:lpstr>
      <vt:lpstr>A kódgeneráló architektúra</vt:lpstr>
      <vt:lpstr>Konkrét példa a kódok megfeleltetésére</vt:lpstr>
      <vt:lpstr>Kiinduló kód</vt:lpstr>
      <vt:lpstr>Futás eredménye</vt:lpstr>
      <vt:lpstr>Szimuláció eredménye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Eni 🐬</cp:lastModifiedBy>
  <cp:revision>2111</cp:revision>
  <dcterms:created xsi:type="dcterms:W3CDTF">2013-06-08T09:47:17Z</dcterms:created>
  <dcterms:modified xsi:type="dcterms:W3CDTF">2019-12-09T10:47:16Z</dcterms:modified>
</cp:coreProperties>
</file>