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0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5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0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06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47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58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5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81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6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3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1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D4784F-0B27-4F97-9A8C-984F72992D1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AF70EA-AAA3-4494-9977-63A7E55C9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8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Defending Against APT34: An OSINT and MITRE ATT&amp;CK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7390" y="3996267"/>
            <a:ext cx="7925634" cy="1388534"/>
          </a:xfrm>
        </p:spPr>
        <p:txBody>
          <a:bodyPr>
            <a:noAutofit/>
          </a:bodyPr>
          <a:lstStyle/>
          <a:p>
            <a:r>
              <a:rPr lang="en-US" sz="3500" dirty="0" smtClean="0"/>
              <a:t>Cybersecurity Report for Client Leadership</a:t>
            </a:r>
          </a:p>
          <a:p>
            <a:r>
              <a:rPr lang="en-US" sz="3500" dirty="0" smtClean="0"/>
              <a:t>Presented by: Uchendu, Favour Eni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293135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500" dirty="0" smtClean="0"/>
              <a:t>APT34 </a:t>
            </a:r>
            <a:r>
              <a:rPr lang="en-US" sz="3500" dirty="0"/>
              <a:t>is a serious threat with nation-state backing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500" dirty="0" smtClean="0"/>
              <a:t>Use </a:t>
            </a:r>
            <a:r>
              <a:rPr lang="en-US" sz="3500" dirty="0"/>
              <a:t>of MITRE ATT&amp;CK framework enables strategic defense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500" dirty="0" smtClean="0"/>
              <a:t>Proactive </a:t>
            </a:r>
            <a:r>
              <a:rPr lang="en-US" sz="3500" dirty="0"/>
              <a:t>security measures can significantly reduce risk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500" dirty="0" smtClean="0"/>
              <a:t>Stay </a:t>
            </a:r>
            <a:r>
              <a:rPr lang="en-US" sz="3500" dirty="0"/>
              <a:t>vigilant, updated, and responsive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993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err="1" smtClean="0"/>
              <a:t>Mandiant</a:t>
            </a:r>
            <a:r>
              <a:rPr lang="en-US" sz="3000" dirty="0"/>
              <a:t>, </a:t>
            </a:r>
            <a:r>
              <a:rPr lang="en-US" sz="3000" dirty="0" err="1"/>
              <a:t>CrowdStrike</a:t>
            </a:r>
            <a:r>
              <a:rPr lang="en-US" sz="3000" dirty="0"/>
              <a:t>, Recorded Future, </a:t>
            </a:r>
            <a:r>
              <a:rPr lang="en-US" sz="3000" dirty="0" err="1"/>
              <a:t>SecureWorks</a:t>
            </a:r>
            <a:r>
              <a:rPr lang="en-US" sz="3000" dirty="0"/>
              <a:t>, etc.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smtClean="0"/>
              <a:t>MITRE </a:t>
            </a:r>
            <a:r>
              <a:rPr lang="en-US" sz="3000" dirty="0"/>
              <a:t>ATT&amp;CK: https://attack.mitre.org/groups/G0049/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smtClean="0"/>
              <a:t>CISA</a:t>
            </a:r>
            <a:r>
              <a:rPr lang="en-US" sz="3000" dirty="0"/>
              <a:t>: https://www.cisa.gov/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smtClean="0"/>
              <a:t>Google </a:t>
            </a:r>
            <a:r>
              <a:rPr lang="en-US" sz="3000" dirty="0"/>
              <a:t>Threat Analysis Group Reports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err="1" smtClean="0"/>
              <a:t>Trustwave</a:t>
            </a:r>
            <a:r>
              <a:rPr lang="en-US" sz="3000" dirty="0"/>
              <a:t>, Kaspersky, Symantec Threat </a:t>
            </a:r>
            <a:r>
              <a:rPr lang="en-US" sz="3000" dirty="0" smtClean="0"/>
              <a:t>Intelligence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9657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rmAutofit/>
          </a:bodyPr>
          <a:lstStyle/>
          <a:p>
            <a:r>
              <a:rPr lang="en-US" sz="3500" dirty="0" smtClean="0"/>
              <a:t>Objective</a:t>
            </a:r>
            <a:r>
              <a:rPr lang="en-US" sz="3500" dirty="0"/>
              <a:t>: Identify and analyze APT34</a:t>
            </a:r>
          </a:p>
          <a:p>
            <a:r>
              <a:rPr lang="en-US" sz="3500" dirty="0" smtClean="0"/>
              <a:t>Tools </a:t>
            </a:r>
            <a:r>
              <a:rPr lang="en-US" sz="3500" dirty="0"/>
              <a:t>used: OSINT platforms, MITRE ATT&amp;CK Framework</a:t>
            </a:r>
          </a:p>
          <a:p>
            <a:r>
              <a:rPr lang="en-US" sz="3500" dirty="0" smtClean="0"/>
              <a:t>Goal</a:t>
            </a:r>
            <a:r>
              <a:rPr lang="en-US" sz="3500" dirty="0"/>
              <a:t>: Develop actionable cybersecurity defense strategies</a:t>
            </a:r>
          </a:p>
        </p:txBody>
      </p:sp>
    </p:spTree>
    <p:extLst>
      <p:ext uri="{BB962C8B-B14F-4D97-AF65-F5344CB8AC3E}">
        <p14:creationId xmlns:p14="http://schemas.microsoft.com/office/powerpoint/2010/main" val="13371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 is APT34?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dirty="0" smtClean="0"/>
              <a:t>Also </a:t>
            </a:r>
            <a:r>
              <a:rPr lang="en-US" sz="3500" dirty="0"/>
              <a:t>known as: </a:t>
            </a:r>
            <a:r>
              <a:rPr lang="en-US" sz="3500" dirty="0" err="1"/>
              <a:t>OilRig</a:t>
            </a:r>
            <a:r>
              <a:rPr lang="en-US" sz="3500" dirty="0"/>
              <a:t>, Helix Kitten, Earth </a:t>
            </a:r>
            <a:r>
              <a:rPr lang="en-US" sz="3500" dirty="0" err="1"/>
              <a:t>Simnavaz</a:t>
            </a:r>
            <a:endParaRPr lang="en-US" sz="3500" dirty="0"/>
          </a:p>
          <a:p>
            <a:r>
              <a:rPr lang="en-US" sz="3500" dirty="0" smtClean="0"/>
              <a:t>Active </a:t>
            </a:r>
            <a:r>
              <a:rPr lang="en-US" sz="3500" dirty="0"/>
              <a:t>since: At least 2014</a:t>
            </a:r>
          </a:p>
          <a:p>
            <a:r>
              <a:rPr lang="en-US" sz="3500" dirty="0" smtClean="0"/>
              <a:t>Known </a:t>
            </a:r>
            <a:r>
              <a:rPr lang="en-US" sz="3500" dirty="0"/>
              <a:t>for: Sophisticated cyber espionage</a:t>
            </a:r>
          </a:p>
        </p:txBody>
      </p:sp>
    </p:spTree>
    <p:extLst>
      <p:ext uri="{BB962C8B-B14F-4D97-AF65-F5344CB8AC3E}">
        <p14:creationId xmlns:p14="http://schemas.microsoft.com/office/powerpoint/2010/main" val="23690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Nation-State Association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600" dirty="0" smtClean="0"/>
              <a:t>APT34 </a:t>
            </a:r>
            <a:r>
              <a:rPr lang="en-US" sz="3600" dirty="0"/>
              <a:t>is affiliated with the Islamic Republic of Iran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600" dirty="0" smtClean="0"/>
              <a:t>Likely </a:t>
            </a:r>
            <a:r>
              <a:rPr lang="en-US" sz="3600" dirty="0"/>
              <a:t>tied to Iranian intelligence operations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600" dirty="0" smtClean="0"/>
              <a:t>Focus </a:t>
            </a:r>
            <a:r>
              <a:rPr lang="en-US" sz="3600" dirty="0"/>
              <a:t>on national strategic </a:t>
            </a:r>
            <a:r>
              <a:rPr lang="en-US" sz="3600" dirty="0" smtClean="0"/>
              <a:t>interests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5107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Targeted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124201"/>
          </a:xfrm>
        </p:spPr>
        <p:txBody>
          <a:bodyPr>
            <a:no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500" dirty="0" smtClean="0"/>
              <a:t>Financial </a:t>
            </a:r>
            <a:r>
              <a:rPr lang="en-US" sz="3500" dirty="0"/>
              <a:t>services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500" dirty="0" smtClean="0"/>
              <a:t>Government </a:t>
            </a:r>
            <a:r>
              <a:rPr lang="en-US" sz="3500" dirty="0"/>
              <a:t>agencies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500" dirty="0" smtClean="0"/>
              <a:t>Energy </a:t>
            </a:r>
            <a:r>
              <a:rPr lang="en-US" sz="3500" dirty="0"/>
              <a:t>and chemical sectors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500" dirty="0" smtClean="0"/>
              <a:t>Telecommunications</a:t>
            </a:r>
            <a:endParaRPr lang="en-US" sz="3500" dirty="0"/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500" dirty="0" smtClean="0"/>
              <a:t>Organizations </a:t>
            </a:r>
            <a:r>
              <a:rPr lang="en-US" sz="3500" dirty="0"/>
              <a:t>primarily in the Middle East, also globally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51534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Motives Behind APT34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600" dirty="0" smtClean="0"/>
              <a:t>Cyber </a:t>
            </a:r>
            <a:r>
              <a:rPr lang="en-US" sz="3600" dirty="0"/>
              <a:t>espionage for strategic advantage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600" dirty="0" smtClean="0"/>
              <a:t>Political </a:t>
            </a:r>
            <a:r>
              <a:rPr lang="en-US" sz="3600" dirty="0"/>
              <a:t>and economic intelligence gathering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600" dirty="0" smtClean="0"/>
              <a:t>Supporting </a:t>
            </a:r>
            <a:r>
              <a:rPr lang="en-US" sz="3600" dirty="0"/>
              <a:t>Iran's geopolitical goals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8356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APT34’s </a:t>
            </a:r>
            <a:r>
              <a:rPr lang="en-US" b="1" dirty="0" smtClean="0"/>
              <a:t>TTPs</a:t>
            </a:r>
            <a:br>
              <a:rPr lang="en-US" b="1" dirty="0" smtClean="0"/>
            </a:br>
            <a:r>
              <a:rPr lang="en-US" b="1" dirty="0" smtClean="0"/>
              <a:t>(Tactics</a:t>
            </a:r>
            <a:r>
              <a:rPr lang="en-US" b="1" dirty="0"/>
              <a:t>, Techniques, Procedures)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smtClean="0"/>
              <a:t>Spear </a:t>
            </a:r>
            <a:r>
              <a:rPr lang="en-US" sz="3000" dirty="0"/>
              <a:t>Phishing campaigns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smtClean="0"/>
              <a:t>Exploitation </a:t>
            </a:r>
            <a:r>
              <a:rPr lang="en-US" sz="3000" dirty="0"/>
              <a:t>of known vulnerabilities (e.g., CVE-2017-11882)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smtClean="0"/>
              <a:t>Use </a:t>
            </a:r>
            <a:r>
              <a:rPr lang="en-US" sz="3000" dirty="0"/>
              <a:t>of custom malware (e.g., Helminth, QUADAGENT)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smtClean="0"/>
              <a:t>Credential </a:t>
            </a:r>
            <a:r>
              <a:rPr lang="en-US" sz="3000" dirty="0"/>
              <a:t>harvesting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smtClean="0"/>
              <a:t>“Living </a:t>
            </a:r>
            <a:r>
              <a:rPr lang="en-US" sz="3000" dirty="0"/>
              <a:t>off the </a:t>
            </a:r>
            <a:r>
              <a:rPr lang="en-US" sz="3000" dirty="0" smtClean="0"/>
              <a:t>Land” </a:t>
            </a:r>
            <a:r>
              <a:rPr lang="en-US" sz="3000" dirty="0"/>
              <a:t>techniques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000" dirty="0" smtClean="0"/>
              <a:t>Supply </a:t>
            </a:r>
            <a:r>
              <a:rPr lang="en-US" sz="3000" dirty="0"/>
              <a:t>chain </a:t>
            </a:r>
            <a:r>
              <a:rPr lang="en-US" sz="3000" dirty="0" smtClean="0"/>
              <a:t>attacks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9216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MITRE ATT&amp;CK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300" dirty="0" smtClean="0"/>
              <a:t>Initial </a:t>
            </a:r>
            <a:r>
              <a:rPr lang="en-US" sz="3300" dirty="0"/>
              <a:t>Access: </a:t>
            </a:r>
            <a:r>
              <a:rPr lang="en-US" sz="3300" dirty="0" err="1"/>
              <a:t>Spearphishing</a:t>
            </a:r>
            <a:r>
              <a:rPr lang="en-US" sz="3300" dirty="0"/>
              <a:t> Attachment [T1566.001]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300" dirty="0" smtClean="0"/>
              <a:t>Execution</a:t>
            </a:r>
            <a:r>
              <a:rPr lang="en-US" sz="3300" dirty="0"/>
              <a:t>: Command and Scripting Interpreter [T1059]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300" dirty="0" smtClean="0"/>
              <a:t>Persistence</a:t>
            </a:r>
            <a:r>
              <a:rPr lang="en-US" sz="3300" dirty="0"/>
              <a:t>: Registry Run Keys [T1547.001]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300" dirty="0" smtClean="0"/>
              <a:t>Credential </a:t>
            </a:r>
            <a:r>
              <a:rPr lang="en-US" sz="3300" dirty="0"/>
              <a:t>Access: Credential Dumping [T1003]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300" dirty="0" smtClean="0"/>
              <a:t>Exfiltration</a:t>
            </a:r>
            <a:r>
              <a:rPr lang="en-US" sz="3300" dirty="0"/>
              <a:t>: Exfiltration Over C2 Channel [T1041]</a:t>
            </a:r>
          </a:p>
          <a:p>
            <a:pPr marL="0" indent="0">
              <a:buNone/>
            </a:pP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71779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8495"/>
            <a:ext cx="10018713" cy="1752599"/>
          </a:xfrm>
        </p:spPr>
        <p:txBody>
          <a:bodyPr/>
          <a:lstStyle/>
          <a:p>
            <a:r>
              <a:rPr lang="en-US" b="1" dirty="0"/>
              <a:t>Recommended 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1828799"/>
            <a:ext cx="10018713" cy="3978442"/>
          </a:xfrm>
        </p:spPr>
        <p:txBody>
          <a:bodyPr>
            <a:no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200" dirty="0" smtClean="0"/>
              <a:t>Patch </a:t>
            </a:r>
            <a:r>
              <a:rPr lang="en-US" sz="3200" dirty="0"/>
              <a:t>Management: Apply updates promptly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200" dirty="0" smtClean="0"/>
              <a:t>Employee </a:t>
            </a:r>
            <a:r>
              <a:rPr lang="en-US" sz="3200" dirty="0"/>
              <a:t>Training: Phishing awareness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200" dirty="0" smtClean="0"/>
              <a:t>Network </a:t>
            </a:r>
            <a:r>
              <a:rPr lang="en-US" sz="3200" dirty="0"/>
              <a:t>Segmentation: Contain lateral movement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200" dirty="0" smtClean="0"/>
              <a:t>Multi-Factor </a:t>
            </a:r>
            <a:r>
              <a:rPr lang="en-US" sz="3200" dirty="0"/>
              <a:t>Authentication (MFA)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200" dirty="0" smtClean="0"/>
              <a:t>Endpoint </a:t>
            </a:r>
            <a:r>
              <a:rPr lang="en-US" sz="3200" dirty="0"/>
              <a:t>Detection and Response (EDR)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200" dirty="0" smtClean="0"/>
              <a:t>Monitor </a:t>
            </a:r>
            <a:r>
              <a:rPr lang="en-US" sz="3200" dirty="0"/>
              <a:t>and analyze network traffic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3200" dirty="0" smtClean="0"/>
              <a:t>Develop </a:t>
            </a:r>
            <a:r>
              <a:rPr lang="en-US" sz="3200" dirty="0"/>
              <a:t>and maintain an Incident Response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15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1550</TotalTime>
  <Words>333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Defending Against APT34: An OSINT and MITRE ATT&amp;CK Approach</vt:lpstr>
      <vt:lpstr>Introduction</vt:lpstr>
      <vt:lpstr>Who is APT34?</vt:lpstr>
      <vt:lpstr>Nation-State Association</vt:lpstr>
      <vt:lpstr>Targeted Industries</vt:lpstr>
      <vt:lpstr>Motives Behind APT34</vt:lpstr>
      <vt:lpstr>APT34’s TTPs (Tactics, Techniques, Procedures)</vt:lpstr>
      <vt:lpstr>MITRE ATT&amp;CK Mapping</vt:lpstr>
      <vt:lpstr>Recommended Security Measures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Defending Against APT34: An OSINT and MITRE ATT&amp;CK Approach</dc:title>
  <dc:creator>Favour Uchendu</dc:creator>
  <cp:lastModifiedBy>Favour Uchendu</cp:lastModifiedBy>
  <cp:revision>13</cp:revision>
  <dcterms:created xsi:type="dcterms:W3CDTF">2025-04-06T18:44:31Z</dcterms:created>
  <dcterms:modified xsi:type="dcterms:W3CDTF">2025-04-07T20:34:36Z</dcterms:modified>
</cp:coreProperties>
</file>