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90" r:id="rId6"/>
    <p:sldId id="286" r:id="rId7"/>
    <p:sldId id="287" r:id="rId8"/>
    <p:sldId id="288" r:id="rId9"/>
    <p:sldId id="289" r:id="rId10"/>
    <p:sldId id="291" r:id="rId11"/>
    <p:sldId id="292" r:id="rId12"/>
    <p:sldId id="261" r:id="rId13"/>
    <p:sldId id="293" r:id="rId14"/>
    <p:sldId id="262" r:id="rId15"/>
    <p:sldId id="294" r:id="rId16"/>
    <p:sldId id="295" r:id="rId17"/>
    <p:sldId id="296" r:id="rId18"/>
    <p:sldId id="297" r:id="rId19"/>
    <p:sldId id="298" r:id="rId20"/>
    <p:sldId id="299"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gi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dcode.fr/vigenere-cipher" TargetMode="External"/><Relationship Id="rId2" Type="http://schemas.openxmlformats.org/officeDocument/2006/relationships/hyperlink" Target="https://www.dcode.fr/caesar-cipher" TargetMode="External"/><Relationship Id="rId1" Type="http://schemas.openxmlformats.org/officeDocument/2006/relationships/slideLayout" Target="../slideLayouts/slideLayout5.xml"/><Relationship Id="rId6" Type="http://schemas.openxmlformats.org/officeDocument/2006/relationships/hyperlink" Target="https://chat.openai.com/c/71a0ac1d-4be5-43d9-9901-07c56456b762" TargetMode="External"/><Relationship Id="rId5" Type="http://schemas.openxmlformats.org/officeDocument/2006/relationships/hyperlink" Target="https://www.calculatorsoup.com/calculators/math/modulo-calculator.php" TargetMode="External"/><Relationship Id="rId4" Type="http://schemas.openxmlformats.org/officeDocument/2006/relationships/hyperlink" Target="https://www.dcode.fr/transposition-ciph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Software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Revision for Quiz 1 – </a:t>
            </a:r>
            <a:r>
              <a:rPr lang="el-GR" dirty="0"/>
              <a:t>Ανακεφαλαίωση</a:t>
            </a:r>
            <a:endParaRPr lang="en-US" dirty="0"/>
          </a:p>
          <a:p>
            <a:pPr marL="0" indent="0">
              <a:buNone/>
            </a:pPr>
            <a:r>
              <a:rPr lang="el-GR" dirty="0"/>
              <a:t>Διαλέξεις 1-6</a:t>
            </a:r>
            <a:endParaRPr lang="en-US" dirty="0"/>
          </a:p>
        </p:txBody>
      </p:sp>
      <p:pic>
        <p:nvPicPr>
          <p:cNvPr id="5" name="Picture 4" descr="A blue lock with a keyhole&#10;&#10;Description automatically generated">
            <a:extLst>
              <a:ext uri="{FF2B5EF4-FFF2-40B4-BE49-F238E27FC236}">
                <a16:creationId xmlns:a16="http://schemas.microsoft.com/office/drawing/2014/main" id="{2EF91834-9713-57AB-BD2E-08F91ADE2476}"/>
              </a:ext>
            </a:extLst>
          </p:cNvPr>
          <p:cNvPicPr>
            <a:picLocks noChangeAspect="1"/>
          </p:cNvPicPr>
          <p:nvPr/>
        </p:nvPicPr>
        <p:blipFill>
          <a:blip r:embed="rId2"/>
          <a:stretch>
            <a:fillRect/>
          </a:stretch>
        </p:blipFill>
        <p:spPr>
          <a:xfrm>
            <a:off x="7726017" y="330973"/>
            <a:ext cx="4465983" cy="3349487"/>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EBFDC-57D1-FA57-A36E-70EE60ED0F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771F04-2F22-3F9C-B61E-B196AA870B48}"/>
              </a:ext>
            </a:extLst>
          </p:cNvPr>
          <p:cNvSpPr>
            <a:spLocks noGrp="1"/>
          </p:cNvSpPr>
          <p:nvPr>
            <p:ph type="title"/>
          </p:nvPr>
        </p:nvSpPr>
        <p:spPr/>
        <p:txBody>
          <a:bodyPr/>
          <a:lstStyle/>
          <a:p>
            <a:r>
              <a:rPr lang="en-US" dirty="0" err="1"/>
              <a:t>Kerchoff’s</a:t>
            </a:r>
            <a:r>
              <a:rPr lang="en-US" dirty="0"/>
              <a:t> Principle</a:t>
            </a:r>
          </a:p>
        </p:txBody>
      </p:sp>
      <p:sp>
        <p:nvSpPr>
          <p:cNvPr id="19" name="TextBox 18">
            <a:extLst>
              <a:ext uri="{FF2B5EF4-FFF2-40B4-BE49-F238E27FC236}">
                <a16:creationId xmlns:a16="http://schemas.microsoft.com/office/drawing/2014/main" id="{8A82269F-F7B1-D481-6A18-631B026C4505}"/>
              </a:ext>
            </a:extLst>
          </p:cNvPr>
          <p:cNvSpPr txBox="1"/>
          <p:nvPr/>
        </p:nvSpPr>
        <p:spPr>
          <a:xfrm>
            <a:off x="572278" y="1665513"/>
            <a:ext cx="6024465" cy="2246769"/>
          </a:xfrm>
          <a:prstGeom prst="rect">
            <a:avLst/>
          </a:prstGeom>
          <a:noFill/>
        </p:spPr>
        <p:txBody>
          <a:bodyPr wrap="square" rtlCol="0">
            <a:spAutoFit/>
          </a:bodyPr>
          <a:lstStyle/>
          <a:p>
            <a:r>
              <a:rPr lang="el-GR" sz="2800" dirty="0">
                <a:solidFill>
                  <a:schemeClr val="bg1"/>
                </a:solidFill>
              </a:rPr>
              <a:t>Ένα σύστημα (κρυπτοσύστημα) πρέπει να θεωρείται ασφάλες ακόμα και αν όλες οι πληροφορίες για το σύστημα είναι γνωστές (</a:t>
            </a:r>
            <a:r>
              <a:rPr lang="en-US" sz="2800" dirty="0">
                <a:solidFill>
                  <a:schemeClr val="bg1"/>
                </a:solidFill>
              </a:rPr>
              <a:t>pubic) </a:t>
            </a:r>
            <a:r>
              <a:rPr lang="el-GR" sz="2800" dirty="0">
                <a:solidFill>
                  <a:schemeClr val="bg1"/>
                </a:solidFill>
              </a:rPr>
              <a:t>– όλοι το ξέρουν ΕΚΤΟΣ το κλειδί</a:t>
            </a:r>
          </a:p>
        </p:txBody>
      </p:sp>
      <p:pic>
        <p:nvPicPr>
          <p:cNvPr id="6" name="Picture 5" descr="A diagram of a diagram&#10;&#10;Description automatically generated">
            <a:extLst>
              <a:ext uri="{FF2B5EF4-FFF2-40B4-BE49-F238E27FC236}">
                <a16:creationId xmlns:a16="http://schemas.microsoft.com/office/drawing/2014/main" id="{98ACEB8E-A695-C14C-9B96-06A4A3B0F362}"/>
              </a:ext>
            </a:extLst>
          </p:cNvPr>
          <p:cNvPicPr>
            <a:picLocks noChangeAspect="1"/>
          </p:cNvPicPr>
          <p:nvPr/>
        </p:nvPicPr>
        <p:blipFill>
          <a:blip r:embed="rId2"/>
          <a:stretch>
            <a:fillRect/>
          </a:stretch>
        </p:blipFill>
        <p:spPr>
          <a:xfrm>
            <a:off x="7091265" y="2192694"/>
            <a:ext cx="4827036" cy="2715208"/>
          </a:xfrm>
          <a:prstGeom prst="rect">
            <a:avLst/>
          </a:prstGeom>
        </p:spPr>
      </p:pic>
      <p:sp>
        <p:nvSpPr>
          <p:cNvPr id="7" name="TextBox 6">
            <a:extLst>
              <a:ext uri="{FF2B5EF4-FFF2-40B4-BE49-F238E27FC236}">
                <a16:creationId xmlns:a16="http://schemas.microsoft.com/office/drawing/2014/main" id="{F3FB069B-4715-EBEC-702E-39887966110D}"/>
              </a:ext>
            </a:extLst>
          </p:cNvPr>
          <p:cNvSpPr txBox="1"/>
          <p:nvPr/>
        </p:nvSpPr>
        <p:spPr>
          <a:xfrm>
            <a:off x="444500" y="4499339"/>
            <a:ext cx="6416351" cy="1569660"/>
          </a:xfrm>
          <a:prstGeom prst="rect">
            <a:avLst/>
          </a:prstGeom>
          <a:noFill/>
        </p:spPr>
        <p:txBody>
          <a:bodyPr wrap="square" rtlCol="0">
            <a:spAutoFit/>
          </a:bodyPr>
          <a:lstStyle/>
          <a:p>
            <a:r>
              <a:rPr lang="en-US" sz="2400" dirty="0">
                <a:solidFill>
                  <a:schemeClr val="bg1"/>
                </a:solidFill>
              </a:rPr>
              <a:t>- Security is based on the secrecy of the key</a:t>
            </a:r>
          </a:p>
          <a:p>
            <a:r>
              <a:rPr lang="en-US" sz="2400" dirty="0">
                <a:solidFill>
                  <a:schemeClr val="bg1"/>
                </a:solidFill>
              </a:rPr>
              <a:t>- The hardness to infer the plaintext via the ciphertext (</a:t>
            </a:r>
            <a:r>
              <a:rPr lang="el-GR" sz="2400" dirty="0">
                <a:solidFill>
                  <a:schemeClr val="bg1"/>
                </a:solidFill>
              </a:rPr>
              <a:t>να βρώ το αρχικό μύνημα έχοντας το κρυπτογραφημένο)</a:t>
            </a:r>
          </a:p>
        </p:txBody>
      </p:sp>
      <p:sp>
        <p:nvSpPr>
          <p:cNvPr id="8" name="Arrow: Right 7">
            <a:extLst>
              <a:ext uri="{FF2B5EF4-FFF2-40B4-BE49-F238E27FC236}">
                <a16:creationId xmlns:a16="http://schemas.microsoft.com/office/drawing/2014/main" id="{E96DECF9-6052-5D3C-9932-9489CD04B3DA}"/>
              </a:ext>
            </a:extLst>
          </p:cNvPr>
          <p:cNvSpPr/>
          <p:nvPr/>
        </p:nvSpPr>
        <p:spPr>
          <a:xfrm>
            <a:off x="6702231" y="5550146"/>
            <a:ext cx="1079500" cy="535531"/>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345512-55AB-4536-C8F7-68E2344DB452}"/>
              </a:ext>
            </a:extLst>
          </p:cNvPr>
          <p:cNvSpPr txBox="1"/>
          <p:nvPr/>
        </p:nvSpPr>
        <p:spPr>
          <a:xfrm>
            <a:off x="7903029" y="5544916"/>
            <a:ext cx="2043404" cy="461665"/>
          </a:xfrm>
          <a:prstGeom prst="rect">
            <a:avLst/>
          </a:prstGeom>
          <a:noFill/>
        </p:spPr>
        <p:txBody>
          <a:bodyPr wrap="square" rtlCol="0">
            <a:spAutoFit/>
          </a:bodyPr>
          <a:lstStyle/>
          <a:p>
            <a:r>
              <a:rPr lang="en-US" sz="2400" dirty="0">
                <a:solidFill>
                  <a:schemeClr val="bg1"/>
                </a:solidFill>
              </a:rPr>
              <a:t>Cryptanalysis</a:t>
            </a:r>
            <a:endParaRPr lang="en-US" dirty="0">
              <a:solidFill>
                <a:schemeClr val="bg1"/>
              </a:solidFill>
            </a:endParaRPr>
          </a:p>
        </p:txBody>
      </p:sp>
    </p:spTree>
    <p:extLst>
      <p:ext uri="{BB962C8B-B14F-4D97-AF65-F5344CB8AC3E}">
        <p14:creationId xmlns:p14="http://schemas.microsoft.com/office/powerpoint/2010/main" val="6365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B43F05A8-36F9-016E-9CEE-6AE90DAAEDE2}"/>
              </a:ext>
            </a:extLst>
          </p:cNvPr>
          <p:cNvSpPr>
            <a:spLocks noGrp="1"/>
          </p:cNvSpPr>
          <p:nvPr>
            <p:ph type="title"/>
          </p:nvPr>
        </p:nvSpPr>
        <p:spPr/>
        <p:txBody>
          <a:bodyPr/>
          <a:lstStyle/>
          <a:p>
            <a:r>
              <a:rPr lang="en-US" dirty="0"/>
              <a:t>Simple Substitution Cipher</a:t>
            </a:r>
          </a:p>
        </p:txBody>
      </p:sp>
      <p:sp>
        <p:nvSpPr>
          <p:cNvPr id="37" name="Text Placeholder 36">
            <a:extLst>
              <a:ext uri="{FF2B5EF4-FFF2-40B4-BE49-F238E27FC236}">
                <a16:creationId xmlns:a16="http://schemas.microsoft.com/office/drawing/2014/main" id="{8DC180BA-BF0B-A6B5-0190-77646416503C}"/>
              </a:ext>
            </a:extLst>
          </p:cNvPr>
          <p:cNvSpPr>
            <a:spLocks noGrp="1"/>
          </p:cNvSpPr>
          <p:nvPr>
            <p:ph type="body" sz="quarter" idx="13"/>
          </p:nvPr>
        </p:nvSpPr>
        <p:spPr>
          <a:xfrm>
            <a:off x="677765" y="1298813"/>
            <a:ext cx="5293827" cy="809905"/>
          </a:xfrm>
        </p:spPr>
        <p:txBody>
          <a:bodyPr/>
          <a:lstStyle/>
          <a:p>
            <a:pPr marL="342900" indent="-342900">
              <a:buAutoNum type="arabicPeriod"/>
            </a:pPr>
            <a:r>
              <a:rPr lang="el-GR" dirty="0"/>
              <a:t>Η λογική βασίζεται στο ότι έχουμε ένα αλφάβητο και πηγαίνουμε και αριθμούμε το κάθε χαρακτήρα με ένα αριθμό ( κάνουμε </a:t>
            </a:r>
            <a:r>
              <a:rPr lang="en-US" dirty="0"/>
              <a:t>indexing)</a:t>
            </a:r>
          </a:p>
          <a:p>
            <a:pPr marL="342900" indent="-342900">
              <a:buAutoNum type="arabicPeriod"/>
            </a:pPr>
            <a:r>
              <a:rPr lang="el-GR" dirty="0"/>
              <a:t>Άρα το Α = 1, Β = 2, Γ = 3, Δ = 4 .....................</a:t>
            </a:r>
          </a:p>
          <a:p>
            <a:pPr marL="342900" indent="-342900">
              <a:buAutoNum type="arabicPeriod"/>
            </a:pPr>
            <a:r>
              <a:rPr lang="el-GR" dirty="0"/>
              <a:t>Για να αποκρυπτογραφηθεί το μύνημα όπως έχουμε πει χρειαζόμαστε ένα κλειδί.</a:t>
            </a:r>
          </a:p>
          <a:p>
            <a:pPr marL="342900" indent="-342900">
              <a:buAutoNum type="arabicPeriod"/>
            </a:pPr>
            <a:r>
              <a:rPr lang="el-GR" dirty="0"/>
              <a:t>Το κλειδί σε αυτή την περίπτωση είναι ένας αριθμός.</a:t>
            </a:r>
          </a:p>
          <a:p>
            <a:pPr marL="342900" indent="-342900">
              <a:buAutoNum type="arabicPeriod"/>
            </a:pPr>
            <a:r>
              <a:rPr lang="el-GR" dirty="0"/>
              <a:t>Ας πούμε για παράδειγμα ότι το κλειδί είναι το 3, άρα </a:t>
            </a:r>
            <a:r>
              <a:rPr lang="en-US" dirty="0"/>
              <a:t>k=3.</a:t>
            </a:r>
          </a:p>
          <a:p>
            <a:pPr marL="342900" indent="-342900">
              <a:buAutoNum type="arabicPeriod"/>
            </a:pPr>
            <a:r>
              <a:rPr lang="el-GR" dirty="0"/>
              <a:t>Σε αυτό το απλό τρόπο κρυπτογραφίας, το κλειδί μετακινεί το χαρακτήρα σε θέσεις δεξιά με βάση το κλειδί.</a:t>
            </a:r>
          </a:p>
          <a:p>
            <a:pPr marL="342900" indent="-342900">
              <a:buAutoNum type="arabicPeriod"/>
            </a:pPr>
            <a:r>
              <a:rPr lang="el-GR" dirty="0"/>
              <a:t>Άρα αν έχω το χαρακτήρα Α, αν το μετακινήσω 3 θέσεις (Β,Γ,Δ) τότε καταλαβαίνω ότι Α+Δ.</a:t>
            </a:r>
          </a:p>
          <a:p>
            <a:pPr marL="342900" indent="-342900">
              <a:buAutoNum type="arabicPeriod"/>
            </a:pPr>
            <a:r>
              <a:rPr lang="el-GR" dirty="0"/>
              <a:t>Το πιο γνωστό </a:t>
            </a:r>
            <a:r>
              <a:rPr lang="en-US" dirty="0"/>
              <a:t>Substitution Cipher </a:t>
            </a:r>
            <a:r>
              <a:rPr lang="el-GR" dirty="0"/>
              <a:t>είναι το</a:t>
            </a:r>
            <a:r>
              <a:rPr lang="en-US" dirty="0"/>
              <a:t> Ceaser Cipher. </a:t>
            </a:r>
          </a:p>
          <a:p>
            <a:pPr marL="0" indent="0">
              <a:buNone/>
            </a:pPr>
            <a:r>
              <a:rPr lang="el-GR" dirty="0"/>
              <a:t> </a:t>
            </a:r>
            <a:endParaRPr lang="en-US" dirty="0"/>
          </a:p>
        </p:txBody>
      </p:sp>
      <p:pic>
        <p:nvPicPr>
          <p:cNvPr id="39" name="Picture 38">
            <a:extLst>
              <a:ext uri="{FF2B5EF4-FFF2-40B4-BE49-F238E27FC236}">
                <a16:creationId xmlns:a16="http://schemas.microsoft.com/office/drawing/2014/main" id="{BFD397FC-E926-2135-5730-6E9D7FA45701}"/>
              </a:ext>
            </a:extLst>
          </p:cNvPr>
          <p:cNvPicPr>
            <a:picLocks noChangeAspect="1"/>
          </p:cNvPicPr>
          <p:nvPr/>
        </p:nvPicPr>
        <p:blipFill>
          <a:blip r:embed="rId2"/>
          <a:stretch>
            <a:fillRect/>
          </a:stretch>
        </p:blipFill>
        <p:spPr>
          <a:xfrm>
            <a:off x="6643395" y="3868748"/>
            <a:ext cx="5243999" cy="2528180"/>
          </a:xfrm>
          <a:prstGeom prst="rect">
            <a:avLst/>
          </a:prstGeom>
        </p:spPr>
      </p:pic>
      <p:cxnSp>
        <p:nvCxnSpPr>
          <p:cNvPr id="41" name="Straight Arrow Connector 40">
            <a:extLst>
              <a:ext uri="{FF2B5EF4-FFF2-40B4-BE49-F238E27FC236}">
                <a16:creationId xmlns:a16="http://schemas.microsoft.com/office/drawing/2014/main" id="{ABFA1B52-B144-9CE4-01C2-1C5590F71221}"/>
              </a:ext>
            </a:extLst>
          </p:cNvPr>
          <p:cNvCxnSpPr/>
          <p:nvPr/>
        </p:nvCxnSpPr>
        <p:spPr>
          <a:xfrm flipV="1">
            <a:off x="4749282" y="5747657"/>
            <a:ext cx="1642187" cy="317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97FD-098C-C420-BCC8-9AE151B473FA}"/>
              </a:ext>
            </a:extLst>
          </p:cNvPr>
          <p:cNvSpPr>
            <a:spLocks noGrp="1"/>
          </p:cNvSpPr>
          <p:nvPr>
            <p:ph type="title"/>
          </p:nvPr>
        </p:nvSpPr>
        <p:spPr/>
        <p:txBody>
          <a:bodyPr/>
          <a:lstStyle/>
          <a:p>
            <a:r>
              <a:rPr lang="el-GR" dirty="0"/>
              <a:t>Γιατί δεν είναι καλό???</a:t>
            </a:r>
            <a:endParaRPr lang="en-US" dirty="0"/>
          </a:p>
        </p:txBody>
      </p:sp>
      <p:sp>
        <p:nvSpPr>
          <p:cNvPr id="3" name="Slide Number Placeholder 2">
            <a:extLst>
              <a:ext uri="{FF2B5EF4-FFF2-40B4-BE49-F238E27FC236}">
                <a16:creationId xmlns:a16="http://schemas.microsoft.com/office/drawing/2014/main" id="{192CE253-1881-0F3A-0AA5-376B5BE0CB1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2F0542AE-3631-FBC5-26EF-90B30FDA01A8}"/>
              </a:ext>
            </a:extLst>
          </p:cNvPr>
          <p:cNvSpPr>
            <a:spLocks noGrp="1"/>
          </p:cNvSpPr>
          <p:nvPr>
            <p:ph type="body" sz="quarter" idx="13"/>
          </p:nvPr>
        </p:nvSpPr>
        <p:spPr>
          <a:xfrm>
            <a:off x="444499" y="1625385"/>
            <a:ext cx="9893819" cy="4093243"/>
          </a:xfrm>
        </p:spPr>
        <p:txBody>
          <a:bodyPr/>
          <a:lstStyle/>
          <a:p>
            <a:r>
              <a:rPr lang="el-GR" sz="2400" dirty="0"/>
              <a:t>Επειδή το αλφάβητο έχει 26 γράμματα, άρα το κλειδί μας έχει 26 πιθανόττηες. Μπορεί κάποιος να το βρεί πολύ εύκολα κάνοντας </a:t>
            </a:r>
            <a:r>
              <a:rPr lang="en-US" sz="2400" dirty="0"/>
              <a:t>BRUTE FORCE = </a:t>
            </a:r>
            <a:r>
              <a:rPr lang="el-GR" sz="2400" dirty="0"/>
              <a:t>δοκιμάζοντας δηλαδή όλες τις πιθανές περιπτώσεις</a:t>
            </a:r>
          </a:p>
          <a:p>
            <a:r>
              <a:rPr lang="el-GR" sz="2400" dirty="0"/>
              <a:t>Όλα τα </a:t>
            </a:r>
            <a:r>
              <a:rPr lang="en-US" sz="2400" dirty="0"/>
              <a:t>ciphers </a:t>
            </a:r>
            <a:r>
              <a:rPr lang="el-GR" sz="2400" dirty="0"/>
              <a:t>μπορεί να τύχουν αυτής της τεχνικής αλλά μπορούμε να το προστατέψουμε</a:t>
            </a:r>
          </a:p>
          <a:p>
            <a:pPr lvl="1"/>
            <a:r>
              <a:rPr lang="el-GR" sz="2000" dirty="0"/>
              <a:t>Με το να έχουμε μεγάλο </a:t>
            </a:r>
            <a:r>
              <a:rPr lang="en-US" sz="2000" dirty="0"/>
              <a:t>Key Space, </a:t>
            </a:r>
            <a:r>
              <a:rPr lang="el-GR" sz="2000" dirty="0"/>
              <a:t>ώστε να χρειάζονται πολλές προσπάθειες και κόστος για να πετύχει</a:t>
            </a:r>
          </a:p>
          <a:p>
            <a:pPr lvl="1"/>
            <a:r>
              <a:rPr lang="el-GR" sz="2000" dirty="0"/>
              <a:t>Μόνο τότε θεωρούμε ότι είναι </a:t>
            </a:r>
            <a:r>
              <a:rPr lang="en-US" sz="2000" dirty="0"/>
              <a:t>computationally secure = </a:t>
            </a:r>
            <a:r>
              <a:rPr lang="el-GR" sz="2000" dirty="0"/>
              <a:t>δεν μπορεί να σε φτάσει ο χρόνος.</a:t>
            </a:r>
            <a:endParaRPr lang="en-US" sz="2000" dirty="0"/>
          </a:p>
        </p:txBody>
      </p:sp>
    </p:spTree>
    <p:extLst>
      <p:ext uri="{BB962C8B-B14F-4D97-AF65-F5344CB8AC3E}">
        <p14:creationId xmlns:p14="http://schemas.microsoft.com/office/powerpoint/2010/main" val="236329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F554-2593-482B-5D11-89325A6CE671}"/>
              </a:ext>
            </a:extLst>
          </p:cNvPr>
          <p:cNvSpPr>
            <a:spLocks noGrp="1"/>
          </p:cNvSpPr>
          <p:nvPr>
            <p:ph type="title"/>
          </p:nvPr>
        </p:nvSpPr>
        <p:spPr/>
        <p:txBody>
          <a:bodyPr/>
          <a:lstStyle/>
          <a:p>
            <a:r>
              <a:rPr lang="en-US" dirty="0" err="1"/>
              <a:t>Vigenere</a:t>
            </a:r>
            <a:r>
              <a:rPr lang="en-US" dirty="0"/>
              <a:t> Cipher</a:t>
            </a:r>
          </a:p>
        </p:txBody>
      </p:sp>
      <p:sp>
        <p:nvSpPr>
          <p:cNvPr id="3" name="Slide Number Placeholder 2">
            <a:extLst>
              <a:ext uri="{FF2B5EF4-FFF2-40B4-BE49-F238E27FC236}">
                <a16:creationId xmlns:a16="http://schemas.microsoft.com/office/drawing/2014/main" id="{11CF0F18-3166-1B93-76A8-55721604786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2402CBD6-8569-DD6D-22E6-1EEDBAD82547}"/>
              </a:ext>
            </a:extLst>
          </p:cNvPr>
          <p:cNvSpPr>
            <a:spLocks noGrp="1"/>
          </p:cNvSpPr>
          <p:nvPr>
            <p:ph type="body" sz="quarter" idx="13"/>
          </p:nvPr>
        </p:nvSpPr>
        <p:spPr>
          <a:xfrm>
            <a:off x="444500" y="1625386"/>
            <a:ext cx="6973337" cy="535531"/>
          </a:xfrm>
        </p:spPr>
        <p:txBody>
          <a:bodyPr/>
          <a:lstStyle/>
          <a:p>
            <a:r>
              <a:rPr lang="el-GR" sz="2000" dirty="0"/>
              <a:t>Ίδια λογική με το </a:t>
            </a:r>
            <a:r>
              <a:rPr lang="en-US" sz="2000" dirty="0"/>
              <a:t>Ceaser, </a:t>
            </a:r>
            <a:r>
              <a:rPr lang="el-GR" sz="2000" dirty="0"/>
              <a:t>αλλά εδώ χρησιμοποιώ 3 κλειδιά αντί για ένα, άρα κάπως αυξάνω το </a:t>
            </a:r>
            <a:r>
              <a:rPr lang="en-US" sz="2000" dirty="0"/>
              <a:t>key space </a:t>
            </a:r>
            <a:r>
              <a:rPr lang="el-GR" sz="2000" dirty="0"/>
              <a:t>μου. </a:t>
            </a:r>
          </a:p>
          <a:p>
            <a:r>
              <a:rPr lang="el-GR" sz="2000" dirty="0"/>
              <a:t>Το πρόβλημα? Έχω κομμάτια που επαναλαμβάνονται συνέχεια.</a:t>
            </a:r>
            <a:endParaRPr lang="en-US" sz="2000" dirty="0"/>
          </a:p>
        </p:txBody>
      </p:sp>
      <p:pic>
        <p:nvPicPr>
          <p:cNvPr id="6" name="Picture 5" descr="A person holding a pen&#10;&#10;Description automatically generated">
            <a:extLst>
              <a:ext uri="{FF2B5EF4-FFF2-40B4-BE49-F238E27FC236}">
                <a16:creationId xmlns:a16="http://schemas.microsoft.com/office/drawing/2014/main" id="{79FEA08F-8912-8478-6055-D3E76BEA8546}"/>
              </a:ext>
            </a:extLst>
          </p:cNvPr>
          <p:cNvPicPr>
            <a:picLocks noChangeAspect="1"/>
          </p:cNvPicPr>
          <p:nvPr/>
        </p:nvPicPr>
        <p:blipFill>
          <a:blip r:embed="rId2"/>
          <a:stretch>
            <a:fillRect/>
          </a:stretch>
        </p:blipFill>
        <p:spPr>
          <a:xfrm>
            <a:off x="4058816" y="2960715"/>
            <a:ext cx="6173755" cy="3472737"/>
          </a:xfrm>
          <a:prstGeom prst="rect">
            <a:avLst/>
          </a:prstGeom>
        </p:spPr>
      </p:pic>
    </p:spTree>
    <p:extLst>
      <p:ext uri="{BB962C8B-B14F-4D97-AF65-F5344CB8AC3E}">
        <p14:creationId xmlns:p14="http://schemas.microsoft.com/office/powerpoint/2010/main" val="41646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A093-E251-B9E5-1260-3B83F192AC75}"/>
              </a:ext>
            </a:extLst>
          </p:cNvPr>
          <p:cNvSpPr>
            <a:spLocks noGrp="1"/>
          </p:cNvSpPr>
          <p:nvPr>
            <p:ph type="title"/>
          </p:nvPr>
        </p:nvSpPr>
        <p:spPr/>
        <p:txBody>
          <a:bodyPr/>
          <a:lstStyle/>
          <a:p>
            <a:r>
              <a:rPr lang="en-US" dirty="0"/>
              <a:t>Ideal Substitution Cipher</a:t>
            </a:r>
          </a:p>
        </p:txBody>
      </p:sp>
      <p:sp>
        <p:nvSpPr>
          <p:cNvPr id="3" name="Slide Number Placeholder 2">
            <a:extLst>
              <a:ext uri="{FF2B5EF4-FFF2-40B4-BE49-F238E27FC236}">
                <a16:creationId xmlns:a16="http://schemas.microsoft.com/office/drawing/2014/main" id="{5128C3C8-3CAB-410D-5BEE-C8D7F1CE0587}"/>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6" name="Picture 5">
            <a:extLst>
              <a:ext uri="{FF2B5EF4-FFF2-40B4-BE49-F238E27FC236}">
                <a16:creationId xmlns:a16="http://schemas.microsoft.com/office/drawing/2014/main" id="{48504023-6738-FEF3-73CC-D904885EED28}"/>
              </a:ext>
            </a:extLst>
          </p:cNvPr>
          <p:cNvPicPr>
            <a:picLocks noChangeAspect="1"/>
          </p:cNvPicPr>
          <p:nvPr/>
        </p:nvPicPr>
        <p:blipFill>
          <a:blip r:embed="rId2"/>
          <a:stretch>
            <a:fillRect/>
          </a:stretch>
        </p:blipFill>
        <p:spPr>
          <a:xfrm>
            <a:off x="1856376" y="2030609"/>
            <a:ext cx="8390347" cy="2796782"/>
          </a:xfrm>
          <a:prstGeom prst="rect">
            <a:avLst/>
          </a:prstGeom>
        </p:spPr>
      </p:pic>
    </p:spTree>
    <p:extLst>
      <p:ext uri="{BB962C8B-B14F-4D97-AF65-F5344CB8AC3E}">
        <p14:creationId xmlns:p14="http://schemas.microsoft.com/office/powerpoint/2010/main" val="23365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569C-42BD-E89B-B4D5-5625074B8584}"/>
              </a:ext>
            </a:extLst>
          </p:cNvPr>
          <p:cNvSpPr>
            <a:spLocks noGrp="1"/>
          </p:cNvSpPr>
          <p:nvPr>
            <p:ph type="title"/>
          </p:nvPr>
        </p:nvSpPr>
        <p:spPr/>
        <p:txBody>
          <a:bodyPr/>
          <a:lstStyle/>
          <a:p>
            <a:r>
              <a:rPr lang="en-US" dirty="0"/>
              <a:t>Modular Arithmetic</a:t>
            </a:r>
          </a:p>
        </p:txBody>
      </p:sp>
      <p:sp>
        <p:nvSpPr>
          <p:cNvPr id="3" name="Slide Number Placeholder 2">
            <a:extLst>
              <a:ext uri="{FF2B5EF4-FFF2-40B4-BE49-F238E27FC236}">
                <a16:creationId xmlns:a16="http://schemas.microsoft.com/office/drawing/2014/main" id="{A01E821A-2053-50AA-39FB-D579EEBA77C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4E023018-F0B1-6121-0426-088B1F1FEA28}"/>
              </a:ext>
            </a:extLst>
          </p:cNvPr>
          <p:cNvSpPr>
            <a:spLocks noGrp="1"/>
          </p:cNvSpPr>
          <p:nvPr>
            <p:ph type="body" sz="quarter" idx="13"/>
          </p:nvPr>
        </p:nvSpPr>
        <p:spPr/>
        <p:txBody>
          <a:bodyPr/>
          <a:lstStyle/>
          <a:p>
            <a:r>
              <a:rPr lang="el-GR" dirty="0"/>
              <a:t>Είδαμε ότι χρησιμοποιήσαμε αριθμούς και </a:t>
            </a:r>
            <a:r>
              <a:rPr lang="en-US" dirty="0"/>
              <a:t>letters </a:t>
            </a:r>
            <a:r>
              <a:rPr lang="el-GR" dirty="0"/>
              <a:t>ως τώρα, όμως στην πραγματικότητα έχουμε να κάνουμε με πολύ μεγαλύτερους χαρακτήρες και γράμματα. (</a:t>
            </a:r>
            <a:r>
              <a:rPr lang="en-US" dirty="0"/>
              <a:t>Finite sets)</a:t>
            </a:r>
          </a:p>
          <a:p>
            <a:r>
              <a:rPr lang="el-GR" dirty="0"/>
              <a:t>Για παράδειγμα έχουμε να κάνουμε με </a:t>
            </a:r>
            <a:r>
              <a:rPr lang="en-US" dirty="0"/>
              <a:t>bytes (0 – 255)</a:t>
            </a:r>
          </a:p>
          <a:p>
            <a:r>
              <a:rPr lang="en-US" dirty="0"/>
              <a:t>To modular arithmetic </a:t>
            </a:r>
            <a:r>
              <a:rPr lang="el-GR" dirty="0"/>
              <a:t>μας βοηθάει να αντιστοιχήσουμε το απότελεσμα όποιουδήποτε υπολογισμού (πρόσθεση, πολλαπλασιασμός) σε ένα οριοθετημένο σύνολο ακέραιων. </a:t>
            </a:r>
          </a:p>
          <a:p>
            <a:r>
              <a:rPr lang="el-GR" dirty="0"/>
              <a:t>Το όριο αυτό ορίζεται από το </a:t>
            </a:r>
            <a:r>
              <a:rPr lang="en-US" dirty="0"/>
              <a:t>modulus, </a:t>
            </a:r>
            <a:r>
              <a:rPr lang="el-GR" dirty="0"/>
              <a:t>την βάση.¨</a:t>
            </a:r>
          </a:p>
          <a:p>
            <a:r>
              <a:rPr lang="el-GR" dirty="0"/>
              <a:t>Είναι η ίδια λογική με το ρολόι, παντα έχουμε αριθμούς αλλά στο τέλος το αποτέλεσμα είναι μια ώρα κάτω από 12.</a:t>
            </a:r>
          </a:p>
          <a:p>
            <a:r>
              <a:rPr lang="el-GR" dirty="0"/>
              <a:t>Ας δούμε παράδειγμα στα δεξιά.</a:t>
            </a:r>
            <a:endParaRPr lang="en-US" dirty="0"/>
          </a:p>
          <a:p>
            <a:r>
              <a:rPr lang="en-US" dirty="0"/>
              <a:t>To 10 </a:t>
            </a:r>
            <a:r>
              <a:rPr lang="el-GR" dirty="0"/>
              <a:t>δεν μπορούμε να το διαιρέσουμε από το 6, αν κάνω 10-6 = τότε το υπόλοιπο που μένει είναι το 4</a:t>
            </a:r>
            <a:r>
              <a:rPr lang="en-US" dirty="0"/>
              <a:t>, </a:t>
            </a:r>
            <a:r>
              <a:rPr lang="el-GR" dirty="0"/>
              <a:t>το οποίο είναι &lt;6.</a:t>
            </a:r>
          </a:p>
        </p:txBody>
      </p:sp>
      <p:pic>
        <p:nvPicPr>
          <p:cNvPr id="6" name="Picture 5">
            <a:extLst>
              <a:ext uri="{FF2B5EF4-FFF2-40B4-BE49-F238E27FC236}">
                <a16:creationId xmlns:a16="http://schemas.microsoft.com/office/drawing/2014/main" id="{6E2107BF-64E5-64B9-536A-9D2B02BE3B1D}"/>
              </a:ext>
            </a:extLst>
          </p:cNvPr>
          <p:cNvPicPr>
            <a:picLocks noChangeAspect="1"/>
          </p:cNvPicPr>
          <p:nvPr/>
        </p:nvPicPr>
        <p:blipFill>
          <a:blip r:embed="rId2"/>
          <a:stretch>
            <a:fillRect/>
          </a:stretch>
        </p:blipFill>
        <p:spPr>
          <a:xfrm>
            <a:off x="6955068" y="2226552"/>
            <a:ext cx="4876149" cy="2100407"/>
          </a:xfrm>
          <a:prstGeom prst="rect">
            <a:avLst/>
          </a:prstGeom>
        </p:spPr>
      </p:pic>
      <p:pic>
        <p:nvPicPr>
          <p:cNvPr id="11" name="Picture 10" descr="A diagram of a number&#10;&#10;Description automatically generated">
            <a:extLst>
              <a:ext uri="{FF2B5EF4-FFF2-40B4-BE49-F238E27FC236}">
                <a16:creationId xmlns:a16="http://schemas.microsoft.com/office/drawing/2014/main" id="{860AEB45-73DD-2CE1-8868-5376B35846B6}"/>
              </a:ext>
            </a:extLst>
          </p:cNvPr>
          <p:cNvPicPr>
            <a:picLocks noChangeAspect="1"/>
          </p:cNvPicPr>
          <p:nvPr/>
        </p:nvPicPr>
        <p:blipFill>
          <a:blip r:embed="rId3"/>
          <a:stretch>
            <a:fillRect/>
          </a:stretch>
        </p:blipFill>
        <p:spPr>
          <a:xfrm>
            <a:off x="9456293" y="419662"/>
            <a:ext cx="2374924" cy="1625665"/>
          </a:xfrm>
          <a:prstGeom prst="rect">
            <a:avLst/>
          </a:prstGeom>
        </p:spPr>
      </p:pic>
      <p:pic>
        <p:nvPicPr>
          <p:cNvPr id="13" name="Picture 12" descr="A number of numbers on a white background&#10;&#10;Description automatically generated">
            <a:extLst>
              <a:ext uri="{FF2B5EF4-FFF2-40B4-BE49-F238E27FC236}">
                <a16:creationId xmlns:a16="http://schemas.microsoft.com/office/drawing/2014/main" id="{DCED627C-B8A0-3047-36A2-6E61F88923D5}"/>
              </a:ext>
            </a:extLst>
          </p:cNvPr>
          <p:cNvPicPr>
            <a:picLocks noChangeAspect="1"/>
          </p:cNvPicPr>
          <p:nvPr/>
        </p:nvPicPr>
        <p:blipFill>
          <a:blip r:embed="rId4"/>
          <a:stretch>
            <a:fillRect/>
          </a:stretch>
        </p:blipFill>
        <p:spPr>
          <a:xfrm>
            <a:off x="7458528" y="3748031"/>
            <a:ext cx="3602393" cy="2360189"/>
          </a:xfrm>
          <a:prstGeom prst="rect">
            <a:avLst/>
          </a:prstGeom>
        </p:spPr>
      </p:pic>
    </p:spTree>
    <p:extLst>
      <p:ext uri="{BB962C8B-B14F-4D97-AF65-F5344CB8AC3E}">
        <p14:creationId xmlns:p14="http://schemas.microsoft.com/office/powerpoint/2010/main" val="238855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1CA3-AEFB-B5B9-BA55-07C1B8321CFE}"/>
              </a:ext>
            </a:extLst>
          </p:cNvPr>
          <p:cNvSpPr>
            <a:spLocks noGrp="1"/>
          </p:cNvSpPr>
          <p:nvPr>
            <p:ph type="title"/>
          </p:nvPr>
        </p:nvSpPr>
        <p:spPr/>
        <p:txBody>
          <a:bodyPr/>
          <a:lstStyle/>
          <a:p>
            <a:r>
              <a:rPr lang="el-GR" dirty="0"/>
              <a:t>Πράξεις με </a:t>
            </a:r>
            <a:r>
              <a:rPr lang="en-US" dirty="0"/>
              <a:t>modular arithmetic:</a:t>
            </a:r>
          </a:p>
        </p:txBody>
      </p:sp>
      <p:sp>
        <p:nvSpPr>
          <p:cNvPr id="3" name="Slide Number Placeholder 2">
            <a:extLst>
              <a:ext uri="{FF2B5EF4-FFF2-40B4-BE49-F238E27FC236}">
                <a16:creationId xmlns:a16="http://schemas.microsoft.com/office/drawing/2014/main" id="{6A0DB480-EDA9-FEB4-175A-BB3E7AA1742B}"/>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6" name="Picture 5" descr="A math equations with text&#10;&#10;Description automatically generated with medium confidence">
            <a:extLst>
              <a:ext uri="{FF2B5EF4-FFF2-40B4-BE49-F238E27FC236}">
                <a16:creationId xmlns:a16="http://schemas.microsoft.com/office/drawing/2014/main" id="{04C318AE-EAAD-96CA-CE70-D258D67BEE83}"/>
              </a:ext>
            </a:extLst>
          </p:cNvPr>
          <p:cNvPicPr>
            <a:picLocks noChangeAspect="1"/>
          </p:cNvPicPr>
          <p:nvPr/>
        </p:nvPicPr>
        <p:blipFill rotWithShape="1">
          <a:blip r:embed="rId2"/>
          <a:srcRect b="53954"/>
          <a:stretch/>
        </p:blipFill>
        <p:spPr>
          <a:xfrm>
            <a:off x="2397968" y="1392593"/>
            <a:ext cx="7747518" cy="2675554"/>
          </a:xfrm>
          <a:prstGeom prst="rect">
            <a:avLst/>
          </a:prstGeom>
        </p:spPr>
      </p:pic>
      <p:pic>
        <p:nvPicPr>
          <p:cNvPr id="8" name="Picture 7">
            <a:extLst>
              <a:ext uri="{FF2B5EF4-FFF2-40B4-BE49-F238E27FC236}">
                <a16:creationId xmlns:a16="http://schemas.microsoft.com/office/drawing/2014/main" id="{914D14FF-69C5-8FC0-D500-D1C683607BAE}"/>
              </a:ext>
            </a:extLst>
          </p:cNvPr>
          <p:cNvPicPr>
            <a:picLocks noChangeAspect="1"/>
          </p:cNvPicPr>
          <p:nvPr/>
        </p:nvPicPr>
        <p:blipFill>
          <a:blip r:embed="rId3"/>
          <a:stretch>
            <a:fillRect/>
          </a:stretch>
        </p:blipFill>
        <p:spPr>
          <a:xfrm>
            <a:off x="541672" y="4578227"/>
            <a:ext cx="6477561" cy="1044030"/>
          </a:xfrm>
          <a:prstGeom prst="rect">
            <a:avLst/>
          </a:prstGeom>
        </p:spPr>
      </p:pic>
      <p:sp>
        <p:nvSpPr>
          <p:cNvPr id="9" name="TextBox 8">
            <a:extLst>
              <a:ext uri="{FF2B5EF4-FFF2-40B4-BE49-F238E27FC236}">
                <a16:creationId xmlns:a16="http://schemas.microsoft.com/office/drawing/2014/main" id="{13F0B289-49CD-DBE5-9B2C-2FE51D66F852}"/>
              </a:ext>
            </a:extLst>
          </p:cNvPr>
          <p:cNvSpPr txBox="1"/>
          <p:nvPr/>
        </p:nvSpPr>
        <p:spPr>
          <a:xfrm>
            <a:off x="7685834" y="4578227"/>
            <a:ext cx="3769566" cy="1631216"/>
          </a:xfrm>
          <a:prstGeom prst="rect">
            <a:avLst/>
          </a:prstGeom>
          <a:noFill/>
        </p:spPr>
        <p:txBody>
          <a:bodyPr wrap="square" rtlCol="0">
            <a:spAutoFit/>
          </a:bodyPr>
          <a:lstStyle/>
          <a:p>
            <a:r>
              <a:rPr lang="el-GR" sz="2000" dirty="0">
                <a:solidFill>
                  <a:schemeClr val="bg1"/>
                </a:solidFill>
              </a:rPr>
              <a:t>Γιατί ? </a:t>
            </a:r>
          </a:p>
          <a:p>
            <a:r>
              <a:rPr lang="el-GR" sz="2000" dirty="0">
                <a:solidFill>
                  <a:schemeClr val="bg1"/>
                </a:solidFill>
              </a:rPr>
              <a:t>=&gt; 529 = 23 </a:t>
            </a:r>
            <a:r>
              <a:rPr lang="en-US" sz="2000" dirty="0">
                <a:solidFill>
                  <a:schemeClr val="bg1"/>
                </a:solidFill>
              </a:rPr>
              <a:t>x 23</a:t>
            </a:r>
          </a:p>
          <a:p>
            <a:r>
              <a:rPr lang="en-US" sz="2000" dirty="0">
                <a:solidFill>
                  <a:schemeClr val="bg1"/>
                </a:solidFill>
              </a:rPr>
              <a:t>=&gt; 23 mod  7 = 2 (23-21 = 2)</a:t>
            </a:r>
          </a:p>
          <a:p>
            <a:r>
              <a:rPr lang="en-US" sz="2000" dirty="0">
                <a:solidFill>
                  <a:schemeClr val="bg1"/>
                </a:solidFill>
              </a:rPr>
              <a:t>=&gt; 2 x 2 = 4</a:t>
            </a:r>
          </a:p>
          <a:p>
            <a:r>
              <a:rPr lang="en-US" sz="2000" dirty="0">
                <a:solidFill>
                  <a:schemeClr val="bg1"/>
                </a:solidFill>
              </a:rPr>
              <a:t>=&gt; 4 &lt; 7</a:t>
            </a:r>
          </a:p>
        </p:txBody>
      </p:sp>
    </p:spTree>
    <p:extLst>
      <p:ext uri="{BB962C8B-B14F-4D97-AF65-F5344CB8AC3E}">
        <p14:creationId xmlns:p14="http://schemas.microsoft.com/office/powerpoint/2010/main" val="19120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FE4-D419-13FC-2FF6-D62AA8EA02E8}"/>
              </a:ext>
            </a:extLst>
          </p:cNvPr>
          <p:cNvSpPr>
            <a:spLocks noGrp="1"/>
          </p:cNvSpPr>
          <p:nvPr>
            <p:ph type="title"/>
          </p:nvPr>
        </p:nvSpPr>
        <p:spPr/>
        <p:txBody>
          <a:bodyPr/>
          <a:lstStyle/>
          <a:p>
            <a:r>
              <a:rPr lang="en-US" dirty="0"/>
              <a:t>Transposition Cipher:</a:t>
            </a:r>
          </a:p>
        </p:txBody>
      </p:sp>
      <p:sp>
        <p:nvSpPr>
          <p:cNvPr id="3" name="Slide Number Placeholder 2">
            <a:extLst>
              <a:ext uri="{FF2B5EF4-FFF2-40B4-BE49-F238E27FC236}">
                <a16:creationId xmlns:a16="http://schemas.microsoft.com/office/drawing/2014/main" id="{B442ACF6-1F12-151E-BE61-D99F012DC19E}"/>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41547BED-AD94-D5EC-CAAA-193E57E4FBB7}"/>
              </a:ext>
            </a:extLst>
          </p:cNvPr>
          <p:cNvSpPr>
            <a:spLocks noGrp="1"/>
          </p:cNvSpPr>
          <p:nvPr>
            <p:ph type="body" sz="quarter" idx="13"/>
          </p:nvPr>
        </p:nvSpPr>
        <p:spPr>
          <a:xfrm>
            <a:off x="444500" y="1625385"/>
            <a:ext cx="6718300" cy="781913"/>
          </a:xfrm>
        </p:spPr>
        <p:txBody>
          <a:bodyPr/>
          <a:lstStyle/>
          <a:p>
            <a:r>
              <a:rPr lang="el-GR" dirty="0"/>
              <a:t>Αυτή την φορά, τα πράγματα αλλάζουν και έτσι αντί να τα αντακαθιστώ, τους αλλάζω την θέση</a:t>
            </a:r>
            <a:endParaRPr lang="en-US" dirty="0"/>
          </a:p>
          <a:p>
            <a:pPr marL="0" indent="0">
              <a:buNone/>
            </a:pPr>
            <a:r>
              <a:rPr lang="en-US" dirty="0"/>
              <a:t>=&gt; A transposition cipher is </a:t>
            </a:r>
            <a:r>
              <a:rPr lang="en-US" b="1" dirty="0"/>
              <a:t>one in which the order of characters is changed to obscure the message</a:t>
            </a:r>
            <a:r>
              <a:rPr lang="en-US" dirty="0"/>
              <a:t>. An early version of a transposition cipher was a Scytale</a:t>
            </a:r>
          </a:p>
          <a:p>
            <a:pPr marL="0" indent="0">
              <a:buNone/>
            </a:pPr>
            <a:endParaRPr lang="en-US" dirty="0"/>
          </a:p>
          <a:p>
            <a:pPr marL="0" indent="0">
              <a:buNone/>
            </a:pPr>
            <a:r>
              <a:rPr lang="en-US" dirty="0"/>
              <a:t>https://www.geeksforgeeks.org/columnar-transposition-cipher/</a:t>
            </a:r>
          </a:p>
        </p:txBody>
      </p:sp>
      <p:pic>
        <p:nvPicPr>
          <p:cNvPr id="8" name="Picture 7" descr="A screenshot of a computer&#10;&#10;Description automatically generated">
            <a:extLst>
              <a:ext uri="{FF2B5EF4-FFF2-40B4-BE49-F238E27FC236}">
                <a16:creationId xmlns:a16="http://schemas.microsoft.com/office/drawing/2014/main" id="{777AFA32-BFFD-07EC-F072-88BF80B1DD06}"/>
              </a:ext>
            </a:extLst>
          </p:cNvPr>
          <p:cNvPicPr>
            <a:picLocks noChangeAspect="1"/>
          </p:cNvPicPr>
          <p:nvPr/>
        </p:nvPicPr>
        <p:blipFill>
          <a:blip r:embed="rId2"/>
          <a:stretch>
            <a:fillRect/>
          </a:stretch>
        </p:blipFill>
        <p:spPr>
          <a:xfrm>
            <a:off x="6051550" y="3861358"/>
            <a:ext cx="5607050" cy="2777872"/>
          </a:xfrm>
          <a:prstGeom prst="rect">
            <a:avLst/>
          </a:prstGeom>
        </p:spPr>
      </p:pic>
    </p:spTree>
    <p:extLst>
      <p:ext uri="{BB962C8B-B14F-4D97-AF65-F5344CB8AC3E}">
        <p14:creationId xmlns:p14="http://schemas.microsoft.com/office/powerpoint/2010/main" val="90560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B872-812F-1F87-F2BF-1EF84526D713}"/>
              </a:ext>
            </a:extLst>
          </p:cNvPr>
          <p:cNvSpPr>
            <a:spLocks noGrp="1"/>
          </p:cNvSpPr>
          <p:nvPr>
            <p:ph type="title"/>
          </p:nvPr>
        </p:nvSpPr>
        <p:spPr/>
        <p:txBody>
          <a:bodyPr/>
          <a:lstStyle/>
          <a:p>
            <a:r>
              <a:rPr lang="en-US" dirty="0"/>
              <a:t>ONLINE DECODERS</a:t>
            </a:r>
          </a:p>
        </p:txBody>
      </p:sp>
      <p:sp>
        <p:nvSpPr>
          <p:cNvPr id="3" name="Slide Number Placeholder 2">
            <a:extLst>
              <a:ext uri="{FF2B5EF4-FFF2-40B4-BE49-F238E27FC236}">
                <a16:creationId xmlns:a16="http://schemas.microsoft.com/office/drawing/2014/main" id="{535306DA-C501-D9EC-0974-4A85386E72E2}"/>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76BC6E20-4F08-4244-AA59-554DF18490EB}"/>
              </a:ext>
            </a:extLst>
          </p:cNvPr>
          <p:cNvSpPr>
            <a:spLocks noGrp="1"/>
          </p:cNvSpPr>
          <p:nvPr>
            <p:ph type="body" sz="quarter" idx="13"/>
          </p:nvPr>
        </p:nvSpPr>
        <p:spPr/>
        <p:txBody>
          <a:bodyPr/>
          <a:lstStyle/>
          <a:p>
            <a:r>
              <a:rPr lang="en-US" dirty="0"/>
              <a:t>Ceaser Cipher: </a:t>
            </a:r>
          </a:p>
          <a:p>
            <a:pPr lvl="1"/>
            <a:r>
              <a:rPr lang="en-US" dirty="0">
                <a:hlinkClick r:id="rId2"/>
              </a:rPr>
              <a:t>https://www.dcode.fr/caesar-cipher</a:t>
            </a:r>
            <a:endParaRPr lang="en-US" dirty="0"/>
          </a:p>
          <a:p>
            <a:r>
              <a:rPr lang="en-US" dirty="0" err="1"/>
              <a:t>Vigenere</a:t>
            </a:r>
            <a:r>
              <a:rPr lang="en-US" dirty="0"/>
              <a:t> Cipher</a:t>
            </a:r>
          </a:p>
          <a:p>
            <a:pPr lvl="1"/>
            <a:r>
              <a:rPr lang="en-US" dirty="0">
                <a:hlinkClick r:id="rId3"/>
              </a:rPr>
              <a:t>https://www.dcode.fr/vigenere-cipher</a:t>
            </a:r>
            <a:endParaRPr lang="en-US" dirty="0"/>
          </a:p>
          <a:p>
            <a:r>
              <a:rPr lang="en-US" dirty="0"/>
              <a:t>Transposition Cipher:</a:t>
            </a:r>
          </a:p>
          <a:p>
            <a:pPr lvl="1"/>
            <a:r>
              <a:rPr lang="en-US" dirty="0">
                <a:hlinkClick r:id="rId4"/>
              </a:rPr>
              <a:t>https://www.dcode.fr/transposition-cipher</a:t>
            </a:r>
            <a:endParaRPr lang="en-US" dirty="0"/>
          </a:p>
          <a:p>
            <a:r>
              <a:rPr lang="en-US" dirty="0"/>
              <a:t>Modulo Calculator:</a:t>
            </a:r>
          </a:p>
          <a:p>
            <a:pPr lvl="1"/>
            <a:r>
              <a:rPr lang="en-US" dirty="0">
                <a:hlinkClick r:id="rId5"/>
              </a:rPr>
              <a:t>https://www.calculatorsoup.com/calculators/math/modulo-calculator.php</a:t>
            </a:r>
            <a:endParaRPr lang="en-US" dirty="0"/>
          </a:p>
          <a:p>
            <a:r>
              <a:rPr lang="en-US" dirty="0"/>
              <a:t>ChatGPT</a:t>
            </a:r>
          </a:p>
          <a:p>
            <a:pPr lvl="1"/>
            <a:r>
              <a:rPr lang="en-US" dirty="0"/>
              <a:t>Reasons to not use </a:t>
            </a:r>
            <a:r>
              <a:rPr lang="en-US" dirty="0" err="1"/>
              <a:t>chatgpt</a:t>
            </a:r>
            <a:r>
              <a:rPr lang="en-US" dirty="0"/>
              <a:t> : </a:t>
            </a:r>
            <a:r>
              <a:rPr lang="en-US" dirty="0">
                <a:hlinkClick r:id="rId6"/>
              </a:rPr>
              <a:t>https://chat.openai.com/c/71a0ac1d-4be5-43d9-9901-07c56456b762</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41734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EDAB11-128D-4AB2-34F8-8514A6EFE02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28C743A1-2928-D7C1-AD46-E65A9A46BC73}"/>
              </a:ext>
            </a:extLst>
          </p:cNvPr>
          <p:cNvSpPr>
            <a:spLocks noGrp="1"/>
          </p:cNvSpPr>
          <p:nvPr>
            <p:ph type="title"/>
          </p:nvPr>
        </p:nvSpPr>
        <p:spPr>
          <a:xfrm>
            <a:off x="1100461" y="3269974"/>
            <a:ext cx="7781544" cy="859055"/>
          </a:xfrm>
        </p:spPr>
        <p:txBody>
          <a:bodyPr>
            <a:normAutofit fontScale="90000"/>
          </a:bodyPr>
          <a:lstStyle/>
          <a:p>
            <a:r>
              <a:rPr lang="el-GR" sz="6000" dirty="0"/>
              <a:t>Διάλεξη 1</a:t>
            </a:r>
            <a:endParaRPr lang="en-US" sz="6000" dirty="0"/>
          </a:p>
        </p:txBody>
      </p:sp>
    </p:spTree>
    <p:extLst>
      <p:ext uri="{BB962C8B-B14F-4D97-AF65-F5344CB8AC3E}">
        <p14:creationId xmlns:p14="http://schemas.microsoft.com/office/powerpoint/2010/main" val="22128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63E7A-A567-7152-B399-23A641340F93}"/>
              </a:ext>
            </a:extLst>
          </p:cNvPr>
          <p:cNvSpPr>
            <a:spLocks noGrp="1"/>
          </p:cNvSpPr>
          <p:nvPr>
            <p:ph type="title"/>
          </p:nvPr>
        </p:nvSpPr>
        <p:spPr/>
        <p:txBody>
          <a:bodyPr/>
          <a:lstStyle/>
          <a:p>
            <a:r>
              <a:rPr lang="en-US" dirty="0"/>
              <a:t>Security Requirements </a:t>
            </a:r>
            <a:r>
              <a:rPr lang="en-US" dirty="0">
                <a:solidFill>
                  <a:schemeClr val="accent6">
                    <a:lumMod val="60000"/>
                    <a:lumOff val="40000"/>
                  </a:schemeClr>
                </a:solidFill>
              </a:rPr>
              <a:t>(CIA Triad) – </a:t>
            </a:r>
            <a:r>
              <a:rPr lang="el-GR" dirty="0">
                <a:solidFill>
                  <a:schemeClr val="accent6">
                    <a:lumMod val="60000"/>
                    <a:lumOff val="40000"/>
                  </a:schemeClr>
                </a:solidFill>
              </a:rPr>
              <a:t>Τριάδα του </a:t>
            </a:r>
            <a:r>
              <a:rPr lang="en-US" dirty="0">
                <a:solidFill>
                  <a:schemeClr val="accent6">
                    <a:lumMod val="60000"/>
                    <a:lumOff val="40000"/>
                  </a:schemeClr>
                </a:solidFill>
              </a:rPr>
              <a:t>CIA</a:t>
            </a:r>
          </a:p>
        </p:txBody>
      </p:sp>
      <p:sp>
        <p:nvSpPr>
          <p:cNvPr id="3" name="Slide Number Placeholder 2">
            <a:extLst>
              <a:ext uri="{FF2B5EF4-FFF2-40B4-BE49-F238E27FC236}">
                <a16:creationId xmlns:a16="http://schemas.microsoft.com/office/drawing/2014/main" id="{1423901A-7CD8-6C13-F62E-4713B94D9251}"/>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8" name="Picture 7" descr="A diagram of information security&#10;&#10;Description automatically generated">
            <a:extLst>
              <a:ext uri="{FF2B5EF4-FFF2-40B4-BE49-F238E27FC236}">
                <a16:creationId xmlns:a16="http://schemas.microsoft.com/office/drawing/2014/main" id="{6B958332-B949-5ABE-A22B-859CF4EF11B5}"/>
              </a:ext>
            </a:extLst>
          </p:cNvPr>
          <p:cNvPicPr>
            <a:picLocks noChangeAspect="1"/>
          </p:cNvPicPr>
          <p:nvPr/>
        </p:nvPicPr>
        <p:blipFill>
          <a:blip r:embed="rId2"/>
          <a:stretch>
            <a:fillRect/>
          </a:stretch>
        </p:blipFill>
        <p:spPr>
          <a:xfrm>
            <a:off x="3428068" y="1547490"/>
            <a:ext cx="5335863" cy="4475001"/>
          </a:xfrm>
          <a:prstGeom prst="rect">
            <a:avLst/>
          </a:prstGeom>
        </p:spPr>
      </p:pic>
      <p:sp>
        <p:nvSpPr>
          <p:cNvPr id="9" name="TextBox 8">
            <a:extLst>
              <a:ext uri="{FF2B5EF4-FFF2-40B4-BE49-F238E27FC236}">
                <a16:creationId xmlns:a16="http://schemas.microsoft.com/office/drawing/2014/main" id="{773FB6B8-4D5D-FFD8-70F9-D8612947491B}"/>
              </a:ext>
            </a:extLst>
          </p:cNvPr>
          <p:cNvSpPr txBox="1"/>
          <p:nvPr/>
        </p:nvSpPr>
        <p:spPr>
          <a:xfrm>
            <a:off x="7126358" y="1896272"/>
            <a:ext cx="2574234" cy="1200329"/>
          </a:xfrm>
          <a:prstGeom prst="rect">
            <a:avLst/>
          </a:prstGeom>
          <a:noFill/>
        </p:spPr>
        <p:txBody>
          <a:bodyPr wrap="square" rtlCol="0">
            <a:spAutoFit/>
          </a:bodyPr>
          <a:lstStyle/>
          <a:p>
            <a:r>
              <a:rPr lang="el-GR" dirty="0">
                <a:solidFill>
                  <a:schemeClr val="bg1"/>
                </a:solidFill>
              </a:rPr>
              <a:t>Η πληροφορία είναι προσβάσισμη ανά πάσα</a:t>
            </a:r>
          </a:p>
          <a:p>
            <a:r>
              <a:rPr lang="el-GR" dirty="0">
                <a:solidFill>
                  <a:schemeClr val="bg1"/>
                </a:solidFill>
              </a:rPr>
              <a:t>στιγμή.</a:t>
            </a:r>
            <a:endParaRPr lang="en-US" dirty="0">
              <a:solidFill>
                <a:schemeClr val="bg1"/>
              </a:solidFill>
            </a:endParaRPr>
          </a:p>
        </p:txBody>
      </p:sp>
      <p:sp>
        <p:nvSpPr>
          <p:cNvPr id="10" name="TextBox 9">
            <a:extLst>
              <a:ext uri="{FF2B5EF4-FFF2-40B4-BE49-F238E27FC236}">
                <a16:creationId xmlns:a16="http://schemas.microsoft.com/office/drawing/2014/main" id="{B77E83A2-2D1D-219E-3905-81C0EF3FD4F7}"/>
              </a:ext>
            </a:extLst>
          </p:cNvPr>
          <p:cNvSpPr txBox="1"/>
          <p:nvPr/>
        </p:nvSpPr>
        <p:spPr>
          <a:xfrm>
            <a:off x="1024713" y="3784990"/>
            <a:ext cx="2574234" cy="2031325"/>
          </a:xfrm>
          <a:prstGeom prst="rect">
            <a:avLst/>
          </a:prstGeom>
          <a:noFill/>
        </p:spPr>
        <p:txBody>
          <a:bodyPr wrap="square" rtlCol="0">
            <a:spAutoFit/>
          </a:bodyPr>
          <a:lstStyle/>
          <a:p>
            <a:r>
              <a:rPr lang="el-GR" dirty="0">
                <a:solidFill>
                  <a:schemeClr val="bg1"/>
                </a:solidFill>
              </a:rPr>
              <a:t>Η πληροφορία δεν έχει </a:t>
            </a:r>
          </a:p>
          <a:p>
            <a:r>
              <a:rPr lang="el-GR" dirty="0">
                <a:solidFill>
                  <a:schemeClr val="bg1"/>
                </a:solidFill>
              </a:rPr>
              <a:t>Τύχει επεξεργασίας, ή</a:t>
            </a:r>
          </a:p>
          <a:p>
            <a:r>
              <a:rPr lang="el-GR" dirty="0">
                <a:solidFill>
                  <a:schemeClr val="bg1"/>
                </a:solidFill>
              </a:rPr>
              <a:t>Έχει χαθεί. Αντίστοιχα οι λειτουργίες ενός συστήματος δεν έχουν διαφορετική χρήση από αυτή που πρέπει</a:t>
            </a:r>
          </a:p>
        </p:txBody>
      </p:sp>
      <p:sp>
        <p:nvSpPr>
          <p:cNvPr id="11" name="TextBox 10">
            <a:extLst>
              <a:ext uri="{FF2B5EF4-FFF2-40B4-BE49-F238E27FC236}">
                <a16:creationId xmlns:a16="http://schemas.microsoft.com/office/drawing/2014/main" id="{A3E61C2F-3E6F-705E-A0FE-CA079A2F084D}"/>
              </a:ext>
            </a:extLst>
          </p:cNvPr>
          <p:cNvSpPr txBox="1"/>
          <p:nvPr/>
        </p:nvSpPr>
        <p:spPr>
          <a:xfrm>
            <a:off x="8324697" y="3959381"/>
            <a:ext cx="2574234" cy="1200329"/>
          </a:xfrm>
          <a:prstGeom prst="rect">
            <a:avLst/>
          </a:prstGeom>
          <a:noFill/>
        </p:spPr>
        <p:txBody>
          <a:bodyPr wrap="square" rtlCol="0">
            <a:spAutoFit/>
          </a:bodyPr>
          <a:lstStyle/>
          <a:p>
            <a:r>
              <a:rPr lang="el-GR" dirty="0">
                <a:solidFill>
                  <a:schemeClr val="bg1"/>
                </a:solidFill>
              </a:rPr>
              <a:t>Η πληροφορία δεν είναι διαθέσιμη σε κάποιον που δεν έχει το δικαίωμα να την έχει.</a:t>
            </a:r>
          </a:p>
        </p:txBody>
      </p:sp>
    </p:spTree>
    <p:extLst>
      <p:ext uri="{BB962C8B-B14F-4D97-AF65-F5344CB8AC3E}">
        <p14:creationId xmlns:p14="http://schemas.microsoft.com/office/powerpoint/2010/main" val="106953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7BCD1-07BD-8961-B599-918CB9B43A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721539-1FB8-C92E-F6B4-596EA39C21DA}"/>
              </a:ext>
            </a:extLst>
          </p:cNvPr>
          <p:cNvSpPr>
            <a:spLocks noGrp="1"/>
          </p:cNvSpPr>
          <p:nvPr>
            <p:ph type="title"/>
          </p:nvPr>
        </p:nvSpPr>
        <p:spPr/>
        <p:txBody>
          <a:bodyPr/>
          <a:lstStyle/>
          <a:p>
            <a:r>
              <a:rPr lang="en-US" dirty="0"/>
              <a:t>Security Requirements </a:t>
            </a:r>
            <a:r>
              <a:rPr lang="el-GR" dirty="0">
                <a:solidFill>
                  <a:schemeClr val="accent6">
                    <a:lumMod val="60000"/>
                    <a:lumOff val="40000"/>
                  </a:schemeClr>
                </a:solidFill>
              </a:rPr>
              <a:t>Νο</a:t>
            </a:r>
            <a:r>
              <a:rPr lang="en-US" dirty="0">
                <a:solidFill>
                  <a:schemeClr val="accent6">
                    <a:lumMod val="60000"/>
                    <a:lumOff val="40000"/>
                  </a:schemeClr>
                </a:solidFill>
              </a:rPr>
              <a:t>n - Repudiation</a:t>
            </a:r>
          </a:p>
        </p:txBody>
      </p:sp>
      <p:sp>
        <p:nvSpPr>
          <p:cNvPr id="3" name="Slide Number Placeholder 2">
            <a:extLst>
              <a:ext uri="{FF2B5EF4-FFF2-40B4-BE49-F238E27FC236}">
                <a16:creationId xmlns:a16="http://schemas.microsoft.com/office/drawing/2014/main" id="{6D1417A1-CE4F-A257-D3CD-0273239F49FA}"/>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4" name="Picture 3" descr="A diagram of a bank transfer&#10;&#10;Description automatically generated">
            <a:extLst>
              <a:ext uri="{FF2B5EF4-FFF2-40B4-BE49-F238E27FC236}">
                <a16:creationId xmlns:a16="http://schemas.microsoft.com/office/drawing/2014/main" id="{A424507C-4D5A-A133-0691-2A9C6D305325}"/>
              </a:ext>
            </a:extLst>
          </p:cNvPr>
          <p:cNvPicPr>
            <a:picLocks noChangeAspect="1"/>
          </p:cNvPicPr>
          <p:nvPr/>
        </p:nvPicPr>
        <p:blipFill>
          <a:blip r:embed="rId2"/>
          <a:stretch>
            <a:fillRect/>
          </a:stretch>
        </p:blipFill>
        <p:spPr>
          <a:xfrm>
            <a:off x="6294008" y="1945585"/>
            <a:ext cx="4958192" cy="3718644"/>
          </a:xfrm>
          <a:prstGeom prst="rect">
            <a:avLst/>
          </a:prstGeom>
        </p:spPr>
      </p:pic>
      <p:sp>
        <p:nvSpPr>
          <p:cNvPr id="6" name="TextBox 5">
            <a:extLst>
              <a:ext uri="{FF2B5EF4-FFF2-40B4-BE49-F238E27FC236}">
                <a16:creationId xmlns:a16="http://schemas.microsoft.com/office/drawing/2014/main" id="{9CBCC29E-B9FF-F7A1-25C1-3DC6DCF35CBA}"/>
              </a:ext>
            </a:extLst>
          </p:cNvPr>
          <p:cNvSpPr txBox="1"/>
          <p:nvPr/>
        </p:nvSpPr>
        <p:spPr>
          <a:xfrm>
            <a:off x="864705" y="2176670"/>
            <a:ext cx="4395917" cy="2677656"/>
          </a:xfrm>
          <a:prstGeom prst="rect">
            <a:avLst/>
          </a:prstGeom>
          <a:noFill/>
        </p:spPr>
        <p:txBody>
          <a:bodyPr wrap="square" rtlCol="0">
            <a:spAutoFit/>
          </a:bodyPr>
          <a:lstStyle/>
          <a:p>
            <a:r>
              <a:rPr lang="el-GR" sz="2400" dirty="0">
                <a:solidFill>
                  <a:schemeClr val="bg1"/>
                </a:solidFill>
              </a:rPr>
              <a:t>Με απλά λόγια δεν μπορεί κάποιος να αρνηθεί ότι έχει κάνει κάτι. Δεν μπορεί κάποιος να αρνηθεί ότι έχει στείλει κάτι και αντίστοιχα κάποιος δεν μπορεί να αρνηθεί ότι έχει παραλάβει κάτι.</a:t>
            </a:r>
          </a:p>
        </p:txBody>
      </p:sp>
      <p:sp>
        <p:nvSpPr>
          <p:cNvPr id="7" name="Multiplication Sign 6">
            <a:extLst>
              <a:ext uri="{FF2B5EF4-FFF2-40B4-BE49-F238E27FC236}">
                <a16:creationId xmlns:a16="http://schemas.microsoft.com/office/drawing/2014/main" id="{D26F357E-863F-333F-9DF1-9D69FCCDB0EB}"/>
              </a:ext>
            </a:extLst>
          </p:cNvPr>
          <p:cNvSpPr/>
          <p:nvPr/>
        </p:nvSpPr>
        <p:spPr>
          <a:xfrm>
            <a:off x="6604000" y="2953962"/>
            <a:ext cx="1636889" cy="170188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78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DF24-DCA5-DC58-9FB2-FCFB46E2FFE2}"/>
              </a:ext>
            </a:extLst>
          </p:cNvPr>
          <p:cNvSpPr>
            <a:spLocks noGrp="1"/>
          </p:cNvSpPr>
          <p:nvPr>
            <p:ph type="title"/>
          </p:nvPr>
        </p:nvSpPr>
        <p:spPr/>
        <p:txBody>
          <a:bodyPr/>
          <a:lstStyle/>
          <a:p>
            <a:r>
              <a:rPr lang="en-US" dirty="0"/>
              <a:t>Security Requirements: </a:t>
            </a:r>
            <a:r>
              <a:rPr lang="en-US" dirty="0">
                <a:solidFill>
                  <a:schemeClr val="accent6">
                    <a:lumMod val="60000"/>
                    <a:lumOff val="40000"/>
                  </a:schemeClr>
                </a:solidFill>
              </a:rPr>
              <a:t>(Access Control)</a:t>
            </a:r>
          </a:p>
        </p:txBody>
      </p:sp>
      <p:sp>
        <p:nvSpPr>
          <p:cNvPr id="3" name="Slide Number Placeholder 2">
            <a:extLst>
              <a:ext uri="{FF2B5EF4-FFF2-40B4-BE49-F238E27FC236}">
                <a16:creationId xmlns:a16="http://schemas.microsoft.com/office/drawing/2014/main" id="{7DC7697B-7EE1-18CC-2D0C-382323B275E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23308D6A-BBFE-47AF-D810-E6FA8AA376E5}"/>
              </a:ext>
            </a:extLst>
          </p:cNvPr>
          <p:cNvSpPr>
            <a:spLocks noGrp="1"/>
          </p:cNvSpPr>
          <p:nvPr>
            <p:ph type="body" sz="quarter" idx="13"/>
          </p:nvPr>
        </p:nvSpPr>
        <p:spPr>
          <a:xfrm>
            <a:off x="847342" y="1886687"/>
            <a:ext cx="10811258" cy="3620156"/>
          </a:xfrm>
        </p:spPr>
        <p:txBody>
          <a:bodyPr>
            <a:normAutofit lnSpcReduction="10000"/>
          </a:bodyPr>
          <a:lstStyle/>
          <a:p>
            <a:pPr marL="857250" indent="-857250" algn="l">
              <a:buFont typeface="Arial" panose="020B0604020202020204" pitchFamily="34" charset="0"/>
              <a:buChar char="•"/>
            </a:pPr>
            <a:r>
              <a:rPr lang="en-US" sz="4400" dirty="0"/>
              <a:t>Identification:</a:t>
            </a:r>
            <a:endParaRPr lang="el-GR" sz="1600" dirty="0"/>
          </a:p>
          <a:p>
            <a:pPr marL="1543050" lvl="1" indent="-857250"/>
            <a:r>
              <a:rPr lang="el-GR" sz="2000" dirty="0">
                <a:solidFill>
                  <a:schemeClr val="bg1"/>
                </a:solidFill>
              </a:rPr>
              <a:t>Τρόπος για να προσδιορίζουμε μια οντότητα</a:t>
            </a:r>
            <a:r>
              <a:rPr lang="en-US" sz="2000" dirty="0">
                <a:solidFill>
                  <a:schemeClr val="bg1"/>
                </a:solidFill>
              </a:rPr>
              <a:t> </a:t>
            </a:r>
            <a:r>
              <a:rPr lang="el-GR" sz="2000" dirty="0">
                <a:solidFill>
                  <a:schemeClr val="bg1"/>
                </a:solidFill>
              </a:rPr>
              <a:t>( </a:t>
            </a:r>
            <a:r>
              <a:rPr lang="en-US" sz="2000" dirty="0">
                <a:solidFill>
                  <a:schemeClr val="bg1"/>
                </a:solidFill>
              </a:rPr>
              <a:t>username)</a:t>
            </a:r>
          </a:p>
          <a:p>
            <a:pPr marL="857250" indent="-857250" algn="l">
              <a:buFont typeface="Arial" panose="020B0604020202020204" pitchFamily="34" charset="0"/>
              <a:buChar char="•"/>
            </a:pPr>
            <a:r>
              <a:rPr lang="en-US" sz="4400" dirty="0"/>
              <a:t>Authentication:</a:t>
            </a:r>
          </a:p>
          <a:p>
            <a:pPr marL="1543050" lvl="1" indent="-857250"/>
            <a:r>
              <a:rPr lang="en-US" sz="2000" dirty="0">
                <a:solidFill>
                  <a:schemeClr val="bg1"/>
                </a:solidFill>
              </a:rPr>
              <a:t>To </a:t>
            </a:r>
            <a:r>
              <a:rPr lang="el-GR" sz="2000" dirty="0">
                <a:solidFill>
                  <a:schemeClr val="bg1"/>
                </a:solidFill>
              </a:rPr>
              <a:t>σύστημα πρέπει να επιβεβαιώνει ότι όταν κάποιος ισχυρίζεται ότι είναι αυτός (</a:t>
            </a:r>
            <a:r>
              <a:rPr lang="en-US" sz="2000" dirty="0">
                <a:solidFill>
                  <a:schemeClr val="bg1"/>
                </a:solidFill>
              </a:rPr>
              <a:t>username) </a:t>
            </a:r>
            <a:r>
              <a:rPr lang="el-GR" sz="2000" dirty="0">
                <a:solidFill>
                  <a:schemeClr val="bg1"/>
                </a:solidFill>
              </a:rPr>
              <a:t>ότι όντως είναι μέσω κάποιου άλλου μέσου  (</a:t>
            </a:r>
            <a:r>
              <a:rPr lang="en-US" sz="2000" dirty="0">
                <a:solidFill>
                  <a:schemeClr val="bg1"/>
                </a:solidFill>
              </a:rPr>
              <a:t>password)</a:t>
            </a:r>
          </a:p>
          <a:p>
            <a:pPr marL="857250" indent="-857250" algn="l">
              <a:buFont typeface="Arial" panose="020B0604020202020204" pitchFamily="34" charset="0"/>
              <a:buChar char="•"/>
            </a:pPr>
            <a:r>
              <a:rPr lang="en-US" sz="4400" dirty="0"/>
              <a:t>Authorization:</a:t>
            </a:r>
          </a:p>
          <a:p>
            <a:pPr marL="1543050" lvl="1" indent="-857250"/>
            <a:r>
              <a:rPr lang="en-US" sz="2000" dirty="0">
                <a:solidFill>
                  <a:schemeClr val="bg1"/>
                </a:solidFill>
              </a:rPr>
              <a:t>K</a:t>
            </a:r>
            <a:r>
              <a:rPr lang="el-GR" sz="2000" dirty="0">
                <a:solidFill>
                  <a:schemeClr val="bg1"/>
                </a:solidFill>
              </a:rPr>
              <a:t>άθε οντότητα έχει κάποια δικαιώματα. Πχ η Βάνια μπορεί να στείλει ένα μύνημα αλλά η Γεωργία όχι.</a:t>
            </a:r>
            <a:endParaRPr lang="en-US" sz="2000" dirty="0">
              <a:solidFill>
                <a:schemeClr val="bg1"/>
              </a:solidFill>
            </a:endParaRPr>
          </a:p>
        </p:txBody>
      </p:sp>
    </p:spTree>
    <p:extLst>
      <p:ext uri="{BB962C8B-B14F-4D97-AF65-F5344CB8AC3E}">
        <p14:creationId xmlns:p14="http://schemas.microsoft.com/office/powerpoint/2010/main" val="396145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33A6-B65D-5483-8D4E-B76E36CB56E8}"/>
              </a:ext>
            </a:extLst>
          </p:cNvPr>
          <p:cNvSpPr>
            <a:spLocks noGrp="1"/>
          </p:cNvSpPr>
          <p:nvPr>
            <p:ph type="title"/>
          </p:nvPr>
        </p:nvSpPr>
        <p:spPr/>
        <p:txBody>
          <a:bodyPr/>
          <a:lstStyle/>
          <a:p>
            <a:r>
              <a:rPr lang="en-US" dirty="0"/>
              <a:t>Threat Modeling</a:t>
            </a:r>
          </a:p>
        </p:txBody>
      </p:sp>
      <p:sp>
        <p:nvSpPr>
          <p:cNvPr id="3" name="Slide Number Placeholder 2">
            <a:extLst>
              <a:ext uri="{FF2B5EF4-FFF2-40B4-BE49-F238E27FC236}">
                <a16:creationId xmlns:a16="http://schemas.microsoft.com/office/drawing/2014/main" id="{88DE8907-F6BE-A951-0462-4C8432FACD7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614EA2C0-F1F1-FB24-9CE8-9BDA240F11DD}"/>
              </a:ext>
            </a:extLst>
          </p:cNvPr>
          <p:cNvSpPr>
            <a:spLocks noGrp="1"/>
          </p:cNvSpPr>
          <p:nvPr>
            <p:ph type="body" sz="quarter" idx="13"/>
          </p:nvPr>
        </p:nvSpPr>
        <p:spPr>
          <a:xfrm>
            <a:off x="535056" y="1689652"/>
            <a:ext cx="5957184" cy="4104861"/>
          </a:xfrm>
        </p:spPr>
        <p:txBody>
          <a:bodyPr>
            <a:normAutofit fontScale="40000" lnSpcReduction="20000"/>
          </a:bodyPr>
          <a:lstStyle/>
          <a:p>
            <a:pPr algn="l"/>
            <a:r>
              <a:rPr lang="el-GR" dirty="0"/>
              <a:t>Το </a:t>
            </a:r>
            <a:r>
              <a:rPr lang="en-US" dirty="0"/>
              <a:t>threat modeling</a:t>
            </a:r>
            <a:r>
              <a:rPr lang="el-GR" dirty="0"/>
              <a:t>, είναι ο τρόπος με τον οποίο μπορούμε να ορίσουμε το πρόβλημα της ασφάλειας. Μέσω αυτού κάνουμε κάποιες υποθέσεις σχετικά με το τι μπορεί να κάνει ένας </a:t>
            </a:r>
            <a:r>
              <a:rPr lang="en-US" dirty="0"/>
              <a:t>attacker, </a:t>
            </a:r>
            <a:r>
              <a:rPr lang="el-GR" dirty="0"/>
              <a:t>τι είναι το </a:t>
            </a:r>
            <a:r>
              <a:rPr lang="en-US" dirty="0"/>
              <a:t>goal </a:t>
            </a:r>
            <a:r>
              <a:rPr lang="el-GR" dirty="0"/>
              <a:t>του. Έτσι μπορούμε να δούμε πως μπορούμε να υπερασπιστούμε το σύστημα μας – </a:t>
            </a:r>
            <a:r>
              <a:rPr lang="en-US" dirty="0"/>
              <a:t>CIA.</a:t>
            </a:r>
          </a:p>
          <a:p>
            <a:pPr algn="l"/>
            <a:endParaRPr lang="en-US" dirty="0"/>
          </a:p>
          <a:p>
            <a:pPr algn="l"/>
            <a:r>
              <a:rPr lang="el-GR" sz="4500" dirty="0"/>
              <a:t>Δες εδώ</a:t>
            </a:r>
            <a:r>
              <a:rPr lang="en-US" sz="4500" dirty="0"/>
              <a:t>: https://cheatsheetseries.owasp.org/cheatsheets/Threat_Modeling_Cheat_Sheet.html</a:t>
            </a:r>
          </a:p>
        </p:txBody>
      </p:sp>
      <p:pic>
        <p:nvPicPr>
          <p:cNvPr id="6" name="Picture 5" descr="A diagram of a threat modeling process&#10;&#10;Description automatically generated">
            <a:extLst>
              <a:ext uri="{FF2B5EF4-FFF2-40B4-BE49-F238E27FC236}">
                <a16:creationId xmlns:a16="http://schemas.microsoft.com/office/drawing/2014/main" id="{BCA6E28E-788F-7261-BF36-171FD301FF2C}"/>
              </a:ext>
            </a:extLst>
          </p:cNvPr>
          <p:cNvPicPr>
            <a:picLocks noChangeAspect="1"/>
          </p:cNvPicPr>
          <p:nvPr/>
        </p:nvPicPr>
        <p:blipFill rotWithShape="1">
          <a:blip r:embed="rId2"/>
          <a:srcRect l="23250" r="22857"/>
          <a:stretch/>
        </p:blipFill>
        <p:spPr>
          <a:xfrm>
            <a:off x="6492240" y="2208296"/>
            <a:ext cx="5290245" cy="3067571"/>
          </a:xfrm>
          <a:prstGeom prst="rect">
            <a:avLst/>
          </a:prstGeom>
        </p:spPr>
      </p:pic>
    </p:spTree>
    <p:extLst>
      <p:ext uri="{BB962C8B-B14F-4D97-AF65-F5344CB8AC3E}">
        <p14:creationId xmlns:p14="http://schemas.microsoft.com/office/powerpoint/2010/main" val="252106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CE371-36EC-15F9-BD8F-0BA48070BB5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6C8651-EDA5-7E4C-9BFA-3B8BD093AB2D}"/>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6BFA4E39-2648-9E3D-8613-F01A96F63A3B}"/>
              </a:ext>
            </a:extLst>
          </p:cNvPr>
          <p:cNvSpPr>
            <a:spLocks noGrp="1"/>
          </p:cNvSpPr>
          <p:nvPr>
            <p:ph type="title"/>
          </p:nvPr>
        </p:nvSpPr>
        <p:spPr>
          <a:xfrm>
            <a:off x="1100461" y="3269974"/>
            <a:ext cx="7781544" cy="859055"/>
          </a:xfrm>
        </p:spPr>
        <p:txBody>
          <a:bodyPr>
            <a:normAutofit fontScale="90000"/>
          </a:bodyPr>
          <a:lstStyle/>
          <a:p>
            <a:r>
              <a:rPr lang="el-GR" sz="6000" dirty="0"/>
              <a:t>Διάλεξη 2 – </a:t>
            </a:r>
            <a:r>
              <a:rPr lang="en-US" sz="6000" dirty="0"/>
              <a:t>Simple Ciphers</a:t>
            </a:r>
          </a:p>
        </p:txBody>
      </p:sp>
    </p:spTree>
    <p:extLst>
      <p:ext uri="{BB962C8B-B14F-4D97-AF65-F5344CB8AC3E}">
        <p14:creationId xmlns:p14="http://schemas.microsoft.com/office/powerpoint/2010/main" val="32650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B4488-EC4C-FC2A-224E-F57CAE7029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F8803-24DE-3B43-3DD8-3F9C903C7D1D}"/>
              </a:ext>
            </a:extLst>
          </p:cNvPr>
          <p:cNvSpPr>
            <a:spLocks noGrp="1"/>
          </p:cNvSpPr>
          <p:nvPr>
            <p:ph type="title"/>
          </p:nvPr>
        </p:nvSpPr>
        <p:spPr/>
        <p:txBody>
          <a:bodyPr/>
          <a:lstStyle/>
          <a:p>
            <a:r>
              <a:rPr lang="en-US" dirty="0">
                <a:solidFill>
                  <a:schemeClr val="accent6">
                    <a:lumMod val="60000"/>
                    <a:lumOff val="40000"/>
                  </a:schemeClr>
                </a:solidFill>
              </a:rPr>
              <a:t>Introduction to Cryptography</a:t>
            </a:r>
          </a:p>
        </p:txBody>
      </p:sp>
      <p:sp>
        <p:nvSpPr>
          <p:cNvPr id="3" name="Slide Number Placeholder 2">
            <a:extLst>
              <a:ext uri="{FF2B5EF4-FFF2-40B4-BE49-F238E27FC236}">
                <a16:creationId xmlns:a16="http://schemas.microsoft.com/office/drawing/2014/main" id="{BDA330AA-BC47-A5FA-3336-CAEF37C4BE4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Text Placeholder 5">
            <a:extLst>
              <a:ext uri="{FF2B5EF4-FFF2-40B4-BE49-F238E27FC236}">
                <a16:creationId xmlns:a16="http://schemas.microsoft.com/office/drawing/2014/main" id="{3B2B0020-CB5C-4BA6-9E0D-59E215A80873}"/>
              </a:ext>
            </a:extLst>
          </p:cNvPr>
          <p:cNvSpPr>
            <a:spLocks noGrp="1"/>
          </p:cNvSpPr>
          <p:nvPr>
            <p:ph type="body" sz="quarter" idx="13"/>
          </p:nvPr>
        </p:nvSpPr>
        <p:spPr>
          <a:xfrm>
            <a:off x="1941209" y="3392349"/>
            <a:ext cx="2920093" cy="975707"/>
          </a:xfrm>
        </p:spPr>
        <p:txBody>
          <a:bodyPr>
            <a:normAutofit/>
          </a:bodyPr>
          <a:lstStyle/>
          <a:p>
            <a:r>
              <a:rPr lang="el-GR" dirty="0"/>
              <a:t>Γιατί?</a:t>
            </a:r>
            <a:endParaRPr lang="en-US" dirty="0"/>
          </a:p>
        </p:txBody>
      </p:sp>
      <p:pic>
        <p:nvPicPr>
          <p:cNvPr id="8" name="Picture 7">
            <a:extLst>
              <a:ext uri="{FF2B5EF4-FFF2-40B4-BE49-F238E27FC236}">
                <a16:creationId xmlns:a16="http://schemas.microsoft.com/office/drawing/2014/main" id="{438C8B9D-C4E0-23A1-841A-6426668EE90B}"/>
              </a:ext>
            </a:extLst>
          </p:cNvPr>
          <p:cNvPicPr>
            <a:picLocks noChangeAspect="1"/>
          </p:cNvPicPr>
          <p:nvPr/>
        </p:nvPicPr>
        <p:blipFill>
          <a:blip r:embed="rId2"/>
          <a:stretch>
            <a:fillRect/>
          </a:stretch>
        </p:blipFill>
        <p:spPr>
          <a:xfrm>
            <a:off x="6236454" y="2253375"/>
            <a:ext cx="5015746" cy="2672499"/>
          </a:xfrm>
          <a:prstGeom prst="rect">
            <a:avLst/>
          </a:prstGeom>
        </p:spPr>
      </p:pic>
      <p:sp>
        <p:nvSpPr>
          <p:cNvPr id="9" name="Text Placeholder 5">
            <a:extLst>
              <a:ext uri="{FF2B5EF4-FFF2-40B4-BE49-F238E27FC236}">
                <a16:creationId xmlns:a16="http://schemas.microsoft.com/office/drawing/2014/main" id="{1CDDBEEF-547F-595B-6B48-243DB42E6C74}"/>
              </a:ext>
            </a:extLst>
          </p:cNvPr>
          <p:cNvSpPr txBox="1">
            <a:spLocks/>
          </p:cNvSpPr>
          <p:nvPr/>
        </p:nvSpPr>
        <p:spPr>
          <a:xfrm>
            <a:off x="429845" y="1324698"/>
            <a:ext cx="5942822" cy="2150626"/>
          </a:xfrm>
          <a:prstGeom prst="rect">
            <a:avLst/>
          </a:prstGeom>
        </p:spPr>
        <p:txBody>
          <a:bodyPr vert="horz" lIns="91440" tIns="45720" rIns="91440" bIns="45720" rtlCol="0" anchor="ctr">
            <a:normAutofit fontScale="47500" lnSpcReduction="20000"/>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6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t>Με πολύ απλά λόγια θέλουμε να αποκρύψουμε την πληροφορία για να μην είναι εμφανής σε όλους. Περιλαμβάνει τεχνικές για να «κρύβεις» πράγματα.</a:t>
            </a:r>
            <a:endParaRPr lang="en-US" dirty="0"/>
          </a:p>
        </p:txBody>
      </p:sp>
      <p:sp>
        <p:nvSpPr>
          <p:cNvPr id="10" name="Text Placeholder 5">
            <a:extLst>
              <a:ext uri="{FF2B5EF4-FFF2-40B4-BE49-F238E27FC236}">
                <a16:creationId xmlns:a16="http://schemas.microsoft.com/office/drawing/2014/main" id="{A415CBFA-D496-EFD3-728D-116865A794A4}"/>
              </a:ext>
            </a:extLst>
          </p:cNvPr>
          <p:cNvSpPr txBox="1">
            <a:spLocks/>
          </p:cNvSpPr>
          <p:nvPr/>
        </p:nvSpPr>
        <p:spPr>
          <a:xfrm>
            <a:off x="699042" y="4481689"/>
            <a:ext cx="5860377" cy="161910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6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l-GR" sz="2000" dirty="0"/>
              <a:t>Το</a:t>
            </a:r>
            <a:r>
              <a:rPr lang="en-US" sz="2000" dirty="0"/>
              <a:t> secrecy </a:t>
            </a:r>
            <a:r>
              <a:rPr lang="el-GR" sz="2000" dirty="0"/>
              <a:t>είναι μέσα στην ζωή μας (εκλογές). </a:t>
            </a:r>
          </a:p>
          <a:p>
            <a:pPr algn="l"/>
            <a:r>
              <a:rPr lang="el-GR" sz="2000" dirty="0"/>
              <a:t>Έχουμε δεδομένα που δεν θέλουμε να τύχουν επεξεργασίας εύκολα (υπογραφές)</a:t>
            </a:r>
          </a:p>
          <a:p>
            <a:pPr algn="l"/>
            <a:r>
              <a:rPr lang="el-GR" sz="2000" dirty="0"/>
              <a:t>Θέλουμε προστασία στα συστήματα μας.</a:t>
            </a:r>
            <a:endParaRPr lang="en-US" sz="2000" dirty="0"/>
          </a:p>
        </p:txBody>
      </p:sp>
    </p:spTree>
    <p:extLst>
      <p:ext uri="{BB962C8B-B14F-4D97-AF65-F5344CB8AC3E}">
        <p14:creationId xmlns:p14="http://schemas.microsoft.com/office/powerpoint/2010/main" val="423338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Simple Cryptographic Approach from Lecture</a:t>
            </a:r>
          </a:p>
        </p:txBody>
      </p:sp>
      <p:pic>
        <p:nvPicPr>
          <p:cNvPr id="17" name="Content Placeholder 16">
            <a:extLst>
              <a:ext uri="{FF2B5EF4-FFF2-40B4-BE49-F238E27FC236}">
                <a16:creationId xmlns:a16="http://schemas.microsoft.com/office/drawing/2014/main" id="{D3AD089C-1075-AF3B-5780-6C37AADE9F32}"/>
              </a:ext>
            </a:extLst>
          </p:cNvPr>
          <p:cNvPicPr>
            <a:picLocks noGrp="1" noChangeAspect="1"/>
          </p:cNvPicPr>
          <p:nvPr>
            <p:ph sz="half" idx="2"/>
          </p:nvPr>
        </p:nvPicPr>
        <p:blipFill>
          <a:blip r:embed="rId2"/>
          <a:stretch>
            <a:fillRect/>
          </a:stretch>
        </p:blipFill>
        <p:spPr>
          <a:xfrm>
            <a:off x="687096" y="2004609"/>
            <a:ext cx="6351597" cy="3827023"/>
          </a:xfrm>
        </p:spPr>
      </p:pic>
      <p:sp>
        <p:nvSpPr>
          <p:cNvPr id="18" name="TextBox 17">
            <a:extLst>
              <a:ext uri="{FF2B5EF4-FFF2-40B4-BE49-F238E27FC236}">
                <a16:creationId xmlns:a16="http://schemas.microsoft.com/office/drawing/2014/main" id="{86C8F49D-1AA1-CE0A-9036-8CCE46BAB62E}"/>
              </a:ext>
            </a:extLst>
          </p:cNvPr>
          <p:cNvSpPr txBox="1"/>
          <p:nvPr/>
        </p:nvSpPr>
        <p:spPr>
          <a:xfrm>
            <a:off x="7399176" y="2211355"/>
            <a:ext cx="4465133" cy="923330"/>
          </a:xfrm>
          <a:prstGeom prst="rect">
            <a:avLst/>
          </a:prstGeom>
          <a:noFill/>
        </p:spPr>
        <p:txBody>
          <a:bodyPr wrap="none" rtlCol="0">
            <a:spAutoFit/>
          </a:bodyPr>
          <a:lstStyle/>
          <a:p>
            <a:r>
              <a:rPr lang="en-US" b="1" dirty="0">
                <a:solidFill>
                  <a:schemeClr val="bg1"/>
                </a:solidFill>
              </a:rPr>
              <a:t>Encryption: </a:t>
            </a:r>
            <a:r>
              <a:rPr lang="el-GR" dirty="0">
                <a:solidFill>
                  <a:schemeClr val="bg1"/>
                </a:solidFill>
              </a:rPr>
              <a:t>Κρύβω το μύνημα, το </a:t>
            </a:r>
          </a:p>
          <a:p>
            <a:r>
              <a:rPr lang="el-GR" dirty="0">
                <a:solidFill>
                  <a:schemeClr val="bg1"/>
                </a:solidFill>
              </a:rPr>
              <a:t>φέρνω σε μια μορφή που δεν είναι εύκολα</a:t>
            </a:r>
          </a:p>
          <a:p>
            <a:r>
              <a:rPr lang="el-GR" dirty="0">
                <a:solidFill>
                  <a:schemeClr val="bg1"/>
                </a:solidFill>
              </a:rPr>
              <a:t>κατανοήτο.</a:t>
            </a:r>
          </a:p>
        </p:txBody>
      </p:sp>
      <p:sp>
        <p:nvSpPr>
          <p:cNvPr id="19" name="TextBox 18">
            <a:extLst>
              <a:ext uri="{FF2B5EF4-FFF2-40B4-BE49-F238E27FC236}">
                <a16:creationId xmlns:a16="http://schemas.microsoft.com/office/drawing/2014/main" id="{F7957056-490D-3F6C-9F45-7BD91B14E23B}"/>
              </a:ext>
            </a:extLst>
          </p:cNvPr>
          <p:cNvSpPr txBox="1"/>
          <p:nvPr/>
        </p:nvSpPr>
        <p:spPr>
          <a:xfrm>
            <a:off x="7318311" y="3429000"/>
            <a:ext cx="4727509" cy="923330"/>
          </a:xfrm>
          <a:prstGeom prst="rect">
            <a:avLst/>
          </a:prstGeom>
          <a:noFill/>
        </p:spPr>
        <p:txBody>
          <a:bodyPr wrap="square" rtlCol="0">
            <a:spAutoFit/>
          </a:bodyPr>
          <a:lstStyle/>
          <a:p>
            <a:r>
              <a:rPr lang="en-US" b="1" dirty="0">
                <a:solidFill>
                  <a:schemeClr val="bg1"/>
                </a:solidFill>
              </a:rPr>
              <a:t>Decryption: </a:t>
            </a:r>
            <a:r>
              <a:rPr lang="el-GR" dirty="0">
                <a:solidFill>
                  <a:schemeClr val="bg1"/>
                </a:solidFill>
              </a:rPr>
              <a:t>Προσπαθώ να φέρω το μύνημα στην αρχική του μορφή ώστε να το κατανοήσω. </a:t>
            </a:r>
          </a:p>
        </p:txBody>
      </p:sp>
      <p:sp>
        <p:nvSpPr>
          <p:cNvPr id="20" name="TextBox 19">
            <a:extLst>
              <a:ext uri="{FF2B5EF4-FFF2-40B4-BE49-F238E27FC236}">
                <a16:creationId xmlns:a16="http://schemas.microsoft.com/office/drawing/2014/main" id="{9D351AE9-D24B-FFDC-521A-C66022FF48DF}"/>
              </a:ext>
            </a:extLst>
          </p:cNvPr>
          <p:cNvSpPr txBox="1"/>
          <p:nvPr/>
        </p:nvSpPr>
        <p:spPr>
          <a:xfrm>
            <a:off x="7318310" y="4561899"/>
            <a:ext cx="4727509" cy="923330"/>
          </a:xfrm>
          <a:prstGeom prst="rect">
            <a:avLst/>
          </a:prstGeom>
          <a:noFill/>
        </p:spPr>
        <p:txBody>
          <a:bodyPr wrap="square" rtlCol="0">
            <a:spAutoFit/>
          </a:bodyPr>
          <a:lstStyle/>
          <a:p>
            <a:r>
              <a:rPr lang="el-GR" b="1" dirty="0">
                <a:solidFill>
                  <a:schemeClr val="bg1"/>
                </a:solidFill>
              </a:rPr>
              <a:t>Κ</a:t>
            </a:r>
            <a:r>
              <a:rPr lang="en-US" b="1" dirty="0" err="1">
                <a:solidFill>
                  <a:schemeClr val="bg1"/>
                </a:solidFill>
              </a:rPr>
              <a:t>ey</a:t>
            </a:r>
            <a:r>
              <a:rPr lang="en-US" b="1" dirty="0">
                <a:solidFill>
                  <a:schemeClr val="bg1"/>
                </a:solidFill>
              </a:rPr>
              <a:t>: </a:t>
            </a:r>
            <a:r>
              <a:rPr lang="el-GR" dirty="0">
                <a:solidFill>
                  <a:schemeClr val="bg1"/>
                </a:solidFill>
              </a:rPr>
              <a:t>Σημαντικός παράγοντας μέσω αυτό, κάνουμε το </a:t>
            </a:r>
            <a:r>
              <a:rPr lang="en-US" dirty="0">
                <a:solidFill>
                  <a:schemeClr val="bg1"/>
                </a:solidFill>
              </a:rPr>
              <a:t>encryption </a:t>
            </a:r>
            <a:r>
              <a:rPr lang="el-GR" dirty="0">
                <a:solidFill>
                  <a:schemeClr val="bg1"/>
                </a:solidFill>
              </a:rPr>
              <a:t>και το </a:t>
            </a:r>
            <a:r>
              <a:rPr lang="en-US" dirty="0">
                <a:solidFill>
                  <a:schemeClr val="bg1"/>
                </a:solidFill>
              </a:rPr>
              <a:t>decryption.</a:t>
            </a:r>
          </a:p>
          <a:p>
            <a:endParaRPr lang="el-GR" dirty="0">
              <a:solidFill>
                <a:schemeClr val="bg1"/>
              </a:solidFill>
            </a:endParaRPr>
          </a:p>
        </p:txBody>
      </p:sp>
      <p:sp>
        <p:nvSpPr>
          <p:cNvPr id="22" name="TextBox 21">
            <a:extLst>
              <a:ext uri="{FF2B5EF4-FFF2-40B4-BE49-F238E27FC236}">
                <a16:creationId xmlns:a16="http://schemas.microsoft.com/office/drawing/2014/main" id="{EFA93E4D-85D3-15C6-7768-FA6C255C16C4}"/>
              </a:ext>
            </a:extLst>
          </p:cNvPr>
          <p:cNvSpPr txBox="1"/>
          <p:nvPr/>
        </p:nvSpPr>
        <p:spPr>
          <a:xfrm>
            <a:off x="7318310" y="5391745"/>
            <a:ext cx="4727509" cy="369332"/>
          </a:xfrm>
          <a:prstGeom prst="rect">
            <a:avLst/>
          </a:prstGeom>
          <a:noFill/>
        </p:spPr>
        <p:txBody>
          <a:bodyPr wrap="square" rtlCol="0">
            <a:spAutoFit/>
          </a:bodyPr>
          <a:lstStyle/>
          <a:p>
            <a:r>
              <a:rPr lang="en-US" b="1" dirty="0">
                <a:solidFill>
                  <a:schemeClr val="bg1"/>
                </a:solidFill>
              </a:rPr>
              <a:t>Ciphertext: </a:t>
            </a:r>
            <a:r>
              <a:rPr lang="en-US" dirty="0">
                <a:solidFill>
                  <a:schemeClr val="bg1"/>
                </a:solidFill>
              </a:rPr>
              <a:t>To </a:t>
            </a:r>
            <a:r>
              <a:rPr lang="el-GR" dirty="0">
                <a:solidFill>
                  <a:schemeClr val="bg1"/>
                </a:solidFill>
              </a:rPr>
              <a:t>κρυπτογραφημένο μύνημα.</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268</TotalTime>
  <Words>1013</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Trade Gothic LT Pro</vt:lpstr>
      <vt:lpstr>Trebuchet MS</vt:lpstr>
      <vt:lpstr>Office Theme</vt:lpstr>
      <vt:lpstr>Software Security</vt:lpstr>
      <vt:lpstr>Διάλεξη 1</vt:lpstr>
      <vt:lpstr>Security Requirements (CIA Triad) – Τριάδα του CIA</vt:lpstr>
      <vt:lpstr>Security Requirements Νοn - Repudiation</vt:lpstr>
      <vt:lpstr>Security Requirements: (Access Control)</vt:lpstr>
      <vt:lpstr>Threat Modeling</vt:lpstr>
      <vt:lpstr>Διάλεξη 2 – Simple Ciphers</vt:lpstr>
      <vt:lpstr>Introduction to Cryptography</vt:lpstr>
      <vt:lpstr>Simple Cryptographic Approach from Lecture</vt:lpstr>
      <vt:lpstr>Kerchoff’s Principle</vt:lpstr>
      <vt:lpstr>Simple Substitution Cipher</vt:lpstr>
      <vt:lpstr>Γιατί δεν είναι καλό???</vt:lpstr>
      <vt:lpstr>Vigenere Cipher</vt:lpstr>
      <vt:lpstr>Ideal Substitution Cipher</vt:lpstr>
      <vt:lpstr>Modular Arithmetic</vt:lpstr>
      <vt:lpstr>Πράξεις με modular arithmetic:</vt:lpstr>
      <vt:lpstr>Transposition Cipher:</vt:lpstr>
      <vt:lpstr>ONLINE DECODERS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Security</dc:title>
  <dc:creator>Nikolaou, Elia</dc:creator>
  <cp:lastModifiedBy>Nikolaou, Elia</cp:lastModifiedBy>
  <cp:revision>1</cp:revision>
  <dcterms:created xsi:type="dcterms:W3CDTF">2024-02-11T14:03:45Z</dcterms:created>
  <dcterms:modified xsi:type="dcterms:W3CDTF">2024-02-11T18:32:29Z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