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slides/slide20.xml" ContentType="application/vnd.openxmlformats-officedocument.presentationml.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Lst>
  <p:notesMasterIdLst>
    <p:notesMasterId r:id="rId24"/>
  </p:notesMasterIdLst>
  <p:sldIdLst>
    <p:sldId id="370" r:id="rId2"/>
    <p:sldId id="394" r:id="rId3"/>
    <p:sldId id="374" r:id="rId4"/>
    <p:sldId id="375" r:id="rId5"/>
    <p:sldId id="376" r:id="rId6"/>
    <p:sldId id="377" r:id="rId7"/>
    <p:sldId id="378" r:id="rId8"/>
    <p:sldId id="379" r:id="rId9"/>
    <p:sldId id="380" r:id="rId10"/>
    <p:sldId id="381" r:id="rId11"/>
    <p:sldId id="382" r:id="rId12"/>
    <p:sldId id="383" r:id="rId13"/>
    <p:sldId id="384" r:id="rId14"/>
    <p:sldId id="395" r:id="rId15"/>
    <p:sldId id="386" r:id="rId16"/>
    <p:sldId id="387" r:id="rId17"/>
    <p:sldId id="388" r:id="rId18"/>
    <p:sldId id="389" r:id="rId19"/>
    <p:sldId id="390" r:id="rId20"/>
    <p:sldId id="392" r:id="rId21"/>
    <p:sldId id="393" r:id="rId22"/>
    <p:sldId id="369" r:id="rId23"/>
  </p:sldIdLst>
  <p:sldSz cx="9144000" cy="6858000" type="screen4x3"/>
  <p:notesSz cx="9144000" cy="6858000"/>
  <p:defaultTextStyle>
    <a:defPPr>
      <a:defRPr lang="en-US"/>
    </a:defPPr>
    <a:lvl1pPr algn="l" rtl="0" eaLnBrk="0" fontAlgn="base" hangingPunct="0">
      <a:spcBef>
        <a:spcPct val="0"/>
      </a:spcBef>
      <a:spcAft>
        <a:spcPct val="0"/>
      </a:spcAft>
      <a:defRPr sz="1400" b="1"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1400" b="1"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1400" b="1"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1400" b="1"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1400" b="1" kern="1200">
        <a:solidFill>
          <a:schemeClr val="tx1"/>
        </a:solidFill>
        <a:latin typeface="Times New Roman" pitchFamily="1" charset="0"/>
        <a:ea typeface="+mn-ea"/>
        <a:cs typeface="+mn-cs"/>
      </a:defRPr>
    </a:lvl5pPr>
    <a:lvl6pPr marL="2286000" algn="l" defTabSz="457200" rtl="0" eaLnBrk="1" latinLnBrk="0" hangingPunct="1">
      <a:defRPr sz="1400" b="1" kern="1200">
        <a:solidFill>
          <a:schemeClr val="tx1"/>
        </a:solidFill>
        <a:latin typeface="Times New Roman" pitchFamily="1" charset="0"/>
        <a:ea typeface="+mn-ea"/>
        <a:cs typeface="+mn-cs"/>
      </a:defRPr>
    </a:lvl6pPr>
    <a:lvl7pPr marL="2743200" algn="l" defTabSz="457200" rtl="0" eaLnBrk="1" latinLnBrk="0" hangingPunct="1">
      <a:defRPr sz="1400" b="1" kern="1200">
        <a:solidFill>
          <a:schemeClr val="tx1"/>
        </a:solidFill>
        <a:latin typeface="Times New Roman" pitchFamily="1" charset="0"/>
        <a:ea typeface="+mn-ea"/>
        <a:cs typeface="+mn-cs"/>
      </a:defRPr>
    </a:lvl7pPr>
    <a:lvl8pPr marL="3200400" algn="l" defTabSz="457200" rtl="0" eaLnBrk="1" latinLnBrk="0" hangingPunct="1">
      <a:defRPr sz="1400" b="1" kern="1200">
        <a:solidFill>
          <a:schemeClr val="tx1"/>
        </a:solidFill>
        <a:latin typeface="Times New Roman" pitchFamily="1" charset="0"/>
        <a:ea typeface="+mn-ea"/>
        <a:cs typeface="+mn-cs"/>
      </a:defRPr>
    </a:lvl8pPr>
    <a:lvl9pPr marL="3657600" algn="l" defTabSz="457200" rtl="0" eaLnBrk="1" latinLnBrk="0" hangingPunct="1">
      <a:defRPr sz="1400" b="1" kern="12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EEEEEE"/>
    <a:srgbClr val="000000"/>
    <a:srgbClr val="009900"/>
    <a:srgbClr val="66FF66"/>
    <a:srgbClr val="969696"/>
    <a:srgbClr val="FFFF66"/>
    <a:srgbClr val="CCFFCC"/>
    <a:srgbClr val="FFCC99"/>
    <a:srgbClr val="FF0000"/>
    <a:srgbClr val="9999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SorterView">
  <p:normalViewPr preferSingleView="1">
    <p:restoredLeft sz="32787"/>
    <p:restoredTop sz="90929"/>
  </p:normalViewPr>
  <p:slideViewPr>
    <p:cSldViewPr showGuides="1">
      <p:cViewPr>
        <p:scale>
          <a:sx n="105" d="100"/>
          <a:sy n="105" d="100"/>
        </p:scale>
        <p:origin x="-113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97283" name="Rectangle 3"/>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97284" name="Rectangle 4"/>
          <p:cNvSpPr>
            <a:spLocks noGrp="1" noRot="1" noChangeAspect="1" noChangeArrowheads="1" noTextEdit="1"/>
          </p:cNvSpPr>
          <p:nvPr>
            <p:ph type="sldImg" idx="2"/>
          </p:nvPr>
        </p:nvSpPr>
        <p:spPr bwMode="auto">
          <a:xfrm>
            <a:off x="2844800" y="533400"/>
            <a:ext cx="3454400" cy="2590800"/>
          </a:xfrm>
          <a:prstGeom prst="rect">
            <a:avLst/>
          </a:prstGeom>
          <a:noFill/>
          <a:ln w="9525">
            <a:solidFill>
              <a:srgbClr val="000000"/>
            </a:solidFill>
            <a:miter lim="800000"/>
            <a:headEnd/>
            <a:tailEnd/>
          </a:ln>
          <a:effectLst/>
        </p:spPr>
      </p:sp>
      <p:sp>
        <p:nvSpPr>
          <p:cNvPr id="97285" name="Rectangle 5"/>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7286" name="Rectangle 6"/>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97287" name="Rectangle 7"/>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8006DE47-7E99-F74B-BFF3-F38CEDA00DD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87B7BB-C5F1-9643-86CD-BBE01306F3E9}" type="slidenum">
              <a:rPr lang="en-US"/>
              <a:pPr/>
              <a:t>1</a:t>
            </a:fld>
            <a:endParaRPr lang="en-US"/>
          </a:p>
        </p:txBody>
      </p:sp>
      <p:sp>
        <p:nvSpPr>
          <p:cNvPr id="4843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4843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7E3906-23A2-6A4F-BC51-E9E16CF54728}" type="slidenum">
              <a:rPr lang="en-US"/>
              <a:pPr/>
              <a:t>10</a:t>
            </a:fld>
            <a:endParaRPr lang="en-US"/>
          </a:p>
        </p:txBody>
      </p:sp>
      <p:sp>
        <p:nvSpPr>
          <p:cNvPr id="506882"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06883"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21EABC-143D-E64B-8C22-9A430E7A1507}" type="slidenum">
              <a:rPr lang="en-US"/>
              <a:pPr/>
              <a:t>11</a:t>
            </a:fld>
            <a:endParaRPr lang="en-US"/>
          </a:p>
        </p:txBody>
      </p:sp>
      <p:sp>
        <p:nvSpPr>
          <p:cNvPr id="50893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0893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85C5E2-49DB-E048-BA5E-58B698C1027F}" type="slidenum">
              <a:rPr lang="en-US"/>
              <a:pPr/>
              <a:t>12</a:t>
            </a:fld>
            <a:endParaRPr lang="en-US"/>
          </a:p>
        </p:txBody>
      </p:sp>
      <p:sp>
        <p:nvSpPr>
          <p:cNvPr id="5109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109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64B70-C6B2-7040-827A-DF44897691BE}" type="slidenum">
              <a:rPr lang="en-US"/>
              <a:pPr/>
              <a:t>13</a:t>
            </a:fld>
            <a:endParaRPr lang="en-US"/>
          </a:p>
        </p:txBody>
      </p:sp>
      <p:sp>
        <p:nvSpPr>
          <p:cNvPr id="513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13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64B70-C6B2-7040-827A-DF44897691BE}" type="slidenum">
              <a:rPr lang="en-US"/>
              <a:pPr/>
              <a:t>14</a:t>
            </a:fld>
            <a:endParaRPr lang="en-US"/>
          </a:p>
        </p:txBody>
      </p:sp>
      <p:sp>
        <p:nvSpPr>
          <p:cNvPr id="513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13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0C7F4F-E417-674A-8D91-353995B721B3}" type="slidenum">
              <a:rPr lang="en-US"/>
              <a:pPr/>
              <a:t>15</a:t>
            </a:fld>
            <a:endParaRPr lang="en-US"/>
          </a:p>
        </p:txBody>
      </p:sp>
      <p:sp>
        <p:nvSpPr>
          <p:cNvPr id="517122"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17123"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21A6EA-5464-034B-B319-9A4DFA7544D0}" type="slidenum">
              <a:rPr lang="en-US"/>
              <a:pPr/>
              <a:t>16</a:t>
            </a:fld>
            <a:endParaRPr lang="en-US"/>
          </a:p>
        </p:txBody>
      </p:sp>
      <p:sp>
        <p:nvSpPr>
          <p:cNvPr id="51917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1917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1D43E6-5DBE-5E4C-9323-7F04746ACCC4}" type="slidenum">
              <a:rPr lang="en-US"/>
              <a:pPr/>
              <a:t>17</a:t>
            </a:fld>
            <a:endParaRPr lang="en-US"/>
          </a:p>
        </p:txBody>
      </p:sp>
      <p:sp>
        <p:nvSpPr>
          <p:cNvPr id="52121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2121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C4B6A-6A00-6445-880E-0B897DF73E7F}" type="slidenum">
              <a:rPr lang="en-US"/>
              <a:pPr/>
              <a:t>18</a:t>
            </a:fld>
            <a:endParaRPr lang="en-US"/>
          </a:p>
        </p:txBody>
      </p:sp>
      <p:sp>
        <p:nvSpPr>
          <p:cNvPr id="52326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2326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9FFDA-62CF-0E4F-A6D4-0F4032CD8556}" type="slidenum">
              <a:rPr lang="en-US"/>
              <a:pPr/>
              <a:t>19</a:t>
            </a:fld>
            <a:endParaRPr lang="en-US"/>
          </a:p>
        </p:txBody>
      </p:sp>
      <p:sp>
        <p:nvSpPr>
          <p:cNvPr id="52531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2531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1E2E7A-0FDF-1245-BF91-D00B85967528}" type="slidenum">
              <a:rPr lang="en-US"/>
              <a:pPr/>
              <a:t>2</a:t>
            </a:fld>
            <a:endParaRPr lang="en-US"/>
          </a:p>
        </p:txBody>
      </p:sp>
      <p:sp>
        <p:nvSpPr>
          <p:cNvPr id="73011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3011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3869B0-8397-3D4F-8F0F-E981DC814A60}" type="slidenum">
              <a:rPr lang="en-US"/>
              <a:pPr/>
              <a:t>20</a:t>
            </a:fld>
            <a:endParaRPr lang="en-US"/>
          </a:p>
        </p:txBody>
      </p:sp>
      <p:sp>
        <p:nvSpPr>
          <p:cNvPr id="52941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2941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2311C2-B8DA-CF4E-833B-4E150EB38485}" type="slidenum">
              <a:rPr lang="en-US"/>
              <a:pPr/>
              <a:t>21</a:t>
            </a:fld>
            <a:endParaRPr lang="en-US"/>
          </a:p>
        </p:txBody>
      </p:sp>
      <p:sp>
        <p:nvSpPr>
          <p:cNvPr id="53145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3145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BB0874-9603-CC42-81FA-B51EB7C88C85}" type="slidenum">
              <a:rPr lang="en-US"/>
              <a:pPr/>
              <a:t>22</a:t>
            </a:fld>
            <a:endParaRPr 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47BAC5-51A6-BF49-92CE-3B4498D537B4}" type="slidenum">
              <a:rPr lang="en-US"/>
              <a:pPr/>
              <a:t>3</a:t>
            </a:fld>
            <a:endParaRPr lang="en-US"/>
          </a:p>
        </p:txBody>
      </p:sp>
      <p:sp>
        <p:nvSpPr>
          <p:cNvPr id="49254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49254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A07B63-7967-024D-B9AA-6270AE100955}" type="slidenum">
              <a:rPr lang="en-US"/>
              <a:pPr/>
              <a:t>4</a:t>
            </a:fld>
            <a:endParaRPr lang="en-US"/>
          </a:p>
        </p:txBody>
      </p:sp>
      <p:sp>
        <p:nvSpPr>
          <p:cNvPr id="49459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49459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E0299F-B166-074C-8426-145145E3D68B}" type="slidenum">
              <a:rPr lang="en-US"/>
              <a:pPr/>
              <a:t>5</a:t>
            </a:fld>
            <a:endParaRPr lang="en-US"/>
          </a:p>
        </p:txBody>
      </p:sp>
      <p:sp>
        <p:nvSpPr>
          <p:cNvPr id="496642"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496643"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13BC85-498A-4944-82AA-7DCACC4E4DF2}" type="slidenum">
              <a:rPr lang="en-US"/>
              <a:pPr/>
              <a:t>6</a:t>
            </a:fld>
            <a:endParaRPr lang="en-US"/>
          </a:p>
        </p:txBody>
      </p:sp>
      <p:sp>
        <p:nvSpPr>
          <p:cNvPr id="49869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49869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074BC4-3F6A-3A40-9DC9-CF124F2F58F4}" type="slidenum">
              <a:rPr lang="en-US"/>
              <a:pPr/>
              <a:t>7</a:t>
            </a:fld>
            <a:endParaRPr lang="en-US"/>
          </a:p>
        </p:txBody>
      </p:sp>
      <p:sp>
        <p:nvSpPr>
          <p:cNvPr id="50073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0073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598180-BA4D-5E4D-97DB-D59123F1B718}" type="slidenum">
              <a:rPr lang="en-US"/>
              <a:pPr/>
              <a:t>8</a:t>
            </a:fld>
            <a:endParaRPr lang="en-US"/>
          </a:p>
        </p:txBody>
      </p:sp>
      <p:sp>
        <p:nvSpPr>
          <p:cNvPr id="50278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0278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A7AD7A-EE52-974B-ACAC-005FECE1B325}" type="slidenum">
              <a:rPr lang="en-US"/>
              <a:pPr/>
              <a:t>9</a:t>
            </a:fld>
            <a:endParaRPr lang="en-US"/>
          </a:p>
        </p:txBody>
      </p:sp>
      <p:sp>
        <p:nvSpPr>
          <p:cNvPr id="50483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50483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FEE63B6F-C287-8843-A35A-D42B7A665D4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1478484D-0F8E-EC41-8623-156EAA685CD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1F32D531-B4F3-DB44-B3D1-73BAB74A30E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B1178CFB-5408-694A-A041-FD7553BE78D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528F340-95C5-174D-993B-C3D56105C21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33E72C49-2223-AE42-8302-465CC902143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A1174E4A-9D86-314E-975F-D394F856EA0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91443E94-D532-C84C-BFBF-BFA286CC21E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63CB0ED7-8386-124C-9121-04D63FADA02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D0A9E8A5-12CE-5142-8F3A-B9E526A122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ACF4B12C-38C3-CE40-9846-93622A23AA2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CC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b="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b="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0"/>
            </a:lvl1pPr>
          </a:lstStyle>
          <a:p>
            <a:fld id="{37237256-42C8-F94D-8A5D-FF65E237124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 charset="0"/>
        </a:defRPr>
      </a:lvl2pPr>
      <a:lvl3pPr algn="ctr" rtl="0" eaLnBrk="0" fontAlgn="base" hangingPunct="0">
        <a:spcBef>
          <a:spcPct val="0"/>
        </a:spcBef>
        <a:spcAft>
          <a:spcPct val="0"/>
        </a:spcAft>
        <a:defRPr sz="4400">
          <a:solidFill>
            <a:schemeClr val="tx2"/>
          </a:solidFill>
          <a:latin typeface="Times New Roman" pitchFamily="1" charset="0"/>
        </a:defRPr>
      </a:lvl3pPr>
      <a:lvl4pPr algn="ctr" rtl="0" eaLnBrk="0" fontAlgn="base" hangingPunct="0">
        <a:spcBef>
          <a:spcPct val="0"/>
        </a:spcBef>
        <a:spcAft>
          <a:spcPct val="0"/>
        </a:spcAft>
        <a:defRPr sz="4400">
          <a:solidFill>
            <a:schemeClr val="tx2"/>
          </a:solidFill>
          <a:latin typeface="Times New Roman" pitchFamily="1" charset="0"/>
        </a:defRPr>
      </a:lvl4pPr>
      <a:lvl5pPr algn="ctr" rtl="0" eaLnBrk="0" fontAlgn="base" hangingPunct="0">
        <a:spcBef>
          <a:spcPct val="0"/>
        </a:spcBef>
        <a:spcAft>
          <a:spcPct val="0"/>
        </a:spcAft>
        <a:defRPr sz="4400">
          <a:solidFill>
            <a:schemeClr val="tx2"/>
          </a:solidFill>
          <a:latin typeface="Times New Roman" pitchFamily="1" charset="0"/>
        </a:defRPr>
      </a:lvl5pPr>
      <a:lvl6pPr marL="457200" algn="ctr" rtl="0" eaLnBrk="0" fontAlgn="base" hangingPunct="0">
        <a:spcBef>
          <a:spcPct val="0"/>
        </a:spcBef>
        <a:spcAft>
          <a:spcPct val="0"/>
        </a:spcAft>
        <a:defRPr sz="4400">
          <a:solidFill>
            <a:schemeClr val="tx2"/>
          </a:solidFill>
          <a:latin typeface="Times New Roman" pitchFamily="1" charset="0"/>
        </a:defRPr>
      </a:lvl6pPr>
      <a:lvl7pPr marL="914400" algn="ctr" rtl="0" eaLnBrk="0" fontAlgn="base" hangingPunct="0">
        <a:spcBef>
          <a:spcPct val="0"/>
        </a:spcBef>
        <a:spcAft>
          <a:spcPct val="0"/>
        </a:spcAft>
        <a:defRPr sz="4400">
          <a:solidFill>
            <a:schemeClr val="tx2"/>
          </a:solidFill>
          <a:latin typeface="Times New Roman" pitchFamily="1" charset="0"/>
        </a:defRPr>
      </a:lvl7pPr>
      <a:lvl8pPr marL="1371600" algn="ctr" rtl="0" eaLnBrk="0" fontAlgn="base" hangingPunct="0">
        <a:spcBef>
          <a:spcPct val="0"/>
        </a:spcBef>
        <a:spcAft>
          <a:spcPct val="0"/>
        </a:spcAft>
        <a:defRPr sz="4400">
          <a:solidFill>
            <a:schemeClr val="tx2"/>
          </a:solidFill>
          <a:latin typeface="Times New Roman" pitchFamily="1" charset="0"/>
        </a:defRPr>
      </a:lvl8pPr>
      <a:lvl9pPr marL="1828800" algn="ctr" rtl="0" eaLnBrk="0" fontAlgn="base" hangingPunct="0">
        <a:spcBef>
          <a:spcPct val="0"/>
        </a:spcBef>
        <a:spcAft>
          <a:spcPct val="0"/>
        </a:spcAft>
        <a:defRPr sz="4400">
          <a:solidFill>
            <a:schemeClr val="tx2"/>
          </a:solidFill>
          <a:latin typeface="Times New Roman" pitchFamily="1"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cs198.stanford.edu/section/" TargetMode="External"/><Relationship Id="rId4" Type="http://schemas.openxmlformats.org/officeDocument/2006/relationships/hyperlink" Target="http://cs106a.stanford.edu/"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3330" name="Rectangle 2"/>
          <p:cNvSpPr>
            <a:spLocks noGrp="1" noChangeArrowheads="1"/>
          </p:cNvSpPr>
          <p:nvPr>
            <p:ph type="ctrTitle"/>
          </p:nvPr>
        </p:nvSpPr>
        <p:spPr>
          <a:xfrm>
            <a:off x="0" y="1143000"/>
            <a:ext cx="9144000" cy="1143000"/>
          </a:xfrm>
        </p:spPr>
        <p:txBody>
          <a:bodyPr/>
          <a:lstStyle/>
          <a:p>
            <a:r>
              <a:rPr lang="en-US" sz="6000">
                <a:solidFill>
                  <a:srgbClr val="FF0000"/>
                </a:solidFill>
              </a:rPr>
              <a:t>Introduction to CS 106A</a:t>
            </a:r>
          </a:p>
        </p:txBody>
      </p:sp>
      <p:sp>
        <p:nvSpPr>
          <p:cNvPr id="483331" name="Text Box 3"/>
          <p:cNvSpPr txBox="1">
            <a:spLocks noChangeArrowheads="1"/>
          </p:cNvSpPr>
          <p:nvPr/>
        </p:nvSpPr>
        <p:spPr bwMode="auto">
          <a:xfrm>
            <a:off x="0" y="4114800"/>
            <a:ext cx="9144000" cy="1360372"/>
          </a:xfrm>
          <a:prstGeom prst="rect">
            <a:avLst/>
          </a:prstGeom>
          <a:noFill/>
          <a:ln w="9525">
            <a:noFill/>
            <a:miter lim="800000"/>
            <a:headEnd/>
            <a:tailEnd/>
          </a:ln>
          <a:effectLst/>
        </p:spPr>
        <p:txBody>
          <a:bodyPr>
            <a:prstTxWarp prst="textNoShape">
              <a:avLst/>
            </a:prstTxWarp>
            <a:spAutoFit/>
          </a:bodyPr>
          <a:lstStyle/>
          <a:p>
            <a:pPr algn="ctr">
              <a:lnSpc>
                <a:spcPct val="85000"/>
              </a:lnSpc>
            </a:pPr>
            <a:r>
              <a:rPr lang="en-US" sz="3200" b="0" dirty="0"/>
              <a:t>Eric Roberts</a:t>
            </a:r>
          </a:p>
          <a:p>
            <a:pPr algn="ctr">
              <a:lnSpc>
                <a:spcPct val="85000"/>
              </a:lnSpc>
            </a:pPr>
            <a:r>
              <a:rPr lang="en-US" sz="3200" b="0" dirty="0"/>
              <a:t>CS 106A</a:t>
            </a:r>
            <a:endParaRPr lang="en-US" sz="3200" b="0" dirty="0" smtClean="0"/>
          </a:p>
          <a:p>
            <a:pPr algn="ctr">
              <a:lnSpc>
                <a:spcPct val="85000"/>
              </a:lnSpc>
            </a:pPr>
            <a:r>
              <a:rPr lang="en-US" sz="3200" b="0" dirty="0" smtClean="0"/>
              <a:t>January 4, 2016</a:t>
            </a:r>
            <a:endParaRPr lang="en-US" sz="32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Syllabus—Week 5</a:t>
            </a:r>
          </a:p>
        </p:txBody>
      </p:sp>
      <p:grpSp>
        <p:nvGrpSpPr>
          <p:cNvPr id="505859" name="Group 3"/>
          <p:cNvGrpSpPr>
            <a:grpSpLocks/>
          </p:cNvGrpSpPr>
          <p:nvPr/>
        </p:nvGrpSpPr>
        <p:grpSpPr bwMode="auto">
          <a:xfrm>
            <a:off x="571500" y="2095500"/>
            <a:ext cx="2671763" cy="2667000"/>
            <a:chOff x="360" y="1320"/>
            <a:chExt cx="1683" cy="1680"/>
          </a:xfrm>
        </p:grpSpPr>
        <p:sp>
          <p:nvSpPr>
            <p:cNvPr id="505860" name="Rectangle 4"/>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505861" name="Text Box 5"/>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February 1</a:t>
              </a:r>
              <a:endParaRPr lang="en-US" sz="1600" b="0" dirty="0"/>
            </a:p>
          </p:txBody>
        </p:sp>
        <p:sp>
          <p:nvSpPr>
            <p:cNvPr id="505862" name="Text Box 6"/>
            <p:cNvSpPr txBox="1">
              <a:spLocks noChangeArrowheads="1"/>
            </p:cNvSpPr>
            <p:nvPr/>
          </p:nvSpPr>
          <p:spPr bwMode="auto">
            <a:xfrm>
              <a:off x="360" y="1632"/>
              <a:ext cx="1683" cy="366"/>
            </a:xfrm>
            <a:prstGeom prst="rect">
              <a:avLst/>
            </a:prstGeom>
            <a:noFill/>
            <a:ln w="9525">
              <a:noFill/>
              <a:miter lim="800000"/>
              <a:headEnd/>
              <a:tailEnd/>
            </a:ln>
            <a:effectLst/>
          </p:spPr>
          <p:txBody>
            <a:bodyPr>
              <a:prstTxWarp prst="textNoShape">
                <a:avLst/>
              </a:prstTxWarp>
              <a:spAutoFit/>
            </a:bodyPr>
            <a:lstStyle/>
            <a:p>
              <a:pPr algn="ctr"/>
              <a:r>
                <a:rPr lang="en-US" sz="1600" b="0" dirty="0" smtClean="0"/>
                <a:t>String manipulation</a:t>
              </a:r>
            </a:p>
            <a:p>
              <a:pPr algn="ctr"/>
              <a:r>
                <a:rPr lang="en-US" sz="1600" b="0" dirty="0" smtClean="0"/>
                <a:t>Problem-solving with strings</a:t>
              </a:r>
              <a:endParaRPr lang="en-US" sz="1800" b="0" dirty="0"/>
            </a:p>
          </p:txBody>
        </p:sp>
        <p:sp>
          <p:nvSpPr>
            <p:cNvPr id="505863" name="Text Box 7"/>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endParaRPr lang="en-US" dirty="0" smtClean="0"/>
            </a:p>
            <a:p>
              <a:pPr>
                <a:lnSpc>
                  <a:spcPct val="90000"/>
                </a:lnSpc>
              </a:pPr>
              <a:r>
                <a:rPr lang="en-US" dirty="0" smtClean="0"/>
                <a:t>Read: Section 8.5</a:t>
              </a:r>
            </a:p>
          </p:txBody>
        </p:sp>
      </p:grpSp>
      <p:grpSp>
        <p:nvGrpSpPr>
          <p:cNvPr id="505864" name="Group 8"/>
          <p:cNvGrpSpPr>
            <a:grpSpLocks/>
          </p:cNvGrpSpPr>
          <p:nvPr/>
        </p:nvGrpSpPr>
        <p:grpSpPr bwMode="auto">
          <a:xfrm>
            <a:off x="3238500" y="2095500"/>
            <a:ext cx="2671763" cy="2667000"/>
            <a:chOff x="360" y="1320"/>
            <a:chExt cx="1683" cy="1680"/>
          </a:xfrm>
        </p:grpSpPr>
        <p:sp>
          <p:nvSpPr>
            <p:cNvPr id="505865" name="Rectangle 9"/>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505866" name="Text Box 10"/>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3</a:t>
              </a:r>
              <a:endParaRPr lang="en-US" sz="1600" b="0" dirty="0"/>
            </a:p>
          </p:txBody>
        </p:sp>
        <p:sp>
          <p:nvSpPr>
            <p:cNvPr id="505867" name="Text Box 11"/>
            <p:cNvSpPr txBox="1">
              <a:spLocks noChangeArrowheads="1"/>
            </p:cNvSpPr>
            <p:nvPr/>
          </p:nvSpPr>
          <p:spPr bwMode="auto">
            <a:xfrm>
              <a:off x="360" y="1632"/>
              <a:ext cx="1683" cy="368"/>
            </a:xfrm>
            <a:prstGeom prst="rect">
              <a:avLst/>
            </a:prstGeom>
            <a:noFill/>
            <a:ln w="9525">
              <a:noFill/>
              <a:miter lim="800000"/>
              <a:headEnd/>
              <a:tailEnd/>
            </a:ln>
            <a:effectLst/>
          </p:spPr>
          <p:txBody>
            <a:bodyPr>
              <a:prstTxWarp prst="textNoShape">
                <a:avLst/>
              </a:prstTxWarp>
              <a:spAutoFit/>
            </a:bodyPr>
            <a:lstStyle/>
            <a:p>
              <a:pPr algn="ctr"/>
              <a:r>
                <a:rPr lang="en-US" sz="1600" b="0" dirty="0" smtClean="0"/>
                <a:t>Cryptography</a:t>
              </a:r>
            </a:p>
            <a:p>
              <a:pPr algn="ctr"/>
              <a:r>
                <a:rPr lang="en-US" sz="1600" b="0" dirty="0" smtClean="0"/>
                <a:t>Overview of Assignment #4 </a:t>
              </a:r>
              <a:endParaRPr lang="en-US" sz="1600" b="0" dirty="0"/>
            </a:p>
          </p:txBody>
        </p:sp>
        <p:sp>
          <p:nvSpPr>
            <p:cNvPr id="505868" name="Text Box 12"/>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endParaRPr lang="en-US" dirty="0" smtClean="0"/>
            </a:p>
            <a:p>
              <a:pPr>
                <a:lnSpc>
                  <a:spcPct val="90000"/>
                </a:lnSpc>
              </a:pPr>
              <a:r>
                <a:rPr lang="en-US" dirty="0" smtClean="0"/>
                <a:t>Due</a:t>
              </a:r>
              <a:r>
                <a:rPr lang="en-US" dirty="0"/>
                <a:t>: HW #3 (Breakout)</a:t>
              </a:r>
            </a:p>
          </p:txBody>
        </p:sp>
      </p:grpSp>
      <p:grpSp>
        <p:nvGrpSpPr>
          <p:cNvPr id="505869" name="Group 13"/>
          <p:cNvGrpSpPr>
            <a:grpSpLocks/>
          </p:cNvGrpSpPr>
          <p:nvPr/>
        </p:nvGrpSpPr>
        <p:grpSpPr bwMode="auto">
          <a:xfrm>
            <a:off x="5905500" y="2095500"/>
            <a:ext cx="2671763" cy="2667000"/>
            <a:chOff x="360" y="1320"/>
            <a:chExt cx="1683" cy="1680"/>
          </a:xfrm>
        </p:grpSpPr>
        <p:sp>
          <p:nvSpPr>
            <p:cNvPr id="505870" name="Rectangle 14"/>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505871" name="Text Box 15"/>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a:t>5</a:t>
              </a:r>
            </a:p>
          </p:txBody>
        </p:sp>
        <p:sp>
          <p:nvSpPr>
            <p:cNvPr id="505872" name="Text Box 16"/>
            <p:cNvSpPr txBox="1">
              <a:spLocks noChangeArrowheads="1"/>
            </p:cNvSpPr>
            <p:nvPr/>
          </p:nvSpPr>
          <p:spPr bwMode="auto">
            <a:xfrm>
              <a:off x="360" y="1632"/>
              <a:ext cx="1683" cy="543"/>
            </a:xfrm>
            <a:prstGeom prst="rect">
              <a:avLst/>
            </a:prstGeom>
            <a:noFill/>
            <a:ln w="9525">
              <a:noFill/>
              <a:miter lim="800000"/>
              <a:headEnd/>
              <a:tailEnd/>
            </a:ln>
            <a:effectLst/>
          </p:spPr>
          <p:txBody>
            <a:bodyPr>
              <a:prstTxWarp prst="textNoShape">
                <a:avLst/>
              </a:prstTxWarp>
              <a:spAutoFit/>
            </a:bodyPr>
            <a:lstStyle/>
            <a:p>
              <a:pPr algn="ctr"/>
              <a:r>
                <a:rPr lang="en-US" sz="1600" b="0" dirty="0" smtClean="0"/>
                <a:t>The </a:t>
              </a:r>
              <a:r>
                <a:rPr lang="en-US" dirty="0" err="1" smtClean="0">
                  <a:latin typeface="Courier New"/>
                  <a:cs typeface="Courier New"/>
                </a:rPr>
                <a:t>ArrayList</a:t>
              </a:r>
              <a:r>
                <a:rPr lang="en-US" b="0" dirty="0" smtClean="0"/>
                <a:t> </a:t>
              </a:r>
              <a:r>
                <a:rPr lang="en-US" sz="1600" b="0" dirty="0" smtClean="0"/>
                <a:t>class</a:t>
              </a:r>
            </a:p>
            <a:p>
              <a:pPr algn="ctr"/>
              <a:r>
                <a:rPr lang="en-US" sz="1600" b="0" dirty="0" smtClean="0"/>
                <a:t>The </a:t>
              </a:r>
              <a:r>
                <a:rPr lang="en-US" dirty="0" err="1" smtClean="0">
                  <a:latin typeface="Courier New"/>
                  <a:cs typeface="Courier New"/>
                </a:rPr>
                <a:t>HashMap</a:t>
              </a:r>
              <a:r>
                <a:rPr lang="en-US" sz="1600" b="0" dirty="0" smtClean="0"/>
                <a:t> class</a:t>
              </a:r>
            </a:p>
            <a:p>
              <a:pPr algn="ctr"/>
              <a:endParaRPr lang="en-US" sz="1600" b="0" dirty="0"/>
            </a:p>
          </p:txBody>
        </p:sp>
        <p:sp>
          <p:nvSpPr>
            <p:cNvPr id="505873" name="Text Box 17"/>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endParaRPr lang="en-US" dirty="0"/>
            </a:p>
            <a:p>
              <a:pPr>
                <a:lnSpc>
                  <a:spcPct val="90000"/>
                </a:lnSpc>
              </a:pPr>
              <a:r>
                <a:rPr lang="en-US" dirty="0"/>
                <a:t>Read:</a:t>
              </a:r>
              <a:r>
                <a:rPr lang="en-US" dirty="0" smtClean="0"/>
                <a:t> Draft chapter handout</a:t>
              </a:r>
              <a:endParaRPr lang="en-US" dirty="0"/>
            </a:p>
          </p:txBody>
        </p:sp>
      </p:gr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Syllabus—Week 6</a:t>
            </a:r>
          </a:p>
        </p:txBody>
      </p:sp>
      <p:grpSp>
        <p:nvGrpSpPr>
          <p:cNvPr id="507907" name="Group 3"/>
          <p:cNvGrpSpPr>
            <a:grpSpLocks/>
          </p:cNvGrpSpPr>
          <p:nvPr/>
        </p:nvGrpSpPr>
        <p:grpSpPr bwMode="auto">
          <a:xfrm>
            <a:off x="571500" y="2095500"/>
            <a:ext cx="2671763" cy="2667000"/>
            <a:chOff x="360" y="1320"/>
            <a:chExt cx="1683" cy="1680"/>
          </a:xfrm>
        </p:grpSpPr>
        <p:sp>
          <p:nvSpPr>
            <p:cNvPr id="507908" name="Rectangle 4"/>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507909" name="Text Box 5"/>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8</a:t>
              </a:r>
              <a:endParaRPr lang="en-US" sz="1600" b="0" dirty="0"/>
            </a:p>
          </p:txBody>
        </p:sp>
        <p:sp>
          <p:nvSpPr>
            <p:cNvPr id="507910" name="Text Box 6"/>
            <p:cNvSpPr txBox="1">
              <a:spLocks noChangeArrowheads="1"/>
            </p:cNvSpPr>
            <p:nvPr/>
          </p:nvSpPr>
          <p:spPr bwMode="auto">
            <a:xfrm>
              <a:off x="360" y="1632"/>
              <a:ext cx="1683" cy="212"/>
            </a:xfrm>
            <a:prstGeom prst="rect">
              <a:avLst/>
            </a:prstGeom>
            <a:noFill/>
            <a:ln w="9525">
              <a:noFill/>
              <a:miter lim="800000"/>
              <a:headEnd/>
              <a:tailEnd/>
            </a:ln>
            <a:effectLst/>
          </p:spPr>
          <p:txBody>
            <a:bodyPr>
              <a:prstTxWarp prst="textNoShape">
                <a:avLst/>
              </a:prstTxWarp>
              <a:spAutoFit/>
            </a:bodyPr>
            <a:lstStyle/>
            <a:p>
              <a:pPr algn="ctr"/>
              <a:r>
                <a:rPr lang="en-US" sz="1600" b="0"/>
                <a:t>Debugging strategies</a:t>
              </a:r>
            </a:p>
          </p:txBody>
        </p:sp>
        <p:sp>
          <p:nvSpPr>
            <p:cNvPr id="507911" name="Text Box 7"/>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endParaRPr lang="en-US" dirty="0"/>
            </a:p>
            <a:p>
              <a:pPr>
                <a:lnSpc>
                  <a:spcPct val="90000"/>
                </a:lnSpc>
              </a:pPr>
              <a:r>
                <a:rPr lang="en-US" dirty="0"/>
                <a:t>Due: Graphics contest</a:t>
              </a:r>
            </a:p>
          </p:txBody>
        </p:sp>
      </p:grpSp>
      <p:grpSp>
        <p:nvGrpSpPr>
          <p:cNvPr id="507912" name="Group 8"/>
          <p:cNvGrpSpPr>
            <a:grpSpLocks/>
          </p:cNvGrpSpPr>
          <p:nvPr/>
        </p:nvGrpSpPr>
        <p:grpSpPr bwMode="auto">
          <a:xfrm>
            <a:off x="3238500" y="2095500"/>
            <a:ext cx="2671763" cy="2667000"/>
            <a:chOff x="360" y="1320"/>
            <a:chExt cx="1683" cy="1680"/>
          </a:xfrm>
        </p:grpSpPr>
        <p:sp>
          <p:nvSpPr>
            <p:cNvPr id="507913" name="Rectangle 9"/>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507914" name="Text Box 10"/>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10</a:t>
              </a:r>
              <a:endParaRPr lang="en-US" sz="1600" b="0" dirty="0"/>
            </a:p>
          </p:txBody>
        </p:sp>
        <p:sp>
          <p:nvSpPr>
            <p:cNvPr id="507915" name="Text Box 11"/>
            <p:cNvSpPr txBox="1">
              <a:spLocks noChangeArrowheads="1"/>
            </p:cNvSpPr>
            <p:nvPr/>
          </p:nvSpPr>
          <p:spPr bwMode="auto">
            <a:xfrm>
              <a:off x="360" y="1632"/>
              <a:ext cx="1683" cy="212"/>
            </a:xfrm>
            <a:prstGeom prst="rect">
              <a:avLst/>
            </a:prstGeom>
            <a:noFill/>
            <a:ln w="9525">
              <a:noFill/>
              <a:miter lim="800000"/>
              <a:headEnd/>
              <a:tailEnd/>
            </a:ln>
            <a:effectLst/>
          </p:spPr>
          <p:txBody>
            <a:bodyPr>
              <a:prstTxWarp prst="textNoShape">
                <a:avLst/>
              </a:prstTxWarp>
              <a:spAutoFit/>
            </a:bodyPr>
            <a:lstStyle/>
            <a:p>
              <a:pPr algn="ctr"/>
              <a:r>
                <a:rPr lang="en-US" sz="1600" b="0" dirty="0" smtClean="0"/>
                <a:t>Data representation</a:t>
              </a:r>
              <a:endParaRPr lang="en-US" sz="1600" b="0" dirty="0"/>
            </a:p>
          </p:txBody>
        </p:sp>
        <p:sp>
          <p:nvSpPr>
            <p:cNvPr id="507916" name="Text Box 12"/>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endParaRPr lang="en-US" dirty="0"/>
            </a:p>
            <a:p>
              <a:pPr>
                <a:lnSpc>
                  <a:spcPct val="90000"/>
                </a:lnSpc>
              </a:pPr>
              <a:r>
                <a:rPr lang="en-US" dirty="0"/>
                <a:t>Read:</a:t>
              </a:r>
              <a:r>
                <a:rPr lang="en-US" dirty="0" smtClean="0"/>
                <a:t> Chapter 7</a:t>
              </a:r>
              <a:endParaRPr lang="en-US" dirty="0"/>
            </a:p>
          </p:txBody>
        </p:sp>
      </p:grpSp>
      <p:grpSp>
        <p:nvGrpSpPr>
          <p:cNvPr id="507917" name="Group 13"/>
          <p:cNvGrpSpPr>
            <a:grpSpLocks/>
          </p:cNvGrpSpPr>
          <p:nvPr/>
        </p:nvGrpSpPr>
        <p:grpSpPr bwMode="auto">
          <a:xfrm>
            <a:off x="5905500" y="2095500"/>
            <a:ext cx="2671763" cy="2667000"/>
            <a:chOff x="360" y="1320"/>
            <a:chExt cx="1683" cy="1680"/>
          </a:xfrm>
        </p:grpSpPr>
        <p:sp>
          <p:nvSpPr>
            <p:cNvPr id="507918" name="Rectangle 14"/>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507919" name="Text Box 15"/>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12</a:t>
              </a:r>
              <a:endParaRPr lang="en-US" sz="1600" b="0" dirty="0"/>
            </a:p>
          </p:txBody>
        </p:sp>
        <p:sp>
          <p:nvSpPr>
            <p:cNvPr id="507920" name="Text Box 16"/>
            <p:cNvSpPr txBox="1">
              <a:spLocks noChangeArrowheads="1"/>
            </p:cNvSpPr>
            <p:nvPr/>
          </p:nvSpPr>
          <p:spPr bwMode="auto">
            <a:xfrm>
              <a:off x="360" y="1632"/>
              <a:ext cx="1683" cy="213"/>
            </a:xfrm>
            <a:prstGeom prst="rect">
              <a:avLst/>
            </a:prstGeom>
            <a:noFill/>
            <a:ln w="9525">
              <a:noFill/>
              <a:miter lim="800000"/>
              <a:headEnd/>
              <a:tailEnd/>
            </a:ln>
            <a:effectLst/>
          </p:spPr>
          <p:txBody>
            <a:bodyPr>
              <a:prstTxWarp prst="textNoShape">
                <a:avLst/>
              </a:prstTxWarp>
              <a:spAutoFit/>
            </a:bodyPr>
            <a:lstStyle/>
            <a:p>
              <a:pPr algn="ctr"/>
              <a:r>
                <a:rPr lang="en-US" sz="1600" b="0" dirty="0" smtClean="0"/>
                <a:t>Arrays</a:t>
              </a:r>
            </a:p>
          </p:txBody>
        </p:sp>
        <p:sp>
          <p:nvSpPr>
            <p:cNvPr id="507921" name="Text Box 17"/>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endParaRPr lang="en-US" dirty="0" smtClean="0"/>
            </a:p>
            <a:p>
              <a:pPr>
                <a:lnSpc>
                  <a:spcPct val="90000"/>
                </a:lnSpc>
              </a:pPr>
              <a:r>
                <a:rPr lang="en-US" dirty="0" smtClean="0"/>
                <a:t>Read</a:t>
              </a:r>
              <a:r>
                <a:rPr lang="en-US" dirty="0"/>
                <a:t>: </a:t>
              </a:r>
              <a:r>
                <a:rPr lang="en-US" dirty="0" smtClean="0"/>
                <a:t>Section 11.1-11.4</a:t>
              </a:r>
            </a:p>
          </p:txBody>
        </p:sp>
      </p:grpSp>
      <p:sp>
        <p:nvSpPr>
          <p:cNvPr id="507922" name="Rectangle 18"/>
          <p:cNvSpPr>
            <a:spLocks noChangeArrowheads="1"/>
          </p:cNvSpPr>
          <p:nvPr/>
        </p:nvSpPr>
        <p:spPr bwMode="auto">
          <a:xfrm>
            <a:off x="2133600" y="3276600"/>
            <a:ext cx="2209800" cy="685800"/>
          </a:xfrm>
          <a:prstGeom prst="rect">
            <a:avLst/>
          </a:prstGeom>
          <a:solidFill>
            <a:srgbClr val="FFFF99"/>
          </a:solidFill>
          <a:ln w="9525">
            <a:solidFill>
              <a:schemeClr val="tx1"/>
            </a:solidFill>
            <a:miter lim="800000"/>
            <a:headEnd/>
            <a:tailEnd/>
          </a:ln>
          <a:effectLst/>
        </p:spPr>
        <p:txBody>
          <a:bodyPr wrap="none" anchor="ctr">
            <a:prstTxWarp prst="textNoShape">
              <a:avLst/>
            </a:prstTxWarp>
          </a:bodyPr>
          <a:lstStyle/>
          <a:p>
            <a:pPr algn="ctr">
              <a:lnSpc>
                <a:spcPct val="90000"/>
              </a:lnSpc>
            </a:pPr>
            <a:r>
              <a:rPr lang="en-US" b="0" dirty="0">
                <a:solidFill>
                  <a:srgbClr val="000000"/>
                </a:solidFill>
              </a:rPr>
              <a:t>Midterm Exam</a:t>
            </a:r>
          </a:p>
          <a:p>
            <a:pPr algn="ctr">
              <a:lnSpc>
                <a:spcPct val="90000"/>
              </a:lnSpc>
            </a:pPr>
            <a:r>
              <a:rPr lang="en-US" b="0" dirty="0">
                <a:solidFill>
                  <a:srgbClr val="000000"/>
                </a:solidFill>
              </a:rPr>
              <a:t>Tuesday,</a:t>
            </a:r>
            <a:r>
              <a:rPr lang="en-US" b="0" dirty="0" smtClean="0">
                <a:solidFill>
                  <a:srgbClr val="000000"/>
                </a:solidFill>
              </a:rPr>
              <a:t> February 9</a:t>
            </a:r>
          </a:p>
          <a:p>
            <a:pPr algn="ctr">
              <a:lnSpc>
                <a:spcPct val="90000"/>
              </a:lnSpc>
            </a:pPr>
            <a:r>
              <a:rPr lang="en-US" b="0" dirty="0" smtClean="0">
                <a:solidFill>
                  <a:srgbClr val="000000"/>
                </a:solidFill>
              </a:rPr>
              <a:t>9:</a:t>
            </a:r>
            <a:r>
              <a:rPr lang="en-US" b="0" dirty="0">
                <a:solidFill>
                  <a:srgbClr val="000000"/>
                </a:solidFill>
              </a:rPr>
              <a:t>00</a:t>
            </a:r>
            <a:r>
              <a:rPr lang="en-US" sz="600" b="0" dirty="0" smtClean="0">
                <a:solidFill>
                  <a:srgbClr val="000000"/>
                </a:solidFill>
              </a:rPr>
              <a:t> </a:t>
            </a:r>
            <a:r>
              <a:rPr lang="en-US" sz="1000" b="0" dirty="0">
                <a:solidFill>
                  <a:srgbClr val="000000"/>
                </a:solidFill>
              </a:rPr>
              <a:t>A</a:t>
            </a:r>
            <a:r>
              <a:rPr lang="en-US" b="0" dirty="0" smtClean="0">
                <a:solidFill>
                  <a:srgbClr val="000000"/>
                </a:solidFill>
              </a:rPr>
              <a:t>.</a:t>
            </a:r>
            <a:r>
              <a:rPr lang="en-US" sz="1000" b="0" dirty="0" smtClean="0">
                <a:solidFill>
                  <a:srgbClr val="000000"/>
                </a:solidFill>
              </a:rPr>
              <a:t>M</a:t>
            </a:r>
            <a:r>
              <a:rPr lang="en-US" b="0" dirty="0">
                <a:solidFill>
                  <a:srgbClr val="000000"/>
                </a:solidFill>
              </a:rPr>
              <a:t>.</a:t>
            </a:r>
            <a:r>
              <a:rPr lang="en-US" b="0" dirty="0" smtClean="0">
                <a:solidFill>
                  <a:srgbClr val="000000"/>
                </a:solidFill>
              </a:rPr>
              <a:t> </a:t>
            </a:r>
            <a:r>
              <a:rPr lang="en-US" b="0" dirty="0">
                <a:solidFill>
                  <a:srgbClr val="000000"/>
                </a:solidFill>
              </a:rPr>
              <a:t>or</a:t>
            </a:r>
            <a:r>
              <a:rPr lang="en-US" b="0" dirty="0" smtClean="0">
                <a:solidFill>
                  <a:srgbClr val="000000"/>
                </a:solidFill>
              </a:rPr>
              <a:t> 3:00</a:t>
            </a:r>
            <a:r>
              <a:rPr lang="en-US" sz="600" b="0" dirty="0" smtClean="0">
                <a:solidFill>
                  <a:srgbClr val="000000"/>
                </a:solidFill>
              </a:rPr>
              <a:t> </a:t>
            </a:r>
            <a:r>
              <a:rPr lang="en-US" sz="1000" b="0" dirty="0">
                <a:solidFill>
                  <a:srgbClr val="000000"/>
                </a:solidFill>
              </a:rPr>
              <a:t>P</a:t>
            </a:r>
            <a:r>
              <a:rPr lang="en-US" b="0" dirty="0">
                <a:solidFill>
                  <a:srgbClr val="000000"/>
                </a:solidFill>
              </a:rPr>
              <a:t>.</a:t>
            </a:r>
            <a:r>
              <a:rPr lang="en-US" sz="1000" b="0" dirty="0">
                <a:solidFill>
                  <a:srgbClr val="000000"/>
                </a:solidFill>
              </a:rPr>
              <a:t>M</a:t>
            </a:r>
            <a:r>
              <a:rPr lang="en-US" b="0" dirty="0">
                <a:solidFill>
                  <a:srgbClr val="000000"/>
                </a:solidFill>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07922"/>
                                        </p:tgtEl>
                                        <p:attrNameLst>
                                          <p:attrName>style.visibility</p:attrName>
                                        </p:attrNameLst>
                                      </p:cBhvr>
                                      <p:to>
                                        <p:strVal val="visible"/>
                                      </p:to>
                                    </p:set>
                                    <p:anim calcmode="lin" valueType="num">
                                      <p:cBhvr>
                                        <p:cTn id="7" dur="1000" fill="hold"/>
                                        <p:tgtEl>
                                          <p:spTgt spid="507922"/>
                                        </p:tgtEl>
                                        <p:attrNameLst>
                                          <p:attrName>ppt_w</p:attrName>
                                        </p:attrNameLst>
                                      </p:cBhvr>
                                      <p:tavLst>
                                        <p:tav tm="0">
                                          <p:val>
                                            <p:fltVal val="0"/>
                                          </p:val>
                                        </p:tav>
                                        <p:tav tm="100000">
                                          <p:val>
                                            <p:strVal val="#ppt_w"/>
                                          </p:val>
                                        </p:tav>
                                      </p:tavLst>
                                    </p:anim>
                                    <p:anim calcmode="lin" valueType="num">
                                      <p:cBhvr>
                                        <p:cTn id="8" dur="1000" fill="hold"/>
                                        <p:tgtEl>
                                          <p:spTgt spid="507922"/>
                                        </p:tgtEl>
                                        <p:attrNameLst>
                                          <p:attrName>ppt_h</p:attrName>
                                        </p:attrNameLst>
                                      </p:cBhvr>
                                      <p:tavLst>
                                        <p:tav tm="0">
                                          <p:val>
                                            <p:fltVal val="0"/>
                                          </p:val>
                                        </p:tav>
                                        <p:tav tm="100000">
                                          <p:val>
                                            <p:strVal val="#ppt_h"/>
                                          </p:val>
                                        </p:tav>
                                      </p:tavLst>
                                    </p:anim>
                                    <p:anim calcmode="lin" valueType="num">
                                      <p:cBhvr>
                                        <p:cTn id="9" dur="1000" fill="hold"/>
                                        <p:tgtEl>
                                          <p:spTgt spid="50792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0792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22" grpId="0" animBg="1"/>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Syllabus—Week 7</a:t>
            </a:r>
          </a:p>
        </p:txBody>
      </p:sp>
      <p:grpSp>
        <p:nvGrpSpPr>
          <p:cNvPr id="509960" name="Group 8"/>
          <p:cNvGrpSpPr>
            <a:grpSpLocks/>
          </p:cNvGrpSpPr>
          <p:nvPr/>
        </p:nvGrpSpPr>
        <p:grpSpPr bwMode="auto">
          <a:xfrm>
            <a:off x="3238500" y="2095500"/>
            <a:ext cx="2671763" cy="2667000"/>
            <a:chOff x="360" y="1320"/>
            <a:chExt cx="1683" cy="1680"/>
          </a:xfrm>
        </p:grpSpPr>
        <p:sp>
          <p:nvSpPr>
            <p:cNvPr id="509961" name="Rectangle 9"/>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509962" name="Text Box 10"/>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17</a:t>
              </a:r>
              <a:endParaRPr lang="en-US" sz="1600" b="0" dirty="0"/>
            </a:p>
          </p:txBody>
        </p:sp>
        <p:sp>
          <p:nvSpPr>
            <p:cNvPr id="509963" name="Text Box 11"/>
            <p:cNvSpPr txBox="1">
              <a:spLocks noChangeArrowheads="1"/>
            </p:cNvSpPr>
            <p:nvPr/>
          </p:nvSpPr>
          <p:spPr bwMode="auto">
            <a:xfrm>
              <a:off x="360" y="1632"/>
              <a:ext cx="1683" cy="523"/>
            </a:xfrm>
            <a:prstGeom prst="rect">
              <a:avLst/>
            </a:prstGeom>
            <a:noFill/>
            <a:ln w="9525">
              <a:noFill/>
              <a:miter lim="800000"/>
              <a:headEnd/>
              <a:tailEnd/>
            </a:ln>
            <a:effectLst/>
          </p:spPr>
          <p:txBody>
            <a:bodyPr>
              <a:prstTxWarp prst="textNoShape">
                <a:avLst/>
              </a:prstTxWarp>
              <a:spAutoFit/>
            </a:bodyPr>
            <a:lstStyle/>
            <a:p>
              <a:pPr algn="ctr"/>
              <a:r>
                <a:rPr lang="en-US" sz="1600" b="0" dirty="0" smtClean="0"/>
                <a:t>Multidimensional arrays</a:t>
              </a:r>
            </a:p>
            <a:p>
              <a:pPr algn="ctr"/>
              <a:r>
                <a:rPr lang="en-US" sz="1600" b="0" dirty="0" smtClean="0"/>
                <a:t>Pixel arrays</a:t>
              </a:r>
            </a:p>
            <a:p>
              <a:pPr algn="ctr"/>
              <a:r>
                <a:rPr lang="en-US" sz="1600" b="0" dirty="0" smtClean="0"/>
                <a:t>Image manipulation</a:t>
              </a:r>
              <a:endParaRPr lang="en-US" sz="1600" b="0" dirty="0"/>
            </a:p>
          </p:txBody>
        </p:sp>
        <p:sp>
          <p:nvSpPr>
            <p:cNvPr id="509964" name="Text Box 12"/>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r>
                <a:rPr lang="en-US" dirty="0" smtClean="0"/>
                <a:t>Read</a:t>
              </a:r>
              <a:r>
                <a:rPr lang="en-US" dirty="0"/>
                <a:t>: </a:t>
              </a:r>
              <a:r>
                <a:rPr lang="en-US" dirty="0" smtClean="0"/>
                <a:t>Sections 11.6-11.7</a:t>
              </a:r>
            </a:p>
            <a:p>
              <a:pPr>
                <a:lnSpc>
                  <a:spcPct val="90000"/>
                </a:lnSpc>
              </a:pPr>
              <a:r>
                <a:rPr lang="en-US" dirty="0" smtClean="0"/>
                <a:t>Due: HW #4 (Cryptography)</a:t>
              </a:r>
              <a:endParaRPr lang="en-US" dirty="0"/>
            </a:p>
          </p:txBody>
        </p:sp>
      </p:grpSp>
      <p:grpSp>
        <p:nvGrpSpPr>
          <p:cNvPr id="509965" name="Group 13"/>
          <p:cNvGrpSpPr>
            <a:grpSpLocks/>
          </p:cNvGrpSpPr>
          <p:nvPr/>
        </p:nvGrpSpPr>
        <p:grpSpPr bwMode="auto">
          <a:xfrm>
            <a:off x="5905500" y="2095500"/>
            <a:ext cx="2671763" cy="2667000"/>
            <a:chOff x="360" y="1320"/>
            <a:chExt cx="1683" cy="1680"/>
          </a:xfrm>
        </p:grpSpPr>
        <p:sp>
          <p:nvSpPr>
            <p:cNvPr id="509966" name="Rectangle 14"/>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509967" name="Text Box 15"/>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19</a:t>
              </a:r>
              <a:endParaRPr lang="en-US" sz="1600" b="0" dirty="0"/>
            </a:p>
          </p:txBody>
        </p:sp>
        <p:sp>
          <p:nvSpPr>
            <p:cNvPr id="509968" name="Text Box 16"/>
            <p:cNvSpPr txBox="1">
              <a:spLocks noChangeArrowheads="1"/>
            </p:cNvSpPr>
            <p:nvPr/>
          </p:nvSpPr>
          <p:spPr bwMode="auto">
            <a:xfrm>
              <a:off x="360" y="1632"/>
              <a:ext cx="1683" cy="523"/>
            </a:xfrm>
            <a:prstGeom prst="rect">
              <a:avLst/>
            </a:prstGeom>
            <a:noFill/>
            <a:ln w="9525">
              <a:noFill/>
              <a:miter lim="800000"/>
              <a:headEnd/>
              <a:tailEnd/>
            </a:ln>
            <a:effectLst/>
          </p:spPr>
          <p:txBody>
            <a:bodyPr>
              <a:prstTxWarp prst="textNoShape">
                <a:avLst/>
              </a:prstTxWarp>
              <a:spAutoFit/>
            </a:bodyPr>
            <a:lstStyle/>
            <a:p>
              <a:pPr algn="ctr"/>
              <a:r>
                <a:rPr lang="en-US" sz="1600" b="0" dirty="0" smtClean="0"/>
                <a:t>Swing </a:t>
              </a:r>
              <a:r>
                <a:rPr lang="en-US" sz="1600" b="0" dirty="0" err="1" smtClean="0"/>
                <a:t>interactors</a:t>
              </a:r>
              <a:endParaRPr lang="en-US" sz="1600" b="0" dirty="0" smtClean="0"/>
            </a:p>
            <a:p>
              <a:pPr algn="ctr"/>
              <a:r>
                <a:rPr lang="en-US" sz="1600" b="0" dirty="0" smtClean="0"/>
                <a:t>The </a:t>
              </a:r>
              <a:r>
                <a:rPr lang="en-US" dirty="0" err="1" smtClean="0">
                  <a:latin typeface="Courier New" pitchFamily="1" charset="0"/>
                </a:rPr>
                <a:t>JComponent</a:t>
              </a:r>
              <a:r>
                <a:rPr lang="en-US" sz="1600" b="0" dirty="0" smtClean="0"/>
                <a:t> hierarchy</a:t>
              </a:r>
            </a:p>
            <a:p>
              <a:pPr algn="ctr"/>
              <a:r>
                <a:rPr lang="en-US" sz="1600" b="0" dirty="0" smtClean="0"/>
                <a:t>Action listeners</a:t>
              </a:r>
              <a:endParaRPr lang="en-US" sz="1600" b="0" dirty="0"/>
            </a:p>
          </p:txBody>
        </p:sp>
        <p:sp>
          <p:nvSpPr>
            <p:cNvPr id="509969" name="Text Box 17"/>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endParaRPr lang="en-US" dirty="0" smtClean="0"/>
            </a:p>
            <a:p>
              <a:pPr>
                <a:lnSpc>
                  <a:spcPct val="90000"/>
                </a:lnSpc>
              </a:pPr>
              <a:r>
                <a:rPr lang="en-US" dirty="0" smtClean="0"/>
                <a:t>Read</a:t>
              </a:r>
              <a:r>
                <a:rPr lang="en-US" dirty="0"/>
                <a:t>:</a:t>
              </a:r>
              <a:r>
                <a:rPr lang="en-US" dirty="0" smtClean="0"/>
                <a:t> Sections 10.5-10.7</a:t>
              </a:r>
            </a:p>
          </p:txBody>
        </p:sp>
      </p:grpSp>
      <p:grpSp>
        <p:nvGrpSpPr>
          <p:cNvPr id="20" name="Group 8"/>
          <p:cNvGrpSpPr>
            <a:grpSpLocks/>
          </p:cNvGrpSpPr>
          <p:nvPr/>
        </p:nvGrpSpPr>
        <p:grpSpPr bwMode="auto">
          <a:xfrm>
            <a:off x="571500" y="2095500"/>
            <a:ext cx="2671763" cy="2667000"/>
            <a:chOff x="360" y="1320"/>
            <a:chExt cx="1683" cy="1680"/>
          </a:xfrm>
        </p:grpSpPr>
        <p:sp>
          <p:nvSpPr>
            <p:cNvPr id="21" name="Rectangle 9"/>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22" name="Text Box 10"/>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15</a:t>
              </a:r>
              <a:endParaRPr lang="en-US" sz="1600" b="0" dirty="0"/>
            </a:p>
          </p:txBody>
        </p:sp>
        <p:sp>
          <p:nvSpPr>
            <p:cNvPr id="23" name="Text Box 11"/>
            <p:cNvSpPr txBox="1">
              <a:spLocks noChangeArrowheads="1"/>
            </p:cNvSpPr>
            <p:nvPr/>
          </p:nvSpPr>
          <p:spPr bwMode="auto">
            <a:xfrm>
              <a:off x="360" y="1632"/>
              <a:ext cx="1683" cy="679"/>
            </a:xfrm>
            <a:prstGeom prst="rect">
              <a:avLst/>
            </a:prstGeom>
            <a:noFill/>
            <a:ln w="9525">
              <a:noFill/>
              <a:miter lim="800000"/>
              <a:headEnd/>
              <a:tailEnd/>
            </a:ln>
            <a:effectLst/>
          </p:spPr>
          <p:txBody>
            <a:bodyPr>
              <a:prstTxWarp prst="textNoShape">
                <a:avLst/>
              </a:prstTxWarp>
              <a:spAutoFit/>
            </a:bodyPr>
            <a:lstStyle/>
            <a:p>
              <a:pPr algn="ctr"/>
              <a:r>
                <a:rPr lang="en-US" sz="1600" b="0" dirty="0" smtClean="0"/>
                <a:t>Presidents’ Day</a:t>
              </a:r>
            </a:p>
            <a:p>
              <a:pPr algn="ctr"/>
              <a:endParaRPr lang="en-US" sz="1600" b="0" dirty="0" smtClean="0"/>
            </a:p>
            <a:p>
              <a:pPr algn="ctr"/>
              <a:endParaRPr lang="en-US" sz="1600" b="0" dirty="0" smtClean="0"/>
            </a:p>
            <a:p>
              <a:pPr algn="ctr"/>
              <a:r>
                <a:rPr lang="en-US" sz="1600" b="0" dirty="0" smtClean="0"/>
                <a:t>(no class)</a:t>
              </a:r>
            </a:p>
          </p:txBody>
        </p:sp>
      </p:gr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Syllabus—Week 8</a:t>
            </a:r>
          </a:p>
        </p:txBody>
      </p:sp>
      <p:grpSp>
        <p:nvGrpSpPr>
          <p:cNvPr id="512003" name="Group 3"/>
          <p:cNvGrpSpPr>
            <a:grpSpLocks/>
          </p:cNvGrpSpPr>
          <p:nvPr/>
        </p:nvGrpSpPr>
        <p:grpSpPr bwMode="auto">
          <a:xfrm>
            <a:off x="571500" y="2095500"/>
            <a:ext cx="2671763" cy="2667000"/>
            <a:chOff x="360" y="1320"/>
            <a:chExt cx="1683" cy="1680"/>
          </a:xfrm>
        </p:grpSpPr>
        <p:sp>
          <p:nvSpPr>
            <p:cNvPr id="512004" name="Rectangle 4"/>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512005" name="Text Box 5"/>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22</a:t>
              </a:r>
              <a:endParaRPr lang="en-US" sz="1600" b="0" dirty="0"/>
            </a:p>
          </p:txBody>
        </p:sp>
        <p:sp>
          <p:nvSpPr>
            <p:cNvPr id="512006" name="Text Box 6"/>
            <p:cNvSpPr txBox="1">
              <a:spLocks noChangeArrowheads="1"/>
            </p:cNvSpPr>
            <p:nvPr/>
          </p:nvSpPr>
          <p:spPr bwMode="auto">
            <a:xfrm>
              <a:off x="360" y="1632"/>
              <a:ext cx="1683" cy="213"/>
            </a:xfrm>
            <a:prstGeom prst="rect">
              <a:avLst/>
            </a:prstGeom>
            <a:noFill/>
            <a:ln w="9525">
              <a:noFill/>
              <a:miter lim="800000"/>
              <a:headEnd/>
              <a:tailEnd/>
            </a:ln>
            <a:effectLst/>
          </p:spPr>
          <p:txBody>
            <a:bodyPr>
              <a:prstTxWarp prst="textNoShape">
                <a:avLst/>
              </a:prstTxWarp>
              <a:spAutoFit/>
            </a:bodyPr>
            <a:lstStyle/>
            <a:p>
              <a:pPr algn="ctr"/>
              <a:r>
                <a:rPr lang="en-US" sz="1600" b="0" dirty="0" smtClean="0"/>
                <a:t>Using data files</a:t>
              </a:r>
              <a:endParaRPr lang="en-US" sz="1800" b="0" dirty="0" smtClean="0"/>
            </a:p>
          </p:txBody>
        </p:sp>
        <p:sp>
          <p:nvSpPr>
            <p:cNvPr id="512007" name="Text Box 7"/>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endParaRPr lang="en-US" dirty="0"/>
            </a:p>
            <a:p>
              <a:pPr>
                <a:lnSpc>
                  <a:spcPct val="90000"/>
                </a:lnSpc>
              </a:pPr>
              <a:r>
                <a:rPr lang="en-US" dirty="0"/>
                <a:t>Read: </a:t>
              </a:r>
              <a:r>
                <a:rPr lang="en-US" dirty="0" smtClean="0"/>
                <a:t>Section 12.4</a:t>
              </a:r>
              <a:endParaRPr lang="en-US" dirty="0"/>
            </a:p>
          </p:txBody>
        </p:sp>
      </p:grpSp>
      <p:grpSp>
        <p:nvGrpSpPr>
          <p:cNvPr id="512008" name="Group 8"/>
          <p:cNvGrpSpPr>
            <a:grpSpLocks/>
          </p:cNvGrpSpPr>
          <p:nvPr/>
        </p:nvGrpSpPr>
        <p:grpSpPr bwMode="auto">
          <a:xfrm>
            <a:off x="3238500" y="2095500"/>
            <a:ext cx="2671763" cy="2667000"/>
            <a:chOff x="360" y="1320"/>
            <a:chExt cx="1683" cy="1680"/>
          </a:xfrm>
        </p:grpSpPr>
        <p:sp>
          <p:nvSpPr>
            <p:cNvPr id="512009" name="Rectangle 9"/>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512010" name="Text Box 10"/>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24</a:t>
              </a:r>
              <a:endParaRPr lang="en-US" sz="1600" b="0" dirty="0"/>
            </a:p>
          </p:txBody>
        </p:sp>
        <p:sp>
          <p:nvSpPr>
            <p:cNvPr id="512011" name="Text Box 11"/>
            <p:cNvSpPr txBox="1">
              <a:spLocks noChangeArrowheads="1"/>
            </p:cNvSpPr>
            <p:nvPr/>
          </p:nvSpPr>
          <p:spPr bwMode="auto">
            <a:xfrm>
              <a:off x="360" y="1632"/>
              <a:ext cx="1683" cy="368"/>
            </a:xfrm>
            <a:prstGeom prst="rect">
              <a:avLst/>
            </a:prstGeom>
            <a:noFill/>
            <a:ln w="9525">
              <a:noFill/>
              <a:miter lim="800000"/>
              <a:headEnd/>
              <a:tailEnd/>
            </a:ln>
            <a:effectLst/>
          </p:spPr>
          <p:txBody>
            <a:bodyPr>
              <a:prstTxWarp prst="textNoShape">
                <a:avLst/>
              </a:prstTxWarp>
              <a:spAutoFit/>
            </a:bodyPr>
            <a:lstStyle/>
            <a:p>
              <a:pPr algn="ctr"/>
              <a:r>
                <a:rPr lang="en-US" sz="1600" b="0" dirty="0" smtClean="0"/>
                <a:t>Java collection classes</a:t>
              </a:r>
            </a:p>
            <a:p>
              <a:pPr algn="ctr"/>
              <a:r>
                <a:rPr lang="en-US" sz="1600" b="0" dirty="0" err="1" smtClean="0"/>
                <a:t>Iterators</a:t>
              </a:r>
              <a:endParaRPr lang="en-US" sz="1800" b="0" dirty="0"/>
            </a:p>
          </p:txBody>
        </p:sp>
        <p:sp>
          <p:nvSpPr>
            <p:cNvPr id="512012" name="Text Box 12"/>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r>
                <a:rPr lang="en-US" dirty="0" smtClean="0"/>
                <a:t> </a:t>
              </a:r>
            </a:p>
            <a:p>
              <a:pPr>
                <a:lnSpc>
                  <a:spcPct val="90000"/>
                </a:lnSpc>
              </a:pPr>
              <a:r>
                <a:rPr lang="en-US" dirty="0" smtClean="0"/>
                <a:t>Read: Chapter 13</a:t>
              </a:r>
            </a:p>
          </p:txBody>
        </p:sp>
      </p:grpSp>
      <p:grpSp>
        <p:nvGrpSpPr>
          <p:cNvPr id="512013" name="Group 13"/>
          <p:cNvGrpSpPr>
            <a:grpSpLocks/>
          </p:cNvGrpSpPr>
          <p:nvPr/>
        </p:nvGrpSpPr>
        <p:grpSpPr bwMode="auto">
          <a:xfrm>
            <a:off x="5905500" y="2095500"/>
            <a:ext cx="2671763" cy="2667000"/>
            <a:chOff x="360" y="1320"/>
            <a:chExt cx="1683" cy="1680"/>
          </a:xfrm>
        </p:grpSpPr>
        <p:sp>
          <p:nvSpPr>
            <p:cNvPr id="512014" name="Rectangle 14"/>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512015" name="Text Box 15"/>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26</a:t>
              </a:r>
              <a:endParaRPr lang="en-US" sz="1600" b="0" dirty="0"/>
            </a:p>
          </p:txBody>
        </p:sp>
        <p:sp>
          <p:nvSpPr>
            <p:cNvPr id="512016" name="Text Box 16"/>
            <p:cNvSpPr txBox="1">
              <a:spLocks noChangeArrowheads="1"/>
            </p:cNvSpPr>
            <p:nvPr/>
          </p:nvSpPr>
          <p:spPr bwMode="auto">
            <a:xfrm>
              <a:off x="360" y="1632"/>
              <a:ext cx="1683" cy="368"/>
            </a:xfrm>
            <a:prstGeom prst="rect">
              <a:avLst/>
            </a:prstGeom>
            <a:noFill/>
            <a:ln w="9525">
              <a:noFill/>
              <a:miter lim="800000"/>
              <a:headEnd/>
              <a:tailEnd/>
            </a:ln>
            <a:effectLst/>
          </p:spPr>
          <p:txBody>
            <a:bodyPr>
              <a:prstTxWarp prst="textNoShape">
                <a:avLst/>
              </a:prstTxWarp>
              <a:spAutoFit/>
            </a:bodyPr>
            <a:lstStyle/>
            <a:p>
              <a:pPr algn="ctr"/>
              <a:r>
                <a:rPr lang="en-US" sz="1600" b="0" dirty="0" smtClean="0"/>
                <a:t>Large-scale data structures</a:t>
              </a:r>
            </a:p>
            <a:p>
              <a:pPr algn="ctr"/>
              <a:r>
                <a:rPr lang="en-US" sz="1600" b="0" dirty="0" smtClean="0"/>
                <a:t>Data-driven programs</a:t>
              </a:r>
              <a:endParaRPr lang="en-US" sz="1800" b="0" dirty="0"/>
            </a:p>
          </p:txBody>
        </p:sp>
        <p:sp>
          <p:nvSpPr>
            <p:cNvPr id="512017" name="Text Box 17"/>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endParaRPr lang="en-US" dirty="0" smtClean="0"/>
            </a:p>
            <a:p>
              <a:pPr>
                <a:lnSpc>
                  <a:spcPct val="90000"/>
                </a:lnSpc>
              </a:pPr>
              <a:r>
                <a:rPr lang="en-US" dirty="0" smtClean="0"/>
                <a:t>Due</a:t>
              </a:r>
              <a:r>
                <a:rPr lang="en-US" dirty="0"/>
                <a:t>:</a:t>
              </a:r>
              <a:r>
                <a:rPr lang="en-US" dirty="0" smtClean="0"/>
                <a:t> HW #5 (</a:t>
              </a:r>
              <a:r>
                <a:rPr lang="en-US" dirty="0" err="1" smtClean="0"/>
                <a:t>ImageShop</a:t>
              </a:r>
              <a:r>
                <a:rPr lang="en-US" dirty="0" smtClean="0"/>
                <a:t>)</a:t>
              </a:r>
              <a:endParaRPr lang="en-US" dirty="0"/>
            </a:p>
          </p:txBody>
        </p:sp>
      </p:gr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Syllabus—Week</a:t>
            </a:r>
            <a:r>
              <a:rPr lang="en-US" sz="4000" dirty="0" smtClean="0">
                <a:solidFill>
                  <a:srgbClr val="FF0000"/>
                </a:solidFill>
              </a:rPr>
              <a:t> 9</a:t>
            </a:r>
            <a:endParaRPr lang="en-US" sz="4000" dirty="0">
              <a:solidFill>
                <a:srgbClr val="FF0000"/>
              </a:solidFill>
            </a:endParaRPr>
          </a:p>
        </p:txBody>
      </p:sp>
      <p:grpSp>
        <p:nvGrpSpPr>
          <p:cNvPr id="2" name="Group 3"/>
          <p:cNvGrpSpPr>
            <a:grpSpLocks/>
          </p:cNvGrpSpPr>
          <p:nvPr/>
        </p:nvGrpSpPr>
        <p:grpSpPr bwMode="auto">
          <a:xfrm>
            <a:off x="571500" y="2095500"/>
            <a:ext cx="2671763" cy="2667000"/>
            <a:chOff x="360" y="1320"/>
            <a:chExt cx="1683" cy="1680"/>
          </a:xfrm>
        </p:grpSpPr>
        <p:sp>
          <p:nvSpPr>
            <p:cNvPr id="512004" name="Rectangle 4"/>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512005" name="Text Box 5"/>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29</a:t>
              </a:r>
              <a:endParaRPr lang="en-US" sz="1600" b="0" dirty="0"/>
            </a:p>
          </p:txBody>
        </p:sp>
        <p:sp>
          <p:nvSpPr>
            <p:cNvPr id="512006" name="Text Box 6"/>
            <p:cNvSpPr txBox="1">
              <a:spLocks noChangeArrowheads="1"/>
            </p:cNvSpPr>
            <p:nvPr/>
          </p:nvSpPr>
          <p:spPr bwMode="auto">
            <a:xfrm>
              <a:off x="360" y="1632"/>
              <a:ext cx="1683" cy="213"/>
            </a:xfrm>
            <a:prstGeom prst="rect">
              <a:avLst/>
            </a:prstGeom>
            <a:noFill/>
            <a:ln w="9525">
              <a:noFill/>
              <a:miter lim="800000"/>
              <a:headEnd/>
              <a:tailEnd/>
            </a:ln>
            <a:effectLst/>
          </p:spPr>
          <p:txBody>
            <a:bodyPr>
              <a:prstTxWarp prst="textNoShape">
                <a:avLst/>
              </a:prstTxWarp>
              <a:spAutoFit/>
            </a:bodyPr>
            <a:lstStyle/>
            <a:p>
              <a:pPr algn="ctr"/>
              <a:r>
                <a:rPr lang="en-US" sz="1600" b="0" dirty="0" smtClean="0"/>
                <a:t>Overview of Adventure!</a:t>
              </a:r>
              <a:endParaRPr lang="en-US" sz="1800" b="0" dirty="0" smtClean="0"/>
            </a:p>
          </p:txBody>
        </p:sp>
        <p:sp>
          <p:nvSpPr>
            <p:cNvPr id="512007" name="Text Box 7"/>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endParaRPr lang="en-US" dirty="0"/>
            </a:p>
            <a:p>
              <a:pPr>
                <a:lnSpc>
                  <a:spcPct val="90000"/>
                </a:lnSpc>
              </a:pPr>
              <a:r>
                <a:rPr lang="en-US" dirty="0"/>
                <a:t>Read:</a:t>
              </a:r>
              <a:r>
                <a:rPr lang="en-US" dirty="0" smtClean="0"/>
                <a:t> Adventure handout</a:t>
              </a:r>
              <a:endParaRPr lang="en-US" dirty="0"/>
            </a:p>
          </p:txBody>
        </p:sp>
      </p:grpSp>
      <p:grpSp>
        <p:nvGrpSpPr>
          <p:cNvPr id="3" name="Group 8"/>
          <p:cNvGrpSpPr>
            <a:grpSpLocks/>
          </p:cNvGrpSpPr>
          <p:nvPr/>
        </p:nvGrpSpPr>
        <p:grpSpPr bwMode="auto">
          <a:xfrm>
            <a:off x="3238500" y="2095500"/>
            <a:ext cx="2671763" cy="2667000"/>
            <a:chOff x="360" y="1320"/>
            <a:chExt cx="1683" cy="1680"/>
          </a:xfrm>
        </p:grpSpPr>
        <p:sp>
          <p:nvSpPr>
            <p:cNvPr id="512009" name="Rectangle 9"/>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512010" name="Text Box 10"/>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March 2</a:t>
              </a:r>
              <a:endParaRPr lang="en-US" sz="1600" b="0" dirty="0"/>
            </a:p>
          </p:txBody>
        </p:sp>
        <p:sp>
          <p:nvSpPr>
            <p:cNvPr id="512011" name="Text Box 11"/>
            <p:cNvSpPr txBox="1">
              <a:spLocks noChangeArrowheads="1"/>
            </p:cNvSpPr>
            <p:nvPr/>
          </p:nvSpPr>
          <p:spPr bwMode="auto">
            <a:xfrm>
              <a:off x="360" y="1632"/>
              <a:ext cx="1683" cy="368"/>
            </a:xfrm>
            <a:prstGeom prst="rect">
              <a:avLst/>
            </a:prstGeom>
            <a:noFill/>
            <a:ln w="9525">
              <a:noFill/>
              <a:miter lim="800000"/>
              <a:headEnd/>
              <a:tailEnd/>
            </a:ln>
            <a:effectLst/>
          </p:spPr>
          <p:txBody>
            <a:bodyPr>
              <a:prstTxWarp prst="textNoShape">
                <a:avLst/>
              </a:prstTxWarp>
              <a:spAutoFit/>
            </a:bodyPr>
            <a:lstStyle/>
            <a:p>
              <a:pPr algn="ctr"/>
              <a:r>
                <a:rPr lang="en-US" sz="1600" b="0" dirty="0" smtClean="0"/>
                <a:t>Sorting and searching</a:t>
              </a:r>
            </a:p>
            <a:p>
              <a:pPr algn="ctr"/>
              <a:r>
                <a:rPr lang="en-US" sz="1600" b="0" dirty="0" smtClean="0"/>
                <a:t>Algorithmic analysis</a:t>
              </a:r>
              <a:endParaRPr lang="en-US" sz="1800" b="0" dirty="0"/>
            </a:p>
          </p:txBody>
        </p:sp>
        <p:sp>
          <p:nvSpPr>
            <p:cNvPr id="512012" name="Text Box 12"/>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r>
                <a:rPr lang="en-US" dirty="0" smtClean="0"/>
                <a:t> </a:t>
              </a:r>
            </a:p>
            <a:p>
              <a:pPr>
                <a:lnSpc>
                  <a:spcPct val="90000"/>
                </a:lnSpc>
              </a:pPr>
              <a:r>
                <a:rPr lang="en-US" dirty="0" smtClean="0"/>
                <a:t>Read: Sections 12.1-12.3</a:t>
              </a:r>
            </a:p>
          </p:txBody>
        </p:sp>
      </p:grpSp>
      <p:grpSp>
        <p:nvGrpSpPr>
          <p:cNvPr id="4" name="Group 13"/>
          <p:cNvGrpSpPr>
            <a:grpSpLocks/>
          </p:cNvGrpSpPr>
          <p:nvPr/>
        </p:nvGrpSpPr>
        <p:grpSpPr bwMode="auto">
          <a:xfrm>
            <a:off x="5905500" y="2095500"/>
            <a:ext cx="2671763" cy="2667000"/>
            <a:chOff x="360" y="1320"/>
            <a:chExt cx="1683" cy="1680"/>
          </a:xfrm>
        </p:grpSpPr>
        <p:sp>
          <p:nvSpPr>
            <p:cNvPr id="512014" name="Rectangle 14"/>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512015" name="Text Box 15"/>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4</a:t>
              </a:r>
              <a:endParaRPr lang="en-US" sz="1600" b="0" dirty="0"/>
            </a:p>
          </p:txBody>
        </p:sp>
        <p:sp>
          <p:nvSpPr>
            <p:cNvPr id="512016" name="Text Box 16"/>
            <p:cNvSpPr txBox="1">
              <a:spLocks noChangeArrowheads="1"/>
            </p:cNvSpPr>
            <p:nvPr/>
          </p:nvSpPr>
          <p:spPr bwMode="auto">
            <a:xfrm>
              <a:off x="360" y="1632"/>
              <a:ext cx="1683" cy="368"/>
            </a:xfrm>
            <a:prstGeom prst="rect">
              <a:avLst/>
            </a:prstGeom>
            <a:noFill/>
            <a:ln w="9525">
              <a:noFill/>
              <a:miter lim="800000"/>
              <a:headEnd/>
              <a:tailEnd/>
            </a:ln>
            <a:effectLst/>
          </p:spPr>
          <p:txBody>
            <a:bodyPr>
              <a:prstTxWarp prst="textNoShape">
                <a:avLst/>
              </a:prstTxWarp>
              <a:spAutoFit/>
            </a:bodyPr>
            <a:lstStyle/>
            <a:p>
              <a:pPr algn="ctr"/>
              <a:r>
                <a:rPr lang="en-US" sz="1600" b="0" dirty="0" smtClean="0"/>
                <a:t>Layout managers</a:t>
              </a:r>
            </a:p>
            <a:p>
              <a:pPr algn="ctr"/>
              <a:r>
                <a:rPr lang="en-US" sz="1600" b="0" dirty="0" smtClean="0"/>
                <a:t>Designing GUIs</a:t>
              </a:r>
              <a:endParaRPr lang="en-US" sz="1800" b="0" dirty="0"/>
            </a:p>
          </p:txBody>
        </p:sp>
        <p:sp>
          <p:nvSpPr>
            <p:cNvPr id="512017" name="Text Box 17"/>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endParaRPr lang="en-US" dirty="0" smtClean="0"/>
            </a:p>
            <a:p>
              <a:pPr>
                <a:lnSpc>
                  <a:spcPct val="90000"/>
                </a:lnSpc>
              </a:pPr>
              <a:r>
                <a:rPr lang="en-US" dirty="0" smtClean="0"/>
                <a:t>Due</a:t>
              </a:r>
              <a:r>
                <a:rPr lang="en-US" dirty="0"/>
                <a:t>:</a:t>
              </a:r>
              <a:r>
                <a:rPr lang="en-US" dirty="0" smtClean="0"/>
                <a:t> Sections 10.5-10.8</a:t>
              </a:r>
              <a:endParaRPr lang="en-US" dirty="0"/>
            </a:p>
          </p:txBody>
        </p:sp>
      </p:gr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Dead Week and Beyond</a:t>
            </a:r>
          </a:p>
        </p:txBody>
      </p:sp>
      <p:sp>
        <p:nvSpPr>
          <p:cNvPr id="516114" name="Rectangle 18"/>
          <p:cNvSpPr>
            <a:spLocks noChangeArrowheads="1"/>
          </p:cNvSpPr>
          <p:nvPr/>
        </p:nvSpPr>
        <p:spPr bwMode="auto">
          <a:xfrm>
            <a:off x="4800600" y="5105400"/>
            <a:ext cx="2209800" cy="914400"/>
          </a:xfrm>
          <a:prstGeom prst="rect">
            <a:avLst/>
          </a:prstGeom>
          <a:solidFill>
            <a:srgbClr val="FFFF99"/>
          </a:solidFill>
          <a:ln w="9525">
            <a:solidFill>
              <a:schemeClr val="tx1"/>
            </a:solidFill>
            <a:miter lim="800000"/>
            <a:headEnd/>
            <a:tailEnd/>
          </a:ln>
          <a:effectLst/>
        </p:spPr>
        <p:txBody>
          <a:bodyPr wrap="none" anchor="ctr">
            <a:prstTxWarp prst="textNoShape">
              <a:avLst/>
            </a:prstTxWarp>
          </a:bodyPr>
          <a:lstStyle/>
          <a:p>
            <a:pPr algn="ctr">
              <a:lnSpc>
                <a:spcPct val="90000"/>
              </a:lnSpc>
            </a:pPr>
            <a:r>
              <a:rPr lang="en-US" b="0" dirty="0">
                <a:solidFill>
                  <a:srgbClr val="000000"/>
                </a:solidFill>
              </a:rPr>
              <a:t>Final</a:t>
            </a:r>
            <a:r>
              <a:rPr lang="en-US" b="0" dirty="0" smtClean="0">
                <a:solidFill>
                  <a:srgbClr val="000000"/>
                </a:solidFill>
              </a:rPr>
              <a:t> exam:</a:t>
            </a:r>
          </a:p>
          <a:p>
            <a:pPr algn="ctr">
              <a:lnSpc>
                <a:spcPct val="90000"/>
              </a:lnSpc>
            </a:pPr>
            <a:r>
              <a:rPr lang="en-US" b="0" dirty="0" smtClean="0">
                <a:solidFill>
                  <a:srgbClr val="000000"/>
                </a:solidFill>
              </a:rPr>
              <a:t>Monday</a:t>
            </a:r>
            <a:r>
              <a:rPr lang="en-US" b="0" dirty="0">
                <a:solidFill>
                  <a:srgbClr val="000000"/>
                </a:solidFill>
              </a:rPr>
              <a:t>,</a:t>
            </a:r>
            <a:r>
              <a:rPr lang="en-US" b="0" dirty="0" smtClean="0">
                <a:solidFill>
                  <a:srgbClr val="000000"/>
                </a:solidFill>
              </a:rPr>
              <a:t> March 14</a:t>
            </a:r>
          </a:p>
          <a:p>
            <a:pPr algn="ctr">
              <a:lnSpc>
                <a:spcPct val="90000"/>
              </a:lnSpc>
            </a:pPr>
            <a:r>
              <a:rPr lang="en-US" b="0" dirty="0" smtClean="0">
                <a:solidFill>
                  <a:srgbClr val="000000"/>
                </a:solidFill>
              </a:rPr>
              <a:t>8:30-11:30</a:t>
            </a:r>
            <a:r>
              <a:rPr lang="en-US" sz="600" b="0" dirty="0" smtClean="0">
                <a:solidFill>
                  <a:srgbClr val="000000"/>
                </a:solidFill>
              </a:rPr>
              <a:t> </a:t>
            </a:r>
            <a:r>
              <a:rPr lang="en-US" sz="1000" b="0" dirty="0" smtClean="0">
                <a:solidFill>
                  <a:srgbClr val="000000"/>
                </a:solidFill>
              </a:rPr>
              <a:t>A</a:t>
            </a:r>
            <a:r>
              <a:rPr lang="en-US" b="0" dirty="0" smtClean="0">
                <a:solidFill>
                  <a:srgbClr val="000000"/>
                </a:solidFill>
              </a:rPr>
              <a:t>.</a:t>
            </a:r>
            <a:r>
              <a:rPr lang="en-US" sz="1000" b="0" dirty="0" smtClean="0">
                <a:solidFill>
                  <a:srgbClr val="000000"/>
                </a:solidFill>
              </a:rPr>
              <a:t>M</a:t>
            </a:r>
            <a:r>
              <a:rPr lang="en-US" b="0" dirty="0">
                <a:solidFill>
                  <a:srgbClr val="000000"/>
                </a:solidFill>
              </a:rPr>
              <a:t>.</a:t>
            </a:r>
          </a:p>
        </p:txBody>
      </p:sp>
      <p:sp>
        <p:nvSpPr>
          <p:cNvPr id="516115" name="Rectangle 19"/>
          <p:cNvSpPr>
            <a:spLocks noChangeArrowheads="1"/>
          </p:cNvSpPr>
          <p:nvPr/>
        </p:nvSpPr>
        <p:spPr bwMode="auto">
          <a:xfrm>
            <a:off x="2133600" y="5105400"/>
            <a:ext cx="2209800" cy="914400"/>
          </a:xfrm>
          <a:prstGeom prst="rect">
            <a:avLst/>
          </a:prstGeom>
          <a:solidFill>
            <a:srgbClr val="FFFF99"/>
          </a:solidFill>
          <a:ln w="9525">
            <a:solidFill>
              <a:schemeClr val="tx1"/>
            </a:solidFill>
            <a:miter lim="800000"/>
            <a:headEnd/>
            <a:tailEnd/>
          </a:ln>
          <a:effectLst/>
        </p:spPr>
        <p:txBody>
          <a:bodyPr wrap="none" anchor="ctr">
            <a:prstTxWarp prst="textNoShape">
              <a:avLst/>
            </a:prstTxWarp>
          </a:bodyPr>
          <a:lstStyle/>
          <a:p>
            <a:pPr algn="ctr">
              <a:lnSpc>
                <a:spcPct val="90000"/>
              </a:lnSpc>
            </a:pPr>
            <a:r>
              <a:rPr lang="en-US" b="0" dirty="0">
                <a:solidFill>
                  <a:srgbClr val="000000"/>
                </a:solidFill>
              </a:rPr>
              <a:t>Review session:</a:t>
            </a:r>
            <a:endParaRPr lang="en-US" b="0" dirty="0" smtClean="0">
              <a:solidFill>
                <a:srgbClr val="000000"/>
              </a:solidFill>
            </a:endParaRPr>
          </a:p>
          <a:p>
            <a:pPr algn="ctr">
              <a:lnSpc>
                <a:spcPct val="90000"/>
              </a:lnSpc>
            </a:pPr>
            <a:r>
              <a:rPr lang="en-US" b="0" dirty="0" smtClean="0">
                <a:solidFill>
                  <a:srgbClr val="000000"/>
                </a:solidFill>
              </a:rPr>
              <a:t>Sunday, March 13</a:t>
            </a:r>
          </a:p>
          <a:p>
            <a:pPr algn="ctr">
              <a:lnSpc>
                <a:spcPct val="90000"/>
              </a:lnSpc>
            </a:pPr>
            <a:r>
              <a:rPr lang="en-US" b="0" dirty="0">
                <a:solidFill>
                  <a:srgbClr val="000000"/>
                </a:solidFill>
              </a:rPr>
              <a:t>7:00-9:00</a:t>
            </a:r>
            <a:r>
              <a:rPr lang="en-US" sz="600" b="0" dirty="0">
                <a:solidFill>
                  <a:srgbClr val="000000"/>
                </a:solidFill>
              </a:rPr>
              <a:t> </a:t>
            </a:r>
            <a:r>
              <a:rPr lang="en-US" sz="1000" b="0" dirty="0">
                <a:solidFill>
                  <a:srgbClr val="000000"/>
                </a:solidFill>
              </a:rPr>
              <a:t>P</a:t>
            </a:r>
            <a:r>
              <a:rPr lang="en-US" b="0" dirty="0">
                <a:solidFill>
                  <a:srgbClr val="000000"/>
                </a:solidFill>
              </a:rPr>
              <a:t>.</a:t>
            </a:r>
            <a:r>
              <a:rPr lang="en-US" sz="1000" b="0" dirty="0">
                <a:solidFill>
                  <a:srgbClr val="000000"/>
                </a:solidFill>
              </a:rPr>
              <a:t>M</a:t>
            </a:r>
            <a:r>
              <a:rPr lang="en-US" b="0" dirty="0">
                <a:solidFill>
                  <a:srgbClr val="000000"/>
                </a:solidFill>
              </a:rPr>
              <a:t>.</a:t>
            </a:r>
          </a:p>
        </p:txBody>
      </p:sp>
      <p:grpSp>
        <p:nvGrpSpPr>
          <p:cNvPr id="27" name="Group 8"/>
          <p:cNvGrpSpPr>
            <a:grpSpLocks/>
          </p:cNvGrpSpPr>
          <p:nvPr/>
        </p:nvGrpSpPr>
        <p:grpSpPr bwMode="auto">
          <a:xfrm>
            <a:off x="571500" y="2095500"/>
            <a:ext cx="2671763" cy="2667000"/>
            <a:chOff x="360" y="1320"/>
            <a:chExt cx="1683" cy="1680"/>
          </a:xfrm>
        </p:grpSpPr>
        <p:sp>
          <p:nvSpPr>
            <p:cNvPr id="28" name="Rectangle 9"/>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29" name="Text Box 10"/>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7</a:t>
              </a:r>
              <a:endParaRPr lang="en-US" sz="1600" b="0" dirty="0"/>
            </a:p>
          </p:txBody>
        </p:sp>
        <p:sp>
          <p:nvSpPr>
            <p:cNvPr id="30" name="Text Box 11"/>
            <p:cNvSpPr txBox="1">
              <a:spLocks noChangeArrowheads="1"/>
            </p:cNvSpPr>
            <p:nvPr/>
          </p:nvSpPr>
          <p:spPr bwMode="auto">
            <a:xfrm>
              <a:off x="360" y="1632"/>
              <a:ext cx="1683" cy="523"/>
            </a:xfrm>
            <a:prstGeom prst="rect">
              <a:avLst/>
            </a:prstGeom>
            <a:noFill/>
            <a:ln w="9525">
              <a:noFill/>
              <a:miter lim="800000"/>
              <a:headEnd/>
              <a:tailEnd/>
            </a:ln>
            <a:effectLst/>
          </p:spPr>
          <p:txBody>
            <a:bodyPr>
              <a:prstTxWarp prst="textNoShape">
                <a:avLst/>
              </a:prstTxWarp>
              <a:spAutoFit/>
            </a:bodyPr>
            <a:lstStyle/>
            <a:p>
              <a:pPr algn="ctr"/>
              <a:r>
                <a:rPr lang="en-US" sz="1600" b="0" dirty="0" smtClean="0"/>
                <a:t>Looking ahead</a:t>
              </a:r>
            </a:p>
            <a:p>
              <a:pPr algn="ctr"/>
              <a:r>
                <a:rPr lang="en-US" sz="1600" b="0" dirty="0" smtClean="0"/>
                <a:t>Concurrency</a:t>
              </a:r>
            </a:p>
            <a:p>
              <a:pPr algn="ctr"/>
              <a:r>
                <a:rPr lang="en-US" sz="1600" b="0" dirty="0" smtClean="0"/>
                <a:t>Programming patterns</a:t>
              </a:r>
              <a:endParaRPr lang="en-US" sz="1600" b="0" dirty="0"/>
            </a:p>
          </p:txBody>
        </p:sp>
        <p:sp>
          <p:nvSpPr>
            <p:cNvPr id="31" name="Text Box 12"/>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endParaRPr lang="en-US" dirty="0" smtClean="0"/>
            </a:p>
            <a:p>
              <a:pPr>
                <a:lnSpc>
                  <a:spcPct val="90000"/>
                </a:lnSpc>
              </a:pPr>
              <a:r>
                <a:rPr lang="en-US" dirty="0" smtClean="0"/>
                <a:t>Read: Chapter 14</a:t>
              </a:r>
              <a:endParaRPr lang="en-US" dirty="0"/>
            </a:p>
          </p:txBody>
        </p:sp>
      </p:grpSp>
      <p:grpSp>
        <p:nvGrpSpPr>
          <p:cNvPr id="19" name="Group 8"/>
          <p:cNvGrpSpPr>
            <a:grpSpLocks/>
          </p:cNvGrpSpPr>
          <p:nvPr/>
        </p:nvGrpSpPr>
        <p:grpSpPr bwMode="auto">
          <a:xfrm>
            <a:off x="3238500" y="2095500"/>
            <a:ext cx="2671763" cy="2667000"/>
            <a:chOff x="360" y="1320"/>
            <a:chExt cx="1683" cy="1680"/>
          </a:xfrm>
        </p:grpSpPr>
        <p:sp>
          <p:nvSpPr>
            <p:cNvPr id="20" name="Rectangle 9"/>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21" name="Text Box 10"/>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9</a:t>
              </a:r>
              <a:endParaRPr lang="en-US" sz="1600" b="0" dirty="0"/>
            </a:p>
          </p:txBody>
        </p:sp>
        <p:sp>
          <p:nvSpPr>
            <p:cNvPr id="22" name="Text Box 11"/>
            <p:cNvSpPr txBox="1">
              <a:spLocks noChangeArrowheads="1"/>
            </p:cNvSpPr>
            <p:nvPr/>
          </p:nvSpPr>
          <p:spPr bwMode="auto">
            <a:xfrm>
              <a:off x="360" y="1632"/>
              <a:ext cx="1683" cy="368"/>
            </a:xfrm>
            <a:prstGeom prst="rect">
              <a:avLst/>
            </a:prstGeom>
            <a:noFill/>
            <a:ln w="9525">
              <a:noFill/>
              <a:miter lim="800000"/>
              <a:headEnd/>
              <a:tailEnd/>
            </a:ln>
            <a:effectLst/>
          </p:spPr>
          <p:txBody>
            <a:bodyPr>
              <a:prstTxWarp prst="textNoShape">
                <a:avLst/>
              </a:prstTxWarp>
              <a:spAutoFit/>
            </a:bodyPr>
            <a:lstStyle/>
            <a:p>
              <a:pPr algn="ctr"/>
              <a:r>
                <a:rPr lang="en-US" sz="1600" b="0" dirty="0" smtClean="0"/>
                <a:t>Frontiers of computing</a:t>
              </a:r>
            </a:p>
            <a:p>
              <a:pPr algn="ctr"/>
              <a:r>
                <a:rPr lang="en-US" sz="1600" b="0" dirty="0" smtClean="0"/>
                <a:t>(optional)</a:t>
              </a:r>
              <a:endParaRPr lang="en-US" sz="1600" b="0" dirty="0"/>
            </a:p>
          </p:txBody>
        </p:sp>
        <p:sp>
          <p:nvSpPr>
            <p:cNvPr id="23" name="Text Box 12"/>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r>
                <a:rPr lang="en-US" dirty="0" smtClean="0"/>
                <a:t>Due: HW #6 (Adventure)</a:t>
              </a:r>
            </a:p>
            <a:p>
              <a:pPr>
                <a:lnSpc>
                  <a:spcPct val="90000"/>
                </a:lnSpc>
              </a:pPr>
              <a:r>
                <a:rPr lang="en-US" dirty="0" smtClean="0"/>
                <a:t>Due: Adventure contest</a:t>
              </a:r>
              <a:endParaRPr lang="en-US" dirty="0"/>
            </a:p>
          </p:txBody>
        </p:sp>
      </p:grpSp>
      <p:grpSp>
        <p:nvGrpSpPr>
          <p:cNvPr id="516109" name="Group 13"/>
          <p:cNvGrpSpPr>
            <a:grpSpLocks/>
          </p:cNvGrpSpPr>
          <p:nvPr/>
        </p:nvGrpSpPr>
        <p:grpSpPr bwMode="auto">
          <a:xfrm>
            <a:off x="5905500" y="2095500"/>
            <a:ext cx="2671763" cy="2667000"/>
            <a:chOff x="360" y="1320"/>
            <a:chExt cx="1683" cy="1680"/>
          </a:xfrm>
        </p:grpSpPr>
        <p:sp>
          <p:nvSpPr>
            <p:cNvPr id="516110" name="Rectangle 14"/>
            <p:cNvSpPr>
              <a:spLocks noChangeArrowheads="1"/>
            </p:cNvSpPr>
            <p:nvPr/>
          </p:nvSpPr>
          <p:spPr bwMode="auto">
            <a:xfrm>
              <a:off x="360" y="1320"/>
              <a:ext cx="1680" cy="1680"/>
            </a:xfrm>
            <a:prstGeom prst="rect">
              <a:avLst/>
            </a:prstGeom>
            <a:solidFill>
              <a:srgbClr val="EEEEEE"/>
            </a:solidFill>
            <a:ln w="9525">
              <a:solidFill>
                <a:schemeClr val="tx1"/>
              </a:solidFill>
              <a:miter lim="800000"/>
              <a:headEnd/>
              <a:tailEnd/>
            </a:ln>
            <a:effectLst/>
          </p:spPr>
          <p:txBody>
            <a:bodyPr wrap="none" anchor="ctr">
              <a:prstTxWarp prst="textNoShape">
                <a:avLst/>
              </a:prstTxWarp>
            </a:bodyPr>
            <a:lstStyle/>
            <a:p>
              <a:endParaRPr lang="en-US"/>
            </a:p>
          </p:txBody>
        </p:sp>
        <p:sp>
          <p:nvSpPr>
            <p:cNvPr id="516111" name="Text Box 15"/>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11</a:t>
              </a:r>
              <a:endParaRPr lang="en-US" sz="1600" b="0" dirty="0"/>
            </a:p>
          </p:txBody>
        </p:sp>
        <p:sp>
          <p:nvSpPr>
            <p:cNvPr id="516112" name="Text Box 16"/>
            <p:cNvSpPr txBox="1">
              <a:spLocks noChangeArrowheads="1"/>
            </p:cNvSpPr>
            <p:nvPr/>
          </p:nvSpPr>
          <p:spPr bwMode="auto">
            <a:xfrm>
              <a:off x="360" y="1632"/>
              <a:ext cx="1683" cy="231"/>
            </a:xfrm>
            <a:prstGeom prst="rect">
              <a:avLst/>
            </a:prstGeom>
            <a:noFill/>
            <a:ln w="9525">
              <a:noFill/>
              <a:miter lim="800000"/>
              <a:headEnd/>
              <a:tailEnd/>
            </a:ln>
            <a:effectLst/>
          </p:spPr>
          <p:txBody>
            <a:bodyPr>
              <a:prstTxWarp prst="textNoShape">
                <a:avLst/>
              </a:prstTxWarp>
              <a:spAutoFit/>
            </a:bodyPr>
            <a:lstStyle/>
            <a:p>
              <a:pPr algn="ctr"/>
              <a:endParaRPr lang="en-US" sz="1800" b="0"/>
            </a:p>
          </p:txBody>
        </p:sp>
      </p:gr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Assignments in CS 106A</a:t>
            </a:r>
            <a:endParaRPr lang="en-US" sz="3600">
              <a:solidFill>
                <a:srgbClr val="FF0000"/>
              </a:solidFill>
            </a:endParaRPr>
          </a:p>
        </p:txBody>
      </p:sp>
      <p:sp>
        <p:nvSpPr>
          <p:cNvPr id="518147" name="Rectangle 3"/>
          <p:cNvSpPr>
            <a:spLocks noGrp="1" noChangeAspect="1" noChangeArrowheads="1"/>
          </p:cNvSpPr>
          <p:nvPr>
            <p:ph type="body" idx="1"/>
          </p:nvPr>
        </p:nvSpPr>
        <p:spPr>
          <a:xfrm>
            <a:off x="450850" y="1168400"/>
            <a:ext cx="8153400" cy="5308600"/>
          </a:xfrm>
          <a:noFill/>
          <a:ln/>
        </p:spPr>
        <p:txBody>
          <a:bodyPr/>
          <a:lstStyle/>
          <a:p>
            <a:pPr algn="just">
              <a:lnSpc>
                <a:spcPct val="85000"/>
              </a:lnSpc>
              <a:spcBef>
                <a:spcPct val="0"/>
              </a:spcBef>
              <a:spcAft>
                <a:spcPct val="50000"/>
              </a:spcAft>
            </a:pPr>
            <a:r>
              <a:rPr lang="en-US" sz="2400" dirty="0"/>
              <a:t>Assignments in CS</a:t>
            </a:r>
            <a:r>
              <a:rPr lang="en-US" sz="1400" dirty="0"/>
              <a:t> </a:t>
            </a:r>
            <a:r>
              <a:rPr lang="en-US" sz="2400" dirty="0"/>
              <a:t>106A are due at 5:00</a:t>
            </a:r>
            <a:r>
              <a:rPr lang="en-US" sz="1800" dirty="0"/>
              <a:t>P.M.</a:t>
            </a:r>
            <a:r>
              <a:rPr lang="en-US" sz="2400" dirty="0"/>
              <a:t>  Assignments that come in after 5:00 will be considered late.</a:t>
            </a:r>
          </a:p>
          <a:p>
            <a:pPr algn="just">
              <a:lnSpc>
                <a:spcPct val="85000"/>
              </a:lnSpc>
              <a:spcBef>
                <a:spcPct val="0"/>
              </a:spcBef>
              <a:spcAft>
                <a:spcPct val="50000"/>
              </a:spcAft>
            </a:pPr>
            <a:r>
              <a:rPr lang="en-US" sz="2400" dirty="0"/>
              <a:t>Everyone in CS 106A starts the quarter with two “late days” that you can use at any time you need some extra time.  In my courses, late days correspond to class meetings, so that, if an assignment is due on Wednesday and you turn it in on Friday, that counts as </a:t>
            </a:r>
            <a:r>
              <a:rPr lang="en-US" sz="2400" b="1" i="1" dirty="0"/>
              <a:t>one</a:t>
            </a:r>
            <a:r>
              <a:rPr lang="en-US" sz="2400" b="1" dirty="0"/>
              <a:t> </a:t>
            </a:r>
            <a:r>
              <a:rPr lang="en-US" sz="2400" dirty="0"/>
              <a:t>late day.</a:t>
            </a:r>
          </a:p>
          <a:p>
            <a:pPr algn="just">
              <a:lnSpc>
                <a:spcPct val="85000"/>
              </a:lnSpc>
              <a:spcBef>
                <a:spcPct val="0"/>
              </a:spcBef>
              <a:spcAft>
                <a:spcPct val="50000"/>
              </a:spcAft>
            </a:pPr>
            <a:r>
              <a:rPr lang="en-US" sz="2400" dirty="0"/>
              <a:t>Extensions can be approved only by the TA,</a:t>
            </a:r>
            <a:r>
              <a:rPr lang="en-US" sz="2400" dirty="0" smtClean="0"/>
              <a:t> Alisha Adam.</a:t>
            </a:r>
            <a:endParaRPr lang="en-US" sz="2400" dirty="0"/>
          </a:p>
          <a:p>
            <a:pPr algn="just">
              <a:lnSpc>
                <a:spcPct val="85000"/>
              </a:lnSpc>
              <a:spcBef>
                <a:spcPct val="0"/>
              </a:spcBef>
              <a:spcAft>
                <a:spcPct val="50000"/>
              </a:spcAft>
            </a:pPr>
            <a:r>
              <a:rPr lang="en-US" sz="2400" dirty="0"/>
              <a:t>Assignments are graded by your section leader, who discusses your work in an interactive, one-on-one grading session.</a:t>
            </a:r>
          </a:p>
          <a:p>
            <a:pPr algn="just">
              <a:lnSpc>
                <a:spcPct val="85000"/>
              </a:lnSpc>
              <a:spcBef>
                <a:spcPct val="0"/>
              </a:spcBef>
              <a:spcAft>
                <a:spcPct val="50000"/>
              </a:spcAft>
            </a:pPr>
            <a:r>
              <a:rPr lang="en-US" sz="2400" dirty="0"/>
              <a:t>Each assignment is given two grades: one on functionality and one on programming style.  Style matters.  Companies in Silicon Valley expect Stanford graduates to understand how to write code that other programmers can maintain.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8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8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8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The CS 106A Grading Scale</a:t>
            </a:r>
            <a:endParaRPr lang="en-US" sz="3600">
              <a:solidFill>
                <a:srgbClr val="FF0000"/>
              </a:solidFill>
            </a:endParaRPr>
          </a:p>
        </p:txBody>
      </p:sp>
      <p:sp>
        <p:nvSpPr>
          <p:cNvPr id="520195" name="Rectangle 3"/>
          <p:cNvSpPr>
            <a:spLocks noGrp="1" noChangeAspect="1" noChangeArrowheads="1"/>
          </p:cNvSpPr>
          <p:nvPr>
            <p:ph type="body" idx="1"/>
          </p:nvPr>
        </p:nvSpPr>
        <p:spPr>
          <a:xfrm>
            <a:off x="450850" y="1168400"/>
            <a:ext cx="8153400" cy="889000"/>
          </a:xfrm>
          <a:noFill/>
          <a:ln/>
        </p:spPr>
        <p:txBody>
          <a:bodyPr/>
          <a:lstStyle/>
          <a:p>
            <a:pPr algn="just">
              <a:lnSpc>
                <a:spcPct val="85000"/>
              </a:lnSpc>
              <a:spcBef>
                <a:spcPct val="0"/>
              </a:spcBef>
              <a:spcAft>
                <a:spcPct val="20000"/>
              </a:spcAft>
            </a:pPr>
            <a:r>
              <a:rPr lang="en-US" sz="2400"/>
              <a:t>Functionality and style grades for the assignments use the following scale:</a:t>
            </a:r>
          </a:p>
        </p:txBody>
      </p:sp>
      <p:grpSp>
        <p:nvGrpSpPr>
          <p:cNvPr id="520196" name="Group 4"/>
          <p:cNvGrpSpPr>
            <a:grpSpLocks/>
          </p:cNvGrpSpPr>
          <p:nvPr/>
        </p:nvGrpSpPr>
        <p:grpSpPr bwMode="auto">
          <a:xfrm>
            <a:off x="1295400" y="3200400"/>
            <a:ext cx="7162800" cy="457200"/>
            <a:chOff x="816" y="2016"/>
            <a:chExt cx="4512" cy="288"/>
          </a:xfrm>
        </p:grpSpPr>
        <p:grpSp>
          <p:nvGrpSpPr>
            <p:cNvPr id="520197" name="Group 5"/>
            <p:cNvGrpSpPr>
              <a:grpSpLocks/>
            </p:cNvGrpSpPr>
            <p:nvPr/>
          </p:nvGrpSpPr>
          <p:grpSpPr bwMode="auto">
            <a:xfrm>
              <a:off x="816" y="2099"/>
              <a:ext cx="379" cy="155"/>
              <a:chOff x="816" y="2151"/>
              <a:chExt cx="379" cy="155"/>
            </a:xfrm>
          </p:grpSpPr>
          <p:pic>
            <p:nvPicPr>
              <p:cNvPr id="520198" name="Picture 6" descr="check"/>
              <p:cNvPicPr>
                <a:picLocks noChangeAspect="1" noChangeArrowheads="1"/>
              </p:cNvPicPr>
              <p:nvPr/>
            </p:nvPicPr>
            <p:blipFill>
              <a:blip r:embed="rId3"/>
              <a:srcRect/>
              <a:stretch>
                <a:fillRect/>
              </a:stretch>
            </p:blipFill>
            <p:spPr bwMode="auto">
              <a:xfrm>
                <a:off x="816" y="2151"/>
                <a:ext cx="190" cy="153"/>
              </a:xfrm>
              <a:prstGeom prst="rect">
                <a:avLst/>
              </a:prstGeom>
              <a:noFill/>
            </p:spPr>
          </p:pic>
          <p:pic>
            <p:nvPicPr>
              <p:cNvPr id="520199" name="Picture 7" descr="plus"/>
              <p:cNvPicPr>
                <a:picLocks noChangeAspect="1" noChangeArrowheads="1"/>
              </p:cNvPicPr>
              <p:nvPr/>
            </p:nvPicPr>
            <p:blipFill>
              <a:blip r:embed="rId4"/>
              <a:srcRect/>
              <a:stretch>
                <a:fillRect/>
              </a:stretch>
            </p:blipFill>
            <p:spPr bwMode="auto">
              <a:xfrm>
                <a:off x="1040" y="2151"/>
                <a:ext cx="155" cy="155"/>
              </a:xfrm>
              <a:prstGeom prst="rect">
                <a:avLst/>
              </a:prstGeom>
              <a:noFill/>
            </p:spPr>
          </p:pic>
        </p:grpSp>
        <p:sp>
          <p:nvSpPr>
            <p:cNvPr id="520200" name="Text Box 8"/>
            <p:cNvSpPr txBox="1">
              <a:spLocks noChangeArrowheads="1"/>
            </p:cNvSpPr>
            <p:nvPr/>
          </p:nvSpPr>
          <p:spPr bwMode="auto">
            <a:xfrm>
              <a:off x="1440" y="2016"/>
              <a:ext cx="3888" cy="288"/>
            </a:xfrm>
            <a:prstGeom prst="rect">
              <a:avLst/>
            </a:prstGeom>
            <a:noFill/>
            <a:ln w="9525">
              <a:noFill/>
              <a:miter lim="800000"/>
              <a:headEnd/>
              <a:tailEnd/>
            </a:ln>
            <a:effectLst/>
          </p:spPr>
          <p:txBody>
            <a:bodyPr>
              <a:prstTxWarp prst="textNoShape">
                <a:avLst/>
              </a:prstTxWarp>
              <a:spAutoFit/>
            </a:bodyPr>
            <a:lstStyle/>
            <a:p>
              <a:r>
                <a:rPr lang="en-US" sz="2400" b="0"/>
                <a:t>Satisfies all requirements of the assignment.</a:t>
              </a:r>
            </a:p>
          </p:txBody>
        </p:sp>
      </p:grpSp>
      <p:grpSp>
        <p:nvGrpSpPr>
          <p:cNvPr id="520201" name="Group 9"/>
          <p:cNvGrpSpPr>
            <a:grpSpLocks/>
          </p:cNvGrpSpPr>
          <p:nvPr/>
        </p:nvGrpSpPr>
        <p:grpSpPr bwMode="auto">
          <a:xfrm>
            <a:off x="1295400" y="3733800"/>
            <a:ext cx="7543800" cy="457200"/>
            <a:chOff x="816" y="2352"/>
            <a:chExt cx="4752" cy="288"/>
          </a:xfrm>
        </p:grpSpPr>
        <p:pic>
          <p:nvPicPr>
            <p:cNvPr id="520202" name="Picture 10" descr="check"/>
            <p:cNvPicPr>
              <a:picLocks noChangeAspect="1" noChangeArrowheads="1"/>
            </p:cNvPicPr>
            <p:nvPr/>
          </p:nvPicPr>
          <p:blipFill>
            <a:blip r:embed="rId3"/>
            <a:srcRect/>
            <a:stretch>
              <a:fillRect/>
            </a:stretch>
          </p:blipFill>
          <p:spPr bwMode="auto">
            <a:xfrm>
              <a:off x="816" y="2432"/>
              <a:ext cx="190" cy="153"/>
            </a:xfrm>
            <a:prstGeom prst="rect">
              <a:avLst/>
            </a:prstGeom>
            <a:noFill/>
          </p:spPr>
        </p:pic>
        <p:sp>
          <p:nvSpPr>
            <p:cNvPr id="520203" name="Text Box 11"/>
            <p:cNvSpPr txBox="1">
              <a:spLocks noChangeArrowheads="1"/>
            </p:cNvSpPr>
            <p:nvPr/>
          </p:nvSpPr>
          <p:spPr bwMode="auto">
            <a:xfrm>
              <a:off x="1440" y="2352"/>
              <a:ext cx="4128" cy="288"/>
            </a:xfrm>
            <a:prstGeom prst="rect">
              <a:avLst/>
            </a:prstGeom>
            <a:noFill/>
            <a:ln w="9525">
              <a:noFill/>
              <a:miter lim="800000"/>
              <a:headEnd/>
              <a:tailEnd/>
            </a:ln>
            <a:effectLst/>
          </p:spPr>
          <p:txBody>
            <a:bodyPr>
              <a:prstTxWarp prst="textNoShape">
                <a:avLst/>
              </a:prstTxWarp>
              <a:spAutoFit/>
            </a:bodyPr>
            <a:lstStyle/>
            <a:p>
              <a:r>
                <a:rPr lang="en-US" sz="2400" b="0"/>
                <a:t>Meets most requirements, but with some problems.</a:t>
              </a:r>
            </a:p>
          </p:txBody>
        </p:sp>
      </p:grpSp>
      <p:grpSp>
        <p:nvGrpSpPr>
          <p:cNvPr id="520204" name="Group 12"/>
          <p:cNvGrpSpPr>
            <a:grpSpLocks/>
          </p:cNvGrpSpPr>
          <p:nvPr/>
        </p:nvGrpSpPr>
        <p:grpSpPr bwMode="auto">
          <a:xfrm>
            <a:off x="1295400" y="4267200"/>
            <a:ext cx="7162800" cy="457200"/>
            <a:chOff x="816" y="2688"/>
            <a:chExt cx="4512" cy="288"/>
          </a:xfrm>
        </p:grpSpPr>
        <p:grpSp>
          <p:nvGrpSpPr>
            <p:cNvPr id="520205" name="Group 13"/>
            <p:cNvGrpSpPr>
              <a:grpSpLocks/>
            </p:cNvGrpSpPr>
            <p:nvPr/>
          </p:nvGrpSpPr>
          <p:grpSpPr bwMode="auto">
            <a:xfrm>
              <a:off x="816" y="2772"/>
              <a:ext cx="374" cy="153"/>
              <a:chOff x="816" y="2553"/>
              <a:chExt cx="374" cy="153"/>
            </a:xfrm>
          </p:grpSpPr>
          <p:pic>
            <p:nvPicPr>
              <p:cNvPr id="520206" name="Picture 14" descr="check"/>
              <p:cNvPicPr>
                <a:picLocks noChangeAspect="1" noChangeArrowheads="1"/>
              </p:cNvPicPr>
              <p:nvPr/>
            </p:nvPicPr>
            <p:blipFill>
              <a:blip r:embed="rId3"/>
              <a:srcRect/>
              <a:stretch>
                <a:fillRect/>
              </a:stretch>
            </p:blipFill>
            <p:spPr bwMode="auto">
              <a:xfrm>
                <a:off x="816" y="2553"/>
                <a:ext cx="190" cy="153"/>
              </a:xfrm>
              <a:prstGeom prst="rect">
                <a:avLst/>
              </a:prstGeom>
              <a:noFill/>
            </p:spPr>
          </p:pic>
          <p:pic>
            <p:nvPicPr>
              <p:cNvPr id="520207" name="Picture 15" descr="minus"/>
              <p:cNvPicPr>
                <a:picLocks noChangeAspect="1" noChangeArrowheads="1"/>
              </p:cNvPicPr>
              <p:nvPr/>
            </p:nvPicPr>
            <p:blipFill>
              <a:blip r:embed="rId5"/>
              <a:srcRect/>
              <a:stretch>
                <a:fillRect/>
              </a:stretch>
            </p:blipFill>
            <p:spPr bwMode="auto">
              <a:xfrm>
                <a:off x="1040" y="2609"/>
                <a:ext cx="150" cy="39"/>
              </a:xfrm>
              <a:prstGeom prst="rect">
                <a:avLst/>
              </a:prstGeom>
              <a:noFill/>
            </p:spPr>
          </p:pic>
        </p:grpSp>
        <p:sp>
          <p:nvSpPr>
            <p:cNvPr id="520208" name="Text Box 16"/>
            <p:cNvSpPr txBox="1">
              <a:spLocks noChangeArrowheads="1"/>
            </p:cNvSpPr>
            <p:nvPr/>
          </p:nvSpPr>
          <p:spPr bwMode="auto">
            <a:xfrm>
              <a:off x="1440" y="2688"/>
              <a:ext cx="3888" cy="288"/>
            </a:xfrm>
            <a:prstGeom prst="rect">
              <a:avLst/>
            </a:prstGeom>
            <a:noFill/>
            <a:ln w="9525">
              <a:noFill/>
              <a:miter lim="800000"/>
              <a:headEnd/>
              <a:tailEnd/>
            </a:ln>
            <a:effectLst/>
          </p:spPr>
          <p:txBody>
            <a:bodyPr>
              <a:prstTxWarp prst="textNoShape">
                <a:avLst/>
              </a:prstTxWarp>
              <a:spAutoFit/>
            </a:bodyPr>
            <a:lstStyle/>
            <a:p>
              <a:r>
                <a:rPr lang="en-US" sz="2400" b="0"/>
                <a:t>Some more serious problems.</a:t>
              </a:r>
            </a:p>
          </p:txBody>
        </p:sp>
      </p:grpSp>
      <p:grpSp>
        <p:nvGrpSpPr>
          <p:cNvPr id="520209" name="Group 17"/>
          <p:cNvGrpSpPr>
            <a:grpSpLocks/>
          </p:cNvGrpSpPr>
          <p:nvPr/>
        </p:nvGrpSpPr>
        <p:grpSpPr bwMode="auto">
          <a:xfrm>
            <a:off x="1295400" y="4800600"/>
            <a:ext cx="7162800" cy="457200"/>
            <a:chOff x="816" y="3024"/>
            <a:chExt cx="4512" cy="288"/>
          </a:xfrm>
        </p:grpSpPr>
        <p:pic>
          <p:nvPicPr>
            <p:cNvPr id="520210" name="Picture 18" descr="minus"/>
            <p:cNvPicPr>
              <a:picLocks noChangeAspect="1" noChangeArrowheads="1"/>
            </p:cNvPicPr>
            <p:nvPr/>
          </p:nvPicPr>
          <p:blipFill>
            <a:blip r:embed="rId5"/>
            <a:srcRect/>
            <a:stretch>
              <a:fillRect/>
            </a:stretch>
          </p:blipFill>
          <p:spPr bwMode="auto">
            <a:xfrm>
              <a:off x="816" y="3151"/>
              <a:ext cx="150" cy="39"/>
            </a:xfrm>
            <a:prstGeom prst="rect">
              <a:avLst/>
            </a:prstGeom>
            <a:noFill/>
          </p:spPr>
        </p:pic>
        <p:sp>
          <p:nvSpPr>
            <p:cNvPr id="520211" name="Text Box 19"/>
            <p:cNvSpPr txBox="1">
              <a:spLocks noChangeArrowheads="1"/>
            </p:cNvSpPr>
            <p:nvPr/>
          </p:nvSpPr>
          <p:spPr bwMode="auto">
            <a:xfrm>
              <a:off x="1440" y="3024"/>
              <a:ext cx="3888" cy="288"/>
            </a:xfrm>
            <a:prstGeom prst="rect">
              <a:avLst/>
            </a:prstGeom>
            <a:noFill/>
            <a:ln w="9525">
              <a:noFill/>
              <a:miter lim="800000"/>
              <a:headEnd/>
              <a:tailEnd/>
            </a:ln>
            <a:effectLst/>
          </p:spPr>
          <p:txBody>
            <a:bodyPr>
              <a:prstTxWarp prst="textNoShape">
                <a:avLst/>
              </a:prstTxWarp>
              <a:spAutoFit/>
            </a:bodyPr>
            <a:lstStyle/>
            <a:p>
              <a:r>
                <a:rPr lang="en-US" sz="2400" b="0"/>
                <a:t>Even worse than that.</a:t>
              </a:r>
            </a:p>
          </p:txBody>
        </p:sp>
      </p:grpSp>
      <p:grpSp>
        <p:nvGrpSpPr>
          <p:cNvPr id="520212" name="Group 20"/>
          <p:cNvGrpSpPr>
            <a:grpSpLocks/>
          </p:cNvGrpSpPr>
          <p:nvPr/>
        </p:nvGrpSpPr>
        <p:grpSpPr bwMode="auto">
          <a:xfrm>
            <a:off x="1295400" y="5334000"/>
            <a:ext cx="7162800" cy="457200"/>
            <a:chOff x="816" y="3360"/>
            <a:chExt cx="4512" cy="288"/>
          </a:xfrm>
        </p:grpSpPr>
        <p:grpSp>
          <p:nvGrpSpPr>
            <p:cNvPr id="520213" name="Group 21"/>
            <p:cNvGrpSpPr>
              <a:grpSpLocks/>
            </p:cNvGrpSpPr>
            <p:nvPr/>
          </p:nvGrpSpPr>
          <p:grpSpPr bwMode="auto">
            <a:xfrm>
              <a:off x="816" y="3481"/>
              <a:ext cx="336" cy="39"/>
              <a:chOff x="816" y="3216"/>
              <a:chExt cx="336" cy="39"/>
            </a:xfrm>
          </p:grpSpPr>
          <p:pic>
            <p:nvPicPr>
              <p:cNvPr id="520214" name="Picture 22" descr="minus"/>
              <p:cNvPicPr>
                <a:picLocks noChangeAspect="1" noChangeArrowheads="1"/>
              </p:cNvPicPr>
              <p:nvPr/>
            </p:nvPicPr>
            <p:blipFill>
              <a:blip r:embed="rId5"/>
              <a:srcRect/>
              <a:stretch>
                <a:fillRect/>
              </a:stretch>
            </p:blipFill>
            <p:spPr bwMode="auto">
              <a:xfrm>
                <a:off x="816" y="3216"/>
                <a:ext cx="150" cy="39"/>
              </a:xfrm>
              <a:prstGeom prst="rect">
                <a:avLst/>
              </a:prstGeom>
              <a:noFill/>
            </p:spPr>
          </p:pic>
          <p:pic>
            <p:nvPicPr>
              <p:cNvPr id="520215" name="Picture 23" descr="minus"/>
              <p:cNvPicPr>
                <a:picLocks noChangeAspect="1" noChangeArrowheads="1"/>
              </p:cNvPicPr>
              <p:nvPr/>
            </p:nvPicPr>
            <p:blipFill>
              <a:blip r:embed="rId5"/>
              <a:srcRect/>
              <a:stretch>
                <a:fillRect/>
              </a:stretch>
            </p:blipFill>
            <p:spPr bwMode="auto">
              <a:xfrm>
                <a:off x="1002" y="3216"/>
                <a:ext cx="150" cy="39"/>
              </a:xfrm>
              <a:prstGeom prst="rect">
                <a:avLst/>
              </a:prstGeom>
              <a:noFill/>
            </p:spPr>
          </p:pic>
        </p:grpSp>
        <p:sp>
          <p:nvSpPr>
            <p:cNvPr id="520216" name="Text Box 24"/>
            <p:cNvSpPr txBox="1">
              <a:spLocks noChangeArrowheads="1"/>
            </p:cNvSpPr>
            <p:nvPr/>
          </p:nvSpPr>
          <p:spPr bwMode="auto">
            <a:xfrm>
              <a:off x="1440" y="3360"/>
              <a:ext cx="3888" cy="288"/>
            </a:xfrm>
            <a:prstGeom prst="rect">
              <a:avLst/>
            </a:prstGeom>
            <a:noFill/>
            <a:ln w="9525">
              <a:noFill/>
              <a:miter lim="800000"/>
              <a:headEnd/>
              <a:tailEnd/>
            </a:ln>
            <a:effectLst/>
          </p:spPr>
          <p:txBody>
            <a:bodyPr>
              <a:prstTxWarp prst="textNoShape">
                <a:avLst/>
              </a:prstTxWarp>
              <a:spAutoFit/>
            </a:bodyPr>
            <a:lstStyle/>
            <a:p>
              <a:r>
                <a:rPr lang="en-US" sz="2400" b="0"/>
                <a:t>Why did you turn this in?</a:t>
              </a:r>
            </a:p>
          </p:txBody>
        </p:sp>
      </p:grpSp>
      <p:grpSp>
        <p:nvGrpSpPr>
          <p:cNvPr id="520217" name="Group 25"/>
          <p:cNvGrpSpPr>
            <a:grpSpLocks/>
          </p:cNvGrpSpPr>
          <p:nvPr/>
        </p:nvGrpSpPr>
        <p:grpSpPr bwMode="auto">
          <a:xfrm>
            <a:off x="1295400" y="2667000"/>
            <a:ext cx="7162800" cy="457200"/>
            <a:chOff x="816" y="1680"/>
            <a:chExt cx="4512" cy="288"/>
          </a:xfrm>
        </p:grpSpPr>
        <p:pic>
          <p:nvPicPr>
            <p:cNvPr id="520218" name="Picture 26" descr="plus"/>
            <p:cNvPicPr>
              <a:picLocks noChangeAspect="1" noChangeArrowheads="1"/>
            </p:cNvPicPr>
            <p:nvPr/>
          </p:nvPicPr>
          <p:blipFill>
            <a:blip r:embed="rId4"/>
            <a:srcRect/>
            <a:stretch>
              <a:fillRect/>
            </a:stretch>
          </p:blipFill>
          <p:spPr bwMode="auto">
            <a:xfrm>
              <a:off x="816" y="1749"/>
              <a:ext cx="155" cy="155"/>
            </a:xfrm>
            <a:prstGeom prst="rect">
              <a:avLst/>
            </a:prstGeom>
            <a:noFill/>
          </p:spPr>
        </p:pic>
        <p:sp>
          <p:nvSpPr>
            <p:cNvPr id="520219" name="Text Box 27"/>
            <p:cNvSpPr txBox="1">
              <a:spLocks noChangeArrowheads="1"/>
            </p:cNvSpPr>
            <p:nvPr/>
          </p:nvSpPr>
          <p:spPr bwMode="auto">
            <a:xfrm>
              <a:off x="1440" y="1680"/>
              <a:ext cx="3888" cy="288"/>
            </a:xfrm>
            <a:prstGeom prst="rect">
              <a:avLst/>
            </a:prstGeom>
            <a:noFill/>
            <a:ln w="9525">
              <a:noFill/>
              <a:miter lim="800000"/>
              <a:headEnd/>
              <a:tailEnd/>
            </a:ln>
            <a:effectLst/>
          </p:spPr>
          <p:txBody>
            <a:bodyPr>
              <a:prstTxWarp prst="textNoShape">
                <a:avLst/>
              </a:prstTxWarp>
              <a:spAutoFit/>
            </a:bodyPr>
            <a:lstStyle/>
            <a:p>
              <a:r>
                <a:rPr lang="en-US" sz="2400" b="0"/>
                <a:t>Exceeds requirements.</a:t>
              </a:r>
            </a:p>
          </p:txBody>
        </p:sp>
      </p:grpSp>
      <p:grpSp>
        <p:nvGrpSpPr>
          <p:cNvPr id="520220" name="Group 28"/>
          <p:cNvGrpSpPr>
            <a:grpSpLocks/>
          </p:cNvGrpSpPr>
          <p:nvPr/>
        </p:nvGrpSpPr>
        <p:grpSpPr bwMode="auto">
          <a:xfrm>
            <a:off x="1295400" y="2133600"/>
            <a:ext cx="7162800" cy="457200"/>
            <a:chOff x="816" y="1344"/>
            <a:chExt cx="4512" cy="288"/>
          </a:xfrm>
        </p:grpSpPr>
        <p:grpSp>
          <p:nvGrpSpPr>
            <p:cNvPr id="520221" name="Group 29"/>
            <p:cNvGrpSpPr>
              <a:grpSpLocks/>
            </p:cNvGrpSpPr>
            <p:nvPr/>
          </p:nvGrpSpPr>
          <p:grpSpPr bwMode="auto">
            <a:xfrm>
              <a:off x="816" y="1416"/>
              <a:ext cx="347" cy="155"/>
              <a:chOff x="816" y="1392"/>
              <a:chExt cx="347" cy="155"/>
            </a:xfrm>
          </p:grpSpPr>
          <p:pic>
            <p:nvPicPr>
              <p:cNvPr id="520222" name="Picture 30" descr="plus"/>
              <p:cNvPicPr>
                <a:picLocks noChangeAspect="1" noChangeArrowheads="1"/>
              </p:cNvPicPr>
              <p:nvPr/>
            </p:nvPicPr>
            <p:blipFill>
              <a:blip r:embed="rId4"/>
              <a:srcRect/>
              <a:stretch>
                <a:fillRect/>
              </a:stretch>
            </p:blipFill>
            <p:spPr bwMode="auto">
              <a:xfrm>
                <a:off x="816" y="1392"/>
                <a:ext cx="155" cy="155"/>
              </a:xfrm>
              <a:prstGeom prst="rect">
                <a:avLst/>
              </a:prstGeom>
              <a:noFill/>
            </p:spPr>
          </p:pic>
          <p:pic>
            <p:nvPicPr>
              <p:cNvPr id="520223" name="Picture 31" descr="plus"/>
              <p:cNvPicPr>
                <a:picLocks noChangeAspect="1" noChangeArrowheads="1"/>
              </p:cNvPicPr>
              <p:nvPr/>
            </p:nvPicPr>
            <p:blipFill>
              <a:blip r:embed="rId4"/>
              <a:srcRect/>
              <a:stretch>
                <a:fillRect/>
              </a:stretch>
            </p:blipFill>
            <p:spPr bwMode="auto">
              <a:xfrm>
                <a:off x="1008" y="1392"/>
                <a:ext cx="155" cy="155"/>
              </a:xfrm>
              <a:prstGeom prst="rect">
                <a:avLst/>
              </a:prstGeom>
              <a:noFill/>
            </p:spPr>
          </p:pic>
        </p:grpSp>
        <p:sp>
          <p:nvSpPr>
            <p:cNvPr id="520224" name="Text Box 32"/>
            <p:cNvSpPr txBox="1">
              <a:spLocks noChangeArrowheads="1"/>
            </p:cNvSpPr>
            <p:nvPr/>
          </p:nvSpPr>
          <p:spPr bwMode="auto">
            <a:xfrm>
              <a:off x="1440" y="1344"/>
              <a:ext cx="3888" cy="288"/>
            </a:xfrm>
            <a:prstGeom prst="rect">
              <a:avLst/>
            </a:prstGeom>
            <a:noFill/>
            <a:ln w="9525">
              <a:noFill/>
              <a:miter lim="800000"/>
              <a:headEnd/>
              <a:tailEnd/>
            </a:ln>
            <a:effectLst/>
          </p:spPr>
          <p:txBody>
            <a:bodyPr>
              <a:prstTxWarp prst="textNoShape">
                <a:avLst/>
              </a:prstTxWarp>
              <a:spAutoFit/>
            </a:bodyPr>
            <a:lstStyle/>
            <a:p>
              <a:r>
                <a:rPr lang="en-US" sz="2400" b="0"/>
                <a:t>A submission so good it “makes you weep.”</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0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202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202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202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202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5202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20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Contests</a:t>
            </a:r>
            <a:endParaRPr lang="en-US" sz="3600">
              <a:solidFill>
                <a:srgbClr val="FF0000"/>
              </a:solidFill>
            </a:endParaRPr>
          </a:p>
        </p:txBody>
      </p:sp>
      <p:sp>
        <p:nvSpPr>
          <p:cNvPr id="522243" name="Rectangle 3"/>
          <p:cNvSpPr>
            <a:spLocks noGrp="1" noChangeAspect="1" noChangeArrowheads="1"/>
          </p:cNvSpPr>
          <p:nvPr>
            <p:ph type="body" idx="1"/>
          </p:nvPr>
        </p:nvSpPr>
        <p:spPr>
          <a:xfrm>
            <a:off x="450850" y="1168400"/>
            <a:ext cx="8153400" cy="5308600"/>
          </a:xfrm>
          <a:noFill/>
          <a:ln/>
        </p:spPr>
        <p:txBody>
          <a:bodyPr/>
          <a:lstStyle/>
          <a:p>
            <a:pPr algn="just">
              <a:lnSpc>
                <a:spcPct val="85000"/>
              </a:lnSpc>
              <a:spcBef>
                <a:spcPct val="0"/>
              </a:spcBef>
              <a:spcAft>
                <a:spcPct val="20000"/>
              </a:spcAft>
            </a:pPr>
            <a:r>
              <a:rPr lang="en-US" sz="2400" dirty="0"/>
              <a:t>CS 106A will have three contests as follows:</a:t>
            </a:r>
          </a:p>
          <a:p>
            <a:pPr lvl="1" algn="just">
              <a:lnSpc>
                <a:spcPct val="85000"/>
              </a:lnSpc>
              <a:spcBef>
                <a:spcPct val="0"/>
              </a:spcBef>
              <a:spcAft>
                <a:spcPct val="20000"/>
              </a:spcAft>
            </a:pPr>
            <a:r>
              <a:rPr lang="en-US" sz="2200" dirty="0"/>
              <a:t>The </a:t>
            </a:r>
            <a:r>
              <a:rPr lang="en-US" sz="2200" dirty="0" err="1"/>
              <a:t>Karel</a:t>
            </a:r>
            <a:r>
              <a:rPr lang="en-US" sz="2200" dirty="0"/>
              <a:t> Contest associated with Assignment #1</a:t>
            </a:r>
          </a:p>
          <a:p>
            <a:pPr lvl="1" algn="just">
              <a:lnSpc>
                <a:spcPct val="85000"/>
              </a:lnSpc>
              <a:spcBef>
                <a:spcPct val="0"/>
              </a:spcBef>
              <a:spcAft>
                <a:spcPct val="20000"/>
              </a:spcAft>
            </a:pPr>
            <a:r>
              <a:rPr lang="en-US" sz="2200" dirty="0"/>
              <a:t>The Graphics Contest associated with Assignment #3</a:t>
            </a:r>
          </a:p>
          <a:p>
            <a:pPr lvl="1" algn="just">
              <a:lnSpc>
                <a:spcPct val="85000"/>
              </a:lnSpc>
              <a:spcBef>
                <a:spcPct val="0"/>
              </a:spcBef>
              <a:spcAft>
                <a:spcPct val="60000"/>
              </a:spcAft>
            </a:pPr>
            <a:r>
              <a:rPr lang="en-US" sz="2200" dirty="0"/>
              <a:t>The Adventure Contest associated with Assignment </a:t>
            </a:r>
            <a:r>
              <a:rPr lang="en-US" sz="2200" dirty="0" smtClean="0"/>
              <a:t>#6</a:t>
            </a:r>
            <a:endParaRPr lang="en-US" sz="2000" dirty="0" smtClean="0"/>
          </a:p>
          <a:p>
            <a:pPr algn="just">
              <a:lnSpc>
                <a:spcPct val="85000"/>
              </a:lnSpc>
              <a:spcBef>
                <a:spcPct val="0"/>
              </a:spcBef>
              <a:spcAft>
                <a:spcPct val="50000"/>
              </a:spcAft>
            </a:pPr>
            <a:r>
              <a:rPr lang="en-US" sz="2400" dirty="0"/>
              <a:t>First prize in the contest is a score of 100% on one of the graded components of the course, typically the final exam.</a:t>
            </a:r>
          </a:p>
          <a:p>
            <a:pPr algn="just">
              <a:lnSpc>
                <a:spcPct val="85000"/>
              </a:lnSpc>
              <a:spcBef>
                <a:spcPct val="0"/>
              </a:spcBef>
              <a:spcAft>
                <a:spcPct val="50000"/>
              </a:spcAft>
            </a:pPr>
            <a:r>
              <a:rPr lang="en-US" sz="2400" dirty="0"/>
              <a:t>As an additional incentive, entering any of the contests gives you chances to win an additional grand prize in a random drawing at the end of the quarter.</a:t>
            </a:r>
          </a:p>
          <a:p>
            <a:pPr algn="just">
              <a:lnSpc>
                <a:spcPct val="85000"/>
              </a:lnSpc>
              <a:spcBef>
                <a:spcPct val="0"/>
              </a:spcBef>
              <a:spcAft>
                <a:spcPct val="50000"/>
              </a:spcAft>
            </a:pPr>
            <a:r>
              <a:rPr lang="en-US" sz="2400" dirty="0"/>
              <a:t>Entering a contest also earns “house points” for your class in the style of the Hogwarts School from Harry Potter.</a:t>
            </a:r>
          </a:p>
          <a:p>
            <a:pPr algn="just">
              <a:lnSpc>
                <a:spcPct val="85000"/>
              </a:lnSpc>
              <a:spcBef>
                <a:spcPct val="0"/>
              </a:spcBef>
              <a:spcAft>
                <a:spcPct val="50000"/>
              </a:spcAft>
            </a:pPr>
            <a:r>
              <a:rPr lang="en-US" sz="2400" dirty="0"/>
              <a:t>Securing a runner-up prize or an honorable mention on any contest gives you additional chances in the random drawing, as does having an assignment submitted as a +</a:t>
            </a:r>
            <a:r>
              <a:rPr lang="en-US" sz="400" dirty="0"/>
              <a:t> </a:t>
            </a:r>
            <a:r>
              <a:rPr lang="en-US" sz="2400" dirty="0"/>
              <a:t>+ candidate.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2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2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22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224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224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224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224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22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3" grpId="0" build="p"/>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Honor Code Rules</a:t>
            </a:r>
            <a:endParaRPr lang="en-US" sz="3600">
              <a:solidFill>
                <a:srgbClr val="FF0000"/>
              </a:solidFill>
            </a:endParaRPr>
          </a:p>
        </p:txBody>
      </p:sp>
      <p:grpSp>
        <p:nvGrpSpPr>
          <p:cNvPr id="524291" name="Group 3"/>
          <p:cNvGrpSpPr>
            <a:grpSpLocks/>
          </p:cNvGrpSpPr>
          <p:nvPr/>
        </p:nvGrpSpPr>
        <p:grpSpPr bwMode="auto">
          <a:xfrm>
            <a:off x="609600" y="1574801"/>
            <a:ext cx="7924800" cy="728663"/>
            <a:chOff x="384" y="992"/>
            <a:chExt cx="4992" cy="459"/>
          </a:xfrm>
        </p:grpSpPr>
        <p:sp>
          <p:nvSpPr>
            <p:cNvPr id="524292" name="Text Box 4"/>
            <p:cNvSpPr txBox="1">
              <a:spLocks noChangeArrowheads="1"/>
            </p:cNvSpPr>
            <p:nvPr/>
          </p:nvSpPr>
          <p:spPr bwMode="auto">
            <a:xfrm>
              <a:off x="384" y="992"/>
              <a:ext cx="768" cy="254"/>
            </a:xfrm>
            <a:prstGeom prst="rect">
              <a:avLst/>
            </a:prstGeom>
            <a:noFill/>
            <a:ln w="9525">
              <a:noFill/>
              <a:miter lim="800000"/>
              <a:headEnd/>
              <a:tailEnd/>
            </a:ln>
            <a:effectLst/>
          </p:spPr>
          <p:txBody>
            <a:bodyPr>
              <a:prstTxWarp prst="textNoShape">
                <a:avLst/>
              </a:prstTxWarp>
              <a:spAutoFit/>
            </a:bodyPr>
            <a:lstStyle/>
            <a:p>
              <a:pPr algn="just">
                <a:lnSpc>
                  <a:spcPct val="85000"/>
                </a:lnSpc>
              </a:pPr>
              <a:r>
                <a:rPr lang="en-US" sz="2400" b="0"/>
                <a:t>Rule 1:</a:t>
              </a:r>
            </a:p>
          </p:txBody>
        </p:sp>
        <p:sp>
          <p:nvSpPr>
            <p:cNvPr id="524293" name="Text Box 5"/>
            <p:cNvSpPr txBox="1">
              <a:spLocks noChangeArrowheads="1"/>
            </p:cNvSpPr>
            <p:nvPr/>
          </p:nvSpPr>
          <p:spPr bwMode="auto">
            <a:xfrm>
              <a:off x="1056" y="992"/>
              <a:ext cx="4320" cy="459"/>
            </a:xfrm>
            <a:prstGeom prst="rect">
              <a:avLst/>
            </a:prstGeom>
            <a:noFill/>
            <a:ln w="9525">
              <a:noFill/>
              <a:miter lim="800000"/>
              <a:headEnd/>
              <a:tailEnd/>
            </a:ln>
            <a:effectLst/>
          </p:spPr>
          <p:txBody>
            <a:bodyPr>
              <a:prstTxWarp prst="textNoShape">
                <a:avLst/>
              </a:prstTxWarp>
              <a:spAutoFit/>
            </a:bodyPr>
            <a:lstStyle/>
            <a:p>
              <a:pPr algn="just">
                <a:lnSpc>
                  <a:spcPct val="85000"/>
                </a:lnSpc>
              </a:pPr>
              <a:r>
                <a:rPr lang="en-US" sz="2400" b="0" dirty="0" smtClean="0"/>
                <a:t>You must not look at solutions or program code that is not your own.</a:t>
              </a:r>
              <a:endParaRPr lang="en-US" sz="2400" b="0" dirty="0"/>
            </a:p>
          </p:txBody>
        </p:sp>
      </p:grpSp>
      <p:grpSp>
        <p:nvGrpSpPr>
          <p:cNvPr id="524294" name="Group 6"/>
          <p:cNvGrpSpPr>
            <a:grpSpLocks/>
          </p:cNvGrpSpPr>
          <p:nvPr/>
        </p:nvGrpSpPr>
        <p:grpSpPr bwMode="auto">
          <a:xfrm>
            <a:off x="609600" y="2413002"/>
            <a:ext cx="7924800" cy="728663"/>
            <a:chOff x="384" y="1520"/>
            <a:chExt cx="4992" cy="459"/>
          </a:xfrm>
        </p:grpSpPr>
        <p:sp>
          <p:nvSpPr>
            <p:cNvPr id="524295" name="Text Box 7"/>
            <p:cNvSpPr txBox="1">
              <a:spLocks noChangeArrowheads="1"/>
            </p:cNvSpPr>
            <p:nvPr/>
          </p:nvSpPr>
          <p:spPr bwMode="auto">
            <a:xfrm>
              <a:off x="384" y="1520"/>
              <a:ext cx="768" cy="254"/>
            </a:xfrm>
            <a:prstGeom prst="rect">
              <a:avLst/>
            </a:prstGeom>
            <a:noFill/>
            <a:ln w="9525">
              <a:noFill/>
              <a:miter lim="800000"/>
              <a:headEnd/>
              <a:tailEnd/>
            </a:ln>
            <a:effectLst/>
          </p:spPr>
          <p:txBody>
            <a:bodyPr>
              <a:prstTxWarp prst="textNoShape">
                <a:avLst/>
              </a:prstTxWarp>
              <a:spAutoFit/>
            </a:bodyPr>
            <a:lstStyle/>
            <a:p>
              <a:pPr algn="just">
                <a:lnSpc>
                  <a:spcPct val="85000"/>
                </a:lnSpc>
              </a:pPr>
              <a:r>
                <a:rPr lang="en-US" sz="2400" b="0"/>
                <a:t>Rule 2:</a:t>
              </a:r>
            </a:p>
          </p:txBody>
        </p:sp>
        <p:sp>
          <p:nvSpPr>
            <p:cNvPr id="524296" name="Text Box 8"/>
            <p:cNvSpPr txBox="1">
              <a:spLocks noChangeArrowheads="1"/>
            </p:cNvSpPr>
            <p:nvPr/>
          </p:nvSpPr>
          <p:spPr bwMode="auto">
            <a:xfrm>
              <a:off x="1056" y="1520"/>
              <a:ext cx="4320" cy="459"/>
            </a:xfrm>
            <a:prstGeom prst="rect">
              <a:avLst/>
            </a:prstGeom>
            <a:noFill/>
            <a:ln w="9525">
              <a:noFill/>
              <a:miter lim="800000"/>
              <a:headEnd/>
              <a:tailEnd/>
            </a:ln>
            <a:effectLst/>
          </p:spPr>
          <p:txBody>
            <a:bodyPr>
              <a:prstTxWarp prst="textNoShape">
                <a:avLst/>
              </a:prstTxWarp>
              <a:spAutoFit/>
            </a:bodyPr>
            <a:lstStyle/>
            <a:p>
              <a:pPr algn="just">
                <a:lnSpc>
                  <a:spcPct val="85000"/>
                </a:lnSpc>
              </a:pPr>
              <a:r>
                <a:rPr lang="en-US" sz="2400" b="0" dirty="0" smtClean="0"/>
                <a:t>You must not share your solution code with other students.</a:t>
              </a:r>
              <a:endParaRPr lang="en-US" sz="2400" b="0" dirty="0"/>
            </a:p>
          </p:txBody>
        </p:sp>
      </p:grpSp>
      <p:grpSp>
        <p:nvGrpSpPr>
          <p:cNvPr id="524297" name="Group 9"/>
          <p:cNvGrpSpPr>
            <a:grpSpLocks/>
          </p:cNvGrpSpPr>
          <p:nvPr/>
        </p:nvGrpSpPr>
        <p:grpSpPr bwMode="auto">
          <a:xfrm>
            <a:off x="609600" y="3251202"/>
            <a:ext cx="7924800" cy="728663"/>
            <a:chOff x="384" y="2048"/>
            <a:chExt cx="4992" cy="459"/>
          </a:xfrm>
        </p:grpSpPr>
        <p:sp>
          <p:nvSpPr>
            <p:cNvPr id="524298" name="Text Box 10"/>
            <p:cNvSpPr txBox="1">
              <a:spLocks noChangeArrowheads="1"/>
            </p:cNvSpPr>
            <p:nvPr/>
          </p:nvSpPr>
          <p:spPr bwMode="auto">
            <a:xfrm>
              <a:off x="384" y="2048"/>
              <a:ext cx="768" cy="254"/>
            </a:xfrm>
            <a:prstGeom prst="rect">
              <a:avLst/>
            </a:prstGeom>
            <a:noFill/>
            <a:ln w="9525">
              <a:noFill/>
              <a:miter lim="800000"/>
              <a:headEnd/>
              <a:tailEnd/>
            </a:ln>
            <a:effectLst/>
          </p:spPr>
          <p:txBody>
            <a:bodyPr>
              <a:prstTxWarp prst="textNoShape">
                <a:avLst/>
              </a:prstTxWarp>
              <a:spAutoFit/>
            </a:bodyPr>
            <a:lstStyle/>
            <a:p>
              <a:pPr algn="just">
                <a:lnSpc>
                  <a:spcPct val="85000"/>
                </a:lnSpc>
              </a:pPr>
              <a:r>
                <a:rPr lang="en-US" sz="2400" b="0"/>
                <a:t>Rule 3:</a:t>
              </a:r>
            </a:p>
          </p:txBody>
        </p:sp>
        <p:sp>
          <p:nvSpPr>
            <p:cNvPr id="524299" name="Text Box 11"/>
            <p:cNvSpPr txBox="1">
              <a:spLocks noChangeArrowheads="1"/>
            </p:cNvSpPr>
            <p:nvPr/>
          </p:nvSpPr>
          <p:spPr bwMode="auto">
            <a:xfrm>
              <a:off x="1056" y="2048"/>
              <a:ext cx="4320" cy="459"/>
            </a:xfrm>
            <a:prstGeom prst="rect">
              <a:avLst/>
            </a:prstGeom>
            <a:noFill/>
            <a:ln w="9525">
              <a:noFill/>
              <a:miter lim="800000"/>
              <a:headEnd/>
              <a:tailEnd/>
            </a:ln>
            <a:effectLst/>
          </p:spPr>
          <p:txBody>
            <a:bodyPr>
              <a:prstTxWarp prst="textNoShape">
                <a:avLst/>
              </a:prstTxWarp>
              <a:spAutoFit/>
            </a:bodyPr>
            <a:lstStyle/>
            <a:p>
              <a:pPr algn="just">
                <a:lnSpc>
                  <a:spcPct val="85000"/>
                </a:lnSpc>
              </a:pPr>
              <a:r>
                <a:rPr lang="en-US" sz="2400" b="0" dirty="0" smtClean="0"/>
                <a:t>You must indicate on your submission any assistance you received.</a:t>
              </a:r>
              <a:endParaRPr lang="en-US" sz="2400" b="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242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24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Rectangle 26"/>
          <p:cNvSpPr/>
          <p:nvPr/>
        </p:nvSpPr>
        <p:spPr bwMode="auto">
          <a:xfrm>
            <a:off x="846667" y="1302657"/>
            <a:ext cx="7341809" cy="2830286"/>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52" name="Rectangle 51"/>
          <p:cNvSpPr/>
          <p:nvPr/>
        </p:nvSpPr>
        <p:spPr bwMode="auto">
          <a:xfrm>
            <a:off x="1278467" y="1559075"/>
            <a:ext cx="1270000" cy="753533"/>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729090" name="Rectangle 2"/>
          <p:cNvSpPr>
            <a:spLocks noGrp="1" noChangeArrowheads="1"/>
          </p:cNvSpPr>
          <p:nvPr>
            <p:ph type="title"/>
          </p:nvPr>
        </p:nvSpPr>
        <p:spPr>
          <a:xfrm>
            <a:off x="0" y="76200"/>
            <a:ext cx="9144000" cy="1143000"/>
          </a:xfrm>
          <a:noFill/>
          <a:ln/>
        </p:spPr>
        <p:txBody>
          <a:bodyPr/>
          <a:lstStyle/>
          <a:p>
            <a:r>
              <a:rPr lang="en-US" sz="4000" dirty="0" smtClean="0">
                <a:solidFill>
                  <a:srgbClr val="FF0000"/>
                </a:solidFill>
              </a:rPr>
              <a:t>Why Study Computer Science</a:t>
            </a:r>
            <a:endParaRPr lang="en-US" dirty="0">
              <a:solidFill>
                <a:srgbClr val="FF0000"/>
              </a:solidFill>
            </a:endParaRPr>
          </a:p>
        </p:txBody>
      </p:sp>
      <p:grpSp>
        <p:nvGrpSpPr>
          <p:cNvPr id="2" name="Group 62"/>
          <p:cNvGrpSpPr/>
          <p:nvPr/>
        </p:nvGrpSpPr>
        <p:grpSpPr>
          <a:xfrm>
            <a:off x="1524000" y="3454410"/>
            <a:ext cx="635000" cy="678533"/>
            <a:chOff x="1524000" y="3445943"/>
            <a:chExt cx="635000" cy="678533"/>
          </a:xfrm>
        </p:grpSpPr>
        <p:sp>
          <p:nvSpPr>
            <p:cNvPr id="28" name="Rectangle 27"/>
            <p:cNvSpPr/>
            <p:nvPr/>
          </p:nvSpPr>
          <p:spPr bwMode="auto">
            <a:xfrm>
              <a:off x="1532467" y="3819676"/>
              <a:ext cx="626533" cy="3048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29" name="Rectangle 28"/>
            <p:cNvSpPr/>
            <p:nvPr/>
          </p:nvSpPr>
          <p:spPr bwMode="auto">
            <a:xfrm>
              <a:off x="1532467" y="3750733"/>
              <a:ext cx="626533" cy="67733"/>
            </a:xfrm>
            <a:prstGeom prst="rect">
              <a:avLst/>
            </a:prstGeom>
            <a:solidFill>
              <a:srgbClr val="6666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30" name="Rectangle 29"/>
            <p:cNvSpPr/>
            <p:nvPr/>
          </p:nvSpPr>
          <p:spPr bwMode="auto">
            <a:xfrm>
              <a:off x="1532467" y="3674531"/>
              <a:ext cx="626533" cy="67733"/>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44" name="TextBox 43"/>
            <p:cNvSpPr txBox="1"/>
            <p:nvPr/>
          </p:nvSpPr>
          <p:spPr>
            <a:xfrm>
              <a:off x="1524000" y="3445943"/>
              <a:ext cx="635000" cy="246221"/>
            </a:xfrm>
            <a:prstGeom prst="rect">
              <a:avLst/>
            </a:prstGeom>
            <a:noFill/>
          </p:spPr>
          <p:txBody>
            <a:bodyPr wrap="square" rtlCol="0">
              <a:spAutoFit/>
            </a:bodyPr>
            <a:lstStyle/>
            <a:p>
              <a:pPr algn="ctr"/>
              <a:r>
                <a:rPr lang="en-US" sz="1000" dirty="0" smtClean="0">
                  <a:latin typeface="Arial"/>
                  <a:cs typeface="Arial"/>
                </a:rPr>
                <a:t>31,357</a:t>
              </a:r>
              <a:endParaRPr lang="en-US" dirty="0">
                <a:latin typeface="Arial"/>
                <a:cs typeface="Arial"/>
              </a:endParaRPr>
            </a:p>
          </p:txBody>
        </p:sp>
      </p:grpSp>
      <p:grpSp>
        <p:nvGrpSpPr>
          <p:cNvPr id="3" name="Group 63"/>
          <p:cNvGrpSpPr/>
          <p:nvPr/>
        </p:nvGrpSpPr>
        <p:grpSpPr>
          <a:xfrm>
            <a:off x="2150532" y="3748724"/>
            <a:ext cx="635000" cy="384219"/>
            <a:chOff x="2150532" y="3742282"/>
            <a:chExt cx="635000" cy="384219"/>
          </a:xfrm>
        </p:grpSpPr>
        <p:sp>
          <p:nvSpPr>
            <p:cNvPr id="40" name="Rectangle 39"/>
            <p:cNvSpPr/>
            <p:nvPr/>
          </p:nvSpPr>
          <p:spPr bwMode="auto">
            <a:xfrm>
              <a:off x="2158999" y="3962399"/>
              <a:ext cx="626533" cy="164102"/>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45" name="TextBox 44"/>
            <p:cNvSpPr txBox="1"/>
            <p:nvPr/>
          </p:nvSpPr>
          <p:spPr>
            <a:xfrm>
              <a:off x="2150532" y="3742282"/>
              <a:ext cx="635000" cy="246221"/>
            </a:xfrm>
            <a:prstGeom prst="rect">
              <a:avLst/>
            </a:prstGeom>
            <a:noFill/>
          </p:spPr>
          <p:txBody>
            <a:bodyPr wrap="square" rtlCol="0">
              <a:spAutoFit/>
            </a:bodyPr>
            <a:lstStyle/>
            <a:p>
              <a:pPr algn="ctr"/>
              <a:r>
                <a:rPr lang="en-US" sz="1000" dirty="0" smtClean="0">
                  <a:latin typeface="Arial"/>
                  <a:cs typeface="Arial"/>
                </a:rPr>
                <a:t>10,075</a:t>
              </a:r>
              <a:endParaRPr lang="en-US" dirty="0">
                <a:latin typeface="Arial"/>
                <a:cs typeface="Arial"/>
              </a:endParaRPr>
            </a:p>
          </p:txBody>
        </p:sp>
      </p:grpSp>
      <p:grpSp>
        <p:nvGrpSpPr>
          <p:cNvPr id="4" name="Group 64"/>
          <p:cNvGrpSpPr/>
          <p:nvPr/>
        </p:nvGrpSpPr>
        <p:grpSpPr>
          <a:xfrm>
            <a:off x="3166533" y="2556944"/>
            <a:ext cx="635000" cy="1575999"/>
            <a:chOff x="3166533" y="2556944"/>
            <a:chExt cx="635000" cy="1575999"/>
          </a:xfrm>
        </p:grpSpPr>
        <p:sp>
          <p:nvSpPr>
            <p:cNvPr id="31" name="Rectangle 30"/>
            <p:cNvSpPr/>
            <p:nvPr/>
          </p:nvSpPr>
          <p:spPr bwMode="auto">
            <a:xfrm>
              <a:off x="3175000" y="2980267"/>
              <a:ext cx="626533" cy="1152676"/>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32" name="Rectangle 31"/>
            <p:cNvSpPr/>
            <p:nvPr/>
          </p:nvSpPr>
          <p:spPr bwMode="auto">
            <a:xfrm>
              <a:off x="3175000" y="2870193"/>
              <a:ext cx="626533" cy="113453"/>
            </a:xfrm>
            <a:prstGeom prst="rect">
              <a:avLst/>
            </a:prstGeom>
            <a:solidFill>
              <a:srgbClr val="6666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33" name="Rectangle 32"/>
            <p:cNvSpPr/>
            <p:nvPr/>
          </p:nvSpPr>
          <p:spPr bwMode="auto">
            <a:xfrm>
              <a:off x="3175000" y="2768598"/>
              <a:ext cx="626533" cy="95165"/>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charset="0"/>
              </a:endParaRPr>
            </a:p>
          </p:txBody>
        </p:sp>
        <p:sp>
          <p:nvSpPr>
            <p:cNvPr id="46" name="TextBox 45"/>
            <p:cNvSpPr txBox="1"/>
            <p:nvPr/>
          </p:nvSpPr>
          <p:spPr>
            <a:xfrm>
              <a:off x="3166533" y="2556944"/>
              <a:ext cx="635000" cy="246221"/>
            </a:xfrm>
            <a:prstGeom prst="rect">
              <a:avLst/>
            </a:prstGeom>
            <a:noFill/>
          </p:spPr>
          <p:txBody>
            <a:bodyPr wrap="square" rtlCol="0">
              <a:spAutoFit/>
            </a:bodyPr>
            <a:lstStyle/>
            <a:p>
              <a:pPr algn="ctr"/>
              <a:r>
                <a:rPr lang="en-US" sz="1000" dirty="0" smtClean="0">
                  <a:latin typeface="Arial"/>
                  <a:cs typeface="Arial"/>
                </a:rPr>
                <a:t>94,889</a:t>
              </a:r>
              <a:endParaRPr lang="en-US" dirty="0">
                <a:latin typeface="Arial"/>
                <a:cs typeface="Arial"/>
              </a:endParaRPr>
            </a:p>
          </p:txBody>
        </p:sp>
      </p:grpSp>
      <p:grpSp>
        <p:nvGrpSpPr>
          <p:cNvPr id="5" name="Group 65"/>
          <p:cNvGrpSpPr/>
          <p:nvPr/>
        </p:nvGrpSpPr>
        <p:grpSpPr>
          <a:xfrm>
            <a:off x="3793065" y="3200436"/>
            <a:ext cx="635000" cy="932507"/>
            <a:chOff x="3793065" y="3200430"/>
            <a:chExt cx="635000" cy="932507"/>
          </a:xfrm>
        </p:grpSpPr>
        <p:sp>
          <p:nvSpPr>
            <p:cNvPr id="41" name="Rectangle 40"/>
            <p:cNvSpPr/>
            <p:nvPr/>
          </p:nvSpPr>
          <p:spPr bwMode="auto">
            <a:xfrm>
              <a:off x="3801532" y="3403600"/>
              <a:ext cx="626533" cy="729337"/>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47" name="TextBox 46"/>
            <p:cNvSpPr txBox="1"/>
            <p:nvPr/>
          </p:nvSpPr>
          <p:spPr>
            <a:xfrm>
              <a:off x="3793065" y="3200430"/>
              <a:ext cx="635000" cy="246221"/>
            </a:xfrm>
            <a:prstGeom prst="rect">
              <a:avLst/>
            </a:prstGeom>
            <a:noFill/>
          </p:spPr>
          <p:txBody>
            <a:bodyPr wrap="square" rtlCol="0">
              <a:spAutoFit/>
            </a:bodyPr>
            <a:lstStyle/>
            <a:p>
              <a:pPr algn="ctr"/>
              <a:r>
                <a:rPr lang="en-US" sz="1000" dirty="0" smtClean="0">
                  <a:latin typeface="Arial"/>
                  <a:cs typeface="Arial"/>
                </a:rPr>
                <a:t>49,200</a:t>
              </a:r>
              <a:endParaRPr lang="en-US" dirty="0">
                <a:latin typeface="Arial"/>
                <a:cs typeface="Arial"/>
              </a:endParaRPr>
            </a:p>
          </p:txBody>
        </p:sp>
      </p:grpSp>
      <p:grpSp>
        <p:nvGrpSpPr>
          <p:cNvPr id="6" name="Group 66"/>
          <p:cNvGrpSpPr/>
          <p:nvPr/>
        </p:nvGrpSpPr>
        <p:grpSpPr>
          <a:xfrm>
            <a:off x="4800600" y="2094906"/>
            <a:ext cx="668866" cy="2038037"/>
            <a:chOff x="4800600" y="2086438"/>
            <a:chExt cx="668866" cy="2038037"/>
          </a:xfrm>
        </p:grpSpPr>
        <p:sp>
          <p:nvSpPr>
            <p:cNvPr id="34" name="Rectangle 33"/>
            <p:cNvSpPr/>
            <p:nvPr/>
          </p:nvSpPr>
          <p:spPr bwMode="auto">
            <a:xfrm>
              <a:off x="4826001" y="2954866"/>
              <a:ext cx="626533" cy="1169609"/>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35" name="Rectangle 34"/>
            <p:cNvSpPr/>
            <p:nvPr/>
          </p:nvSpPr>
          <p:spPr bwMode="auto">
            <a:xfrm>
              <a:off x="4826001" y="2425087"/>
              <a:ext cx="626533" cy="534064"/>
            </a:xfrm>
            <a:prstGeom prst="rect">
              <a:avLst/>
            </a:prstGeom>
            <a:solidFill>
              <a:srgbClr val="6666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36" name="Rectangle 35"/>
            <p:cNvSpPr/>
            <p:nvPr/>
          </p:nvSpPr>
          <p:spPr bwMode="auto">
            <a:xfrm>
              <a:off x="4826001" y="2306559"/>
              <a:ext cx="626533" cy="113453"/>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charset="0"/>
              </a:endParaRPr>
            </a:p>
          </p:txBody>
        </p:sp>
        <p:sp>
          <p:nvSpPr>
            <p:cNvPr id="48" name="TextBox 47"/>
            <p:cNvSpPr txBox="1"/>
            <p:nvPr/>
          </p:nvSpPr>
          <p:spPr>
            <a:xfrm>
              <a:off x="4800600" y="2086438"/>
              <a:ext cx="668866" cy="246221"/>
            </a:xfrm>
            <a:prstGeom prst="rect">
              <a:avLst/>
            </a:prstGeom>
            <a:noFill/>
          </p:spPr>
          <p:txBody>
            <a:bodyPr wrap="square" rtlCol="0">
              <a:spAutoFit/>
            </a:bodyPr>
            <a:lstStyle/>
            <a:p>
              <a:pPr algn="ctr"/>
              <a:r>
                <a:rPr lang="en-US" sz="1000" dirty="0" smtClean="0">
                  <a:latin typeface="Arial"/>
                  <a:cs typeface="Arial"/>
                </a:rPr>
                <a:t>129,045</a:t>
              </a:r>
              <a:endParaRPr lang="en-US" dirty="0">
                <a:latin typeface="Arial"/>
                <a:cs typeface="Arial"/>
              </a:endParaRPr>
            </a:p>
          </p:txBody>
        </p:sp>
      </p:grpSp>
      <p:grpSp>
        <p:nvGrpSpPr>
          <p:cNvPr id="7" name="Group 67"/>
          <p:cNvGrpSpPr/>
          <p:nvPr/>
        </p:nvGrpSpPr>
        <p:grpSpPr>
          <a:xfrm>
            <a:off x="5444066" y="3090342"/>
            <a:ext cx="635000" cy="1042601"/>
            <a:chOff x="5444066" y="3081868"/>
            <a:chExt cx="635000" cy="1042601"/>
          </a:xfrm>
        </p:grpSpPr>
        <p:sp>
          <p:nvSpPr>
            <p:cNvPr id="42" name="Rectangle 41"/>
            <p:cNvSpPr/>
            <p:nvPr/>
          </p:nvSpPr>
          <p:spPr bwMode="auto">
            <a:xfrm>
              <a:off x="5452533" y="3302000"/>
              <a:ext cx="626533" cy="822469"/>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49" name="TextBox 48"/>
            <p:cNvSpPr txBox="1"/>
            <p:nvPr/>
          </p:nvSpPr>
          <p:spPr>
            <a:xfrm>
              <a:off x="5444066" y="3081868"/>
              <a:ext cx="635000" cy="246221"/>
            </a:xfrm>
            <a:prstGeom prst="rect">
              <a:avLst/>
            </a:prstGeom>
            <a:noFill/>
          </p:spPr>
          <p:txBody>
            <a:bodyPr wrap="square" rtlCol="0">
              <a:spAutoFit/>
            </a:bodyPr>
            <a:lstStyle/>
            <a:p>
              <a:pPr algn="ctr"/>
              <a:r>
                <a:rPr lang="en-US" sz="1000" dirty="0" smtClean="0">
                  <a:latin typeface="Arial"/>
                  <a:cs typeface="Arial"/>
                </a:rPr>
                <a:t>57,127</a:t>
              </a:r>
              <a:endParaRPr lang="en-US" dirty="0">
                <a:latin typeface="Arial"/>
                <a:cs typeface="Arial"/>
              </a:endParaRPr>
            </a:p>
          </p:txBody>
        </p:sp>
      </p:grpSp>
      <p:grpSp>
        <p:nvGrpSpPr>
          <p:cNvPr id="8" name="Group 60"/>
          <p:cNvGrpSpPr/>
          <p:nvPr/>
        </p:nvGrpSpPr>
        <p:grpSpPr>
          <a:xfrm>
            <a:off x="6477000" y="3148914"/>
            <a:ext cx="635000" cy="984029"/>
            <a:chOff x="6477000" y="3140447"/>
            <a:chExt cx="635000" cy="984029"/>
          </a:xfrm>
        </p:grpSpPr>
        <p:sp>
          <p:nvSpPr>
            <p:cNvPr id="37" name="Rectangle 36"/>
            <p:cNvSpPr/>
            <p:nvPr/>
          </p:nvSpPr>
          <p:spPr bwMode="auto">
            <a:xfrm>
              <a:off x="6477000" y="3598333"/>
              <a:ext cx="626533" cy="526143"/>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38" name="Rectangle 37"/>
            <p:cNvSpPr/>
            <p:nvPr/>
          </p:nvSpPr>
          <p:spPr bwMode="auto">
            <a:xfrm>
              <a:off x="6477000" y="3383285"/>
              <a:ext cx="626533" cy="214036"/>
            </a:xfrm>
            <a:prstGeom prst="rect">
              <a:avLst/>
            </a:prstGeom>
            <a:solidFill>
              <a:srgbClr val="6666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39" name="Rectangle 38"/>
            <p:cNvSpPr/>
            <p:nvPr/>
          </p:nvSpPr>
          <p:spPr bwMode="auto">
            <a:xfrm>
              <a:off x="6477000" y="3355511"/>
              <a:ext cx="626533" cy="31157"/>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charset="0"/>
              </a:endParaRPr>
            </a:p>
          </p:txBody>
        </p:sp>
        <p:sp>
          <p:nvSpPr>
            <p:cNvPr id="50" name="TextBox 49"/>
            <p:cNvSpPr txBox="1"/>
            <p:nvPr/>
          </p:nvSpPr>
          <p:spPr>
            <a:xfrm>
              <a:off x="6477000" y="3140447"/>
              <a:ext cx="635000" cy="246221"/>
            </a:xfrm>
            <a:prstGeom prst="rect">
              <a:avLst/>
            </a:prstGeom>
            <a:noFill/>
          </p:spPr>
          <p:txBody>
            <a:bodyPr wrap="square" rtlCol="0">
              <a:spAutoFit/>
            </a:bodyPr>
            <a:lstStyle/>
            <a:p>
              <a:pPr algn="ctr"/>
              <a:r>
                <a:rPr lang="en-US" sz="1000" dirty="0" smtClean="0">
                  <a:latin typeface="Arial"/>
                  <a:cs typeface="Arial"/>
                </a:rPr>
                <a:t>55,208</a:t>
              </a:r>
              <a:endParaRPr lang="en-US" dirty="0">
                <a:latin typeface="Arial"/>
                <a:cs typeface="Arial"/>
              </a:endParaRPr>
            </a:p>
          </p:txBody>
        </p:sp>
      </p:grpSp>
      <p:grpSp>
        <p:nvGrpSpPr>
          <p:cNvPr id="9" name="Group 61"/>
          <p:cNvGrpSpPr/>
          <p:nvPr/>
        </p:nvGrpSpPr>
        <p:grpSpPr>
          <a:xfrm>
            <a:off x="7069664" y="1625613"/>
            <a:ext cx="668868" cy="2507330"/>
            <a:chOff x="7069664" y="1617140"/>
            <a:chExt cx="668868" cy="2507330"/>
          </a:xfrm>
        </p:grpSpPr>
        <p:sp>
          <p:nvSpPr>
            <p:cNvPr id="43" name="Rectangle 42"/>
            <p:cNvSpPr/>
            <p:nvPr/>
          </p:nvSpPr>
          <p:spPr bwMode="auto">
            <a:xfrm>
              <a:off x="7103532" y="1837267"/>
              <a:ext cx="626533" cy="2287203"/>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51" name="TextBox 50"/>
            <p:cNvSpPr txBox="1"/>
            <p:nvPr/>
          </p:nvSpPr>
          <p:spPr>
            <a:xfrm>
              <a:off x="7069664" y="1617140"/>
              <a:ext cx="668868" cy="246221"/>
            </a:xfrm>
            <a:prstGeom prst="rect">
              <a:avLst/>
            </a:prstGeom>
            <a:noFill/>
          </p:spPr>
          <p:txBody>
            <a:bodyPr wrap="square" rtlCol="0">
              <a:spAutoFit/>
            </a:bodyPr>
            <a:lstStyle/>
            <a:p>
              <a:pPr algn="ctr"/>
              <a:r>
                <a:rPr lang="en-US" sz="1000" dirty="0" smtClean="0">
                  <a:latin typeface="Arial"/>
                  <a:cs typeface="Arial"/>
                </a:rPr>
                <a:t>161,857</a:t>
              </a:r>
              <a:endParaRPr lang="en-US" dirty="0">
                <a:latin typeface="Arial"/>
                <a:cs typeface="Arial"/>
              </a:endParaRPr>
            </a:p>
          </p:txBody>
        </p:sp>
      </p:grpSp>
      <p:sp>
        <p:nvSpPr>
          <p:cNvPr id="53" name="Rectangle 52"/>
          <p:cNvSpPr/>
          <p:nvPr/>
        </p:nvSpPr>
        <p:spPr bwMode="auto">
          <a:xfrm>
            <a:off x="1320800" y="1609875"/>
            <a:ext cx="270933" cy="101600"/>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54" name="Rectangle 53"/>
          <p:cNvSpPr/>
          <p:nvPr/>
        </p:nvSpPr>
        <p:spPr bwMode="auto">
          <a:xfrm>
            <a:off x="1320800" y="1787676"/>
            <a:ext cx="270933" cy="101600"/>
          </a:xfrm>
          <a:prstGeom prst="rect">
            <a:avLst/>
          </a:prstGeom>
          <a:solidFill>
            <a:srgbClr val="6666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55" name="Rectangle 54"/>
          <p:cNvSpPr/>
          <p:nvPr/>
        </p:nvSpPr>
        <p:spPr bwMode="auto">
          <a:xfrm>
            <a:off x="1320800" y="1965477"/>
            <a:ext cx="270933" cy="1016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56" name="Rectangle 55"/>
          <p:cNvSpPr/>
          <p:nvPr/>
        </p:nvSpPr>
        <p:spPr bwMode="auto">
          <a:xfrm>
            <a:off x="1320800" y="2143278"/>
            <a:ext cx="270933" cy="1016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57" name="TextBox 56"/>
          <p:cNvSpPr txBox="1"/>
          <p:nvPr/>
        </p:nvSpPr>
        <p:spPr>
          <a:xfrm>
            <a:off x="1574796" y="1524519"/>
            <a:ext cx="872067" cy="246221"/>
          </a:xfrm>
          <a:prstGeom prst="rect">
            <a:avLst/>
          </a:prstGeom>
          <a:noFill/>
        </p:spPr>
        <p:txBody>
          <a:bodyPr wrap="square" rtlCol="0">
            <a:spAutoFit/>
          </a:bodyPr>
          <a:lstStyle/>
          <a:p>
            <a:r>
              <a:rPr lang="en-US" sz="1000" dirty="0" smtClean="0">
                <a:latin typeface="Arial"/>
                <a:cs typeface="Arial"/>
              </a:rPr>
              <a:t>Doctorate</a:t>
            </a:r>
            <a:endParaRPr lang="en-US" dirty="0">
              <a:latin typeface="Arial"/>
              <a:cs typeface="Arial"/>
            </a:endParaRPr>
          </a:p>
        </p:txBody>
      </p:sp>
      <p:sp>
        <p:nvSpPr>
          <p:cNvPr id="58" name="TextBox 57"/>
          <p:cNvSpPr txBox="1"/>
          <p:nvPr/>
        </p:nvSpPr>
        <p:spPr>
          <a:xfrm>
            <a:off x="1574796" y="1705142"/>
            <a:ext cx="872067" cy="246221"/>
          </a:xfrm>
          <a:prstGeom prst="rect">
            <a:avLst/>
          </a:prstGeom>
          <a:noFill/>
        </p:spPr>
        <p:txBody>
          <a:bodyPr wrap="square" rtlCol="0">
            <a:spAutoFit/>
          </a:bodyPr>
          <a:lstStyle/>
          <a:p>
            <a:r>
              <a:rPr lang="en-US" sz="1000" dirty="0" smtClean="0">
                <a:latin typeface="Arial"/>
                <a:cs typeface="Arial"/>
              </a:rPr>
              <a:t>Master’s</a:t>
            </a:r>
            <a:endParaRPr lang="en-US" dirty="0">
              <a:latin typeface="Arial"/>
              <a:cs typeface="Arial"/>
            </a:endParaRPr>
          </a:p>
        </p:txBody>
      </p:sp>
      <p:sp>
        <p:nvSpPr>
          <p:cNvPr id="59" name="TextBox 58"/>
          <p:cNvSpPr txBox="1"/>
          <p:nvPr/>
        </p:nvSpPr>
        <p:spPr>
          <a:xfrm>
            <a:off x="1574796" y="1885765"/>
            <a:ext cx="872067" cy="246221"/>
          </a:xfrm>
          <a:prstGeom prst="rect">
            <a:avLst/>
          </a:prstGeom>
          <a:noFill/>
        </p:spPr>
        <p:txBody>
          <a:bodyPr wrap="square" rtlCol="0">
            <a:spAutoFit/>
          </a:bodyPr>
          <a:lstStyle/>
          <a:p>
            <a:r>
              <a:rPr lang="en-US" sz="1000" dirty="0" smtClean="0">
                <a:latin typeface="Arial"/>
                <a:cs typeface="Arial"/>
              </a:rPr>
              <a:t>Bachelor’s</a:t>
            </a:r>
            <a:endParaRPr lang="en-US" dirty="0">
              <a:latin typeface="Arial"/>
              <a:cs typeface="Arial"/>
            </a:endParaRPr>
          </a:p>
        </p:txBody>
      </p:sp>
      <p:sp>
        <p:nvSpPr>
          <p:cNvPr id="60" name="TextBox 59"/>
          <p:cNvSpPr txBox="1"/>
          <p:nvPr/>
        </p:nvSpPr>
        <p:spPr>
          <a:xfrm>
            <a:off x="1574796" y="2066389"/>
            <a:ext cx="1117593" cy="246221"/>
          </a:xfrm>
          <a:prstGeom prst="rect">
            <a:avLst/>
          </a:prstGeom>
          <a:noFill/>
        </p:spPr>
        <p:txBody>
          <a:bodyPr wrap="square" rtlCol="0">
            <a:spAutoFit/>
          </a:bodyPr>
          <a:lstStyle/>
          <a:p>
            <a:r>
              <a:rPr lang="en-US" sz="1000" dirty="0" smtClean="0">
                <a:latin typeface="Arial"/>
                <a:cs typeface="Arial"/>
              </a:rPr>
              <a:t>Job openings</a:t>
            </a:r>
            <a:endParaRPr lang="en-US" dirty="0">
              <a:latin typeface="Arial"/>
              <a:cs typeface="Arial"/>
            </a:endParaRPr>
          </a:p>
        </p:txBody>
      </p:sp>
      <p:sp>
        <p:nvSpPr>
          <p:cNvPr id="70" name="TextBox 69"/>
          <p:cNvSpPr txBox="1"/>
          <p:nvPr/>
        </p:nvSpPr>
        <p:spPr>
          <a:xfrm>
            <a:off x="1234925" y="4097870"/>
            <a:ext cx="1828800" cy="261610"/>
          </a:xfrm>
          <a:prstGeom prst="rect">
            <a:avLst/>
          </a:prstGeom>
          <a:noFill/>
        </p:spPr>
        <p:txBody>
          <a:bodyPr wrap="square" rtlCol="0">
            <a:spAutoFit/>
          </a:bodyPr>
          <a:lstStyle/>
          <a:p>
            <a:pPr algn="ctr"/>
            <a:r>
              <a:rPr lang="en-US" sz="1100" dirty="0" smtClean="0">
                <a:latin typeface="Helvetica Neue"/>
                <a:cs typeface="Helvetica Neue"/>
              </a:rPr>
              <a:t>Physical Sciences</a:t>
            </a:r>
            <a:endParaRPr lang="en-US" sz="1100" dirty="0">
              <a:latin typeface="Helvetica Neue"/>
              <a:cs typeface="Helvetica Neue"/>
            </a:endParaRPr>
          </a:p>
        </p:txBody>
      </p:sp>
      <p:sp>
        <p:nvSpPr>
          <p:cNvPr id="71" name="TextBox 70"/>
          <p:cNvSpPr txBox="1"/>
          <p:nvPr/>
        </p:nvSpPr>
        <p:spPr>
          <a:xfrm>
            <a:off x="2879875" y="4097870"/>
            <a:ext cx="1828800" cy="261610"/>
          </a:xfrm>
          <a:prstGeom prst="rect">
            <a:avLst/>
          </a:prstGeom>
          <a:noFill/>
        </p:spPr>
        <p:txBody>
          <a:bodyPr wrap="square" rtlCol="0">
            <a:spAutoFit/>
          </a:bodyPr>
          <a:lstStyle/>
          <a:p>
            <a:pPr algn="ctr"/>
            <a:r>
              <a:rPr lang="en-US" sz="1100" dirty="0" smtClean="0">
                <a:latin typeface="Helvetica Neue"/>
                <a:cs typeface="Helvetica Neue"/>
              </a:rPr>
              <a:t>Biological Sciences</a:t>
            </a:r>
            <a:endParaRPr lang="en-US" sz="1100" dirty="0">
              <a:latin typeface="Helvetica Neue"/>
              <a:cs typeface="Helvetica Neue"/>
            </a:endParaRPr>
          </a:p>
        </p:txBody>
      </p:sp>
      <p:sp>
        <p:nvSpPr>
          <p:cNvPr id="72" name="TextBox 71"/>
          <p:cNvSpPr txBox="1"/>
          <p:nvPr/>
        </p:nvSpPr>
        <p:spPr>
          <a:xfrm>
            <a:off x="4524825" y="4097870"/>
            <a:ext cx="1828800" cy="261610"/>
          </a:xfrm>
          <a:prstGeom prst="rect">
            <a:avLst/>
          </a:prstGeom>
          <a:noFill/>
        </p:spPr>
        <p:txBody>
          <a:bodyPr wrap="square" rtlCol="0">
            <a:spAutoFit/>
          </a:bodyPr>
          <a:lstStyle/>
          <a:p>
            <a:pPr algn="ctr"/>
            <a:r>
              <a:rPr lang="en-US" sz="1100" dirty="0" smtClean="0">
                <a:latin typeface="Helvetica Neue"/>
                <a:cs typeface="Helvetica Neue"/>
              </a:rPr>
              <a:t>Engineering</a:t>
            </a:r>
            <a:endParaRPr lang="en-US" sz="1100" dirty="0">
              <a:latin typeface="Helvetica Neue"/>
              <a:cs typeface="Helvetica Neue"/>
            </a:endParaRPr>
          </a:p>
        </p:txBody>
      </p:sp>
      <p:sp>
        <p:nvSpPr>
          <p:cNvPr id="73" name="TextBox 72"/>
          <p:cNvSpPr txBox="1"/>
          <p:nvPr/>
        </p:nvSpPr>
        <p:spPr>
          <a:xfrm>
            <a:off x="6181870" y="4097870"/>
            <a:ext cx="1828800" cy="261610"/>
          </a:xfrm>
          <a:prstGeom prst="rect">
            <a:avLst/>
          </a:prstGeom>
          <a:noFill/>
        </p:spPr>
        <p:txBody>
          <a:bodyPr wrap="square" rtlCol="0">
            <a:spAutoFit/>
          </a:bodyPr>
          <a:lstStyle/>
          <a:p>
            <a:pPr algn="ctr"/>
            <a:r>
              <a:rPr lang="en-US" sz="1100" dirty="0" smtClean="0">
                <a:latin typeface="Helvetica Neue"/>
                <a:cs typeface="Helvetica Neue"/>
              </a:rPr>
              <a:t>Computer Science</a:t>
            </a:r>
            <a:endParaRPr lang="en-US" sz="1100" dirty="0">
              <a:latin typeface="Helvetica Neue"/>
              <a:cs typeface="Helvetica Neue"/>
            </a:endParaRPr>
          </a:p>
        </p:txBody>
      </p:sp>
      <p:sp>
        <p:nvSpPr>
          <p:cNvPr id="75" name="TextBox 74"/>
          <p:cNvSpPr txBox="1"/>
          <p:nvPr/>
        </p:nvSpPr>
        <p:spPr>
          <a:xfrm>
            <a:off x="838200" y="4430490"/>
            <a:ext cx="7315200" cy="2246769"/>
          </a:xfrm>
          <a:prstGeom prst="rect">
            <a:avLst/>
          </a:prstGeom>
          <a:noFill/>
        </p:spPr>
        <p:txBody>
          <a:bodyPr wrap="square" rtlCol="0">
            <a:spAutoFit/>
          </a:bodyPr>
          <a:lstStyle/>
          <a:p>
            <a:pPr algn="just"/>
            <a:r>
              <a:rPr lang="en-US" b="0" dirty="0" smtClean="0"/>
              <a:t>The educational data comes from the National Center for Education Statistics IPEDS (Integrated Postsecondary Education Data System) Data Center. The data used is for degrees granted in the 2008-2009 academic year.</a:t>
            </a:r>
          </a:p>
          <a:p>
            <a:pPr algn="just"/>
            <a:endParaRPr lang="en-US" b="0" dirty="0" smtClean="0"/>
          </a:p>
          <a:p>
            <a:pPr algn="just"/>
            <a:r>
              <a:rPr lang="en-US" b="0" dirty="0" smtClean="0"/>
              <a:t>The employment data comes from the Department of Labor’s Occupational Outlook Handbook for 2010-11. This handbook includes employment for 2008 as well as a 10-year projection to 2018. I manually selected which occupations mapped to which degrees. I calculated job openings per year as 10% of the expected job growth over 2008-2018 plus 2.5% of the number of jobs in 2008. This second term describes the number of jobs opening as people retire. It assumes that people work for 40 years and leave a job at a uniform rate; the latter is of course not true in difficult economic times.</a:t>
            </a:r>
            <a:endParaRPr lang="en-US" b="0" dirty="0"/>
          </a:p>
        </p:txBody>
      </p:sp>
      <p:sp>
        <p:nvSpPr>
          <p:cNvPr id="76" name="TextBox 75"/>
          <p:cNvSpPr txBox="1"/>
          <p:nvPr/>
        </p:nvSpPr>
        <p:spPr>
          <a:xfrm>
            <a:off x="914400" y="1286935"/>
            <a:ext cx="3352800" cy="261610"/>
          </a:xfrm>
          <a:prstGeom prst="rect">
            <a:avLst/>
          </a:prstGeom>
          <a:noFill/>
        </p:spPr>
        <p:txBody>
          <a:bodyPr wrap="square" rtlCol="0">
            <a:spAutoFit/>
          </a:bodyPr>
          <a:lstStyle/>
          <a:p>
            <a:r>
              <a:rPr lang="en-US" sz="1100" dirty="0" smtClean="0">
                <a:solidFill>
                  <a:srgbClr val="000000"/>
                </a:solidFill>
                <a:latin typeface="Helvetica Neue"/>
                <a:cs typeface="Helvetica Neue"/>
              </a:rPr>
              <a:t>Phil Levis, http://</a:t>
            </a:r>
            <a:r>
              <a:rPr lang="en-US" sz="1100" dirty="0" err="1" smtClean="0">
                <a:solidFill>
                  <a:srgbClr val="000000"/>
                </a:solidFill>
                <a:latin typeface="Helvetica Neue"/>
                <a:cs typeface="Helvetica Neue"/>
              </a:rPr>
              <a:t>csl.stanford.edu/~pal/ed</a:t>
            </a:r>
            <a:r>
              <a:rPr lang="en-US" sz="1100" dirty="0" smtClean="0">
                <a:solidFill>
                  <a:srgbClr val="000000"/>
                </a:solidFill>
                <a:latin typeface="Helvetica Neue"/>
                <a:cs typeface="Helvetica Neue"/>
              </a:rPr>
              <a:t>/</a:t>
            </a:r>
            <a:endParaRPr lang="en-US" sz="1100" dirty="0">
              <a:solidFill>
                <a:srgbClr val="000000"/>
              </a:solidFill>
              <a:latin typeface="Helvetica Neue"/>
              <a:cs typeface="Helvetica Neue"/>
            </a:endParaRPr>
          </a:p>
        </p:txBody>
      </p:sp>
      <p:grpSp>
        <p:nvGrpSpPr>
          <p:cNvPr id="10" name="Group 80"/>
          <p:cNvGrpSpPr/>
          <p:nvPr/>
        </p:nvGrpSpPr>
        <p:grpSpPr>
          <a:xfrm>
            <a:off x="609600" y="4419600"/>
            <a:ext cx="8001000" cy="2286000"/>
            <a:chOff x="609600" y="4419600"/>
            <a:chExt cx="8001000" cy="2286000"/>
          </a:xfrm>
        </p:grpSpPr>
        <p:sp>
          <p:nvSpPr>
            <p:cNvPr id="77" name="Rectangle 76"/>
            <p:cNvSpPr/>
            <p:nvPr/>
          </p:nvSpPr>
          <p:spPr bwMode="auto">
            <a:xfrm>
              <a:off x="609600" y="4419600"/>
              <a:ext cx="8001000" cy="2286000"/>
            </a:xfrm>
            <a:prstGeom prst="rect">
              <a:avLst/>
            </a:prstGeom>
            <a:solidFill>
              <a:srgbClr val="CC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ndParaRPr>
            </a:p>
          </p:txBody>
        </p:sp>
        <p:sp>
          <p:nvSpPr>
            <p:cNvPr id="78" name="Text Box 34"/>
            <p:cNvSpPr txBox="1">
              <a:spLocks noChangeAspect="1" noChangeArrowheads="1"/>
            </p:cNvSpPr>
            <p:nvPr/>
          </p:nvSpPr>
          <p:spPr bwMode="auto">
            <a:xfrm>
              <a:off x="1513110" y="4833937"/>
              <a:ext cx="6096000" cy="884858"/>
            </a:xfrm>
            <a:prstGeom prst="rect">
              <a:avLst/>
            </a:prstGeom>
            <a:noFill/>
            <a:ln w="9525">
              <a:noFill/>
              <a:miter lim="800000"/>
              <a:headEnd/>
              <a:tailEnd/>
            </a:ln>
            <a:effectLst/>
          </p:spPr>
          <p:txBody>
            <a:bodyPr>
              <a:prstTxWarp prst="textNoShape">
                <a:avLst/>
              </a:prstTxWarp>
              <a:spAutoFit/>
            </a:bodyPr>
            <a:lstStyle/>
            <a:p>
              <a:pPr algn="just">
                <a:lnSpc>
                  <a:spcPct val="85000"/>
                </a:lnSpc>
              </a:pPr>
              <a:r>
                <a:rPr lang="en-US" sz="2000" b="0" i="1" dirty="0"/>
                <a:t>We are very happy with the students that we get from this university. . . .  We just wish we could hire two to three times as many of them.</a:t>
              </a:r>
            </a:p>
          </p:txBody>
        </p:sp>
        <p:sp>
          <p:nvSpPr>
            <p:cNvPr id="79" name="Text Box 35"/>
            <p:cNvSpPr txBox="1">
              <a:spLocks noChangeAspect="1" noChangeArrowheads="1"/>
            </p:cNvSpPr>
            <p:nvPr/>
          </p:nvSpPr>
          <p:spPr bwMode="auto">
            <a:xfrm>
              <a:off x="4345825" y="5618162"/>
              <a:ext cx="3810000" cy="334707"/>
            </a:xfrm>
            <a:prstGeom prst="rect">
              <a:avLst/>
            </a:prstGeom>
            <a:noFill/>
            <a:ln w="9525">
              <a:noFill/>
              <a:miter lim="800000"/>
              <a:headEnd/>
              <a:tailEnd/>
            </a:ln>
            <a:effectLst/>
          </p:spPr>
          <p:txBody>
            <a:bodyPr lIns="0" rIns="0">
              <a:prstTxWarp prst="textNoShape">
                <a:avLst/>
              </a:prstTxWarp>
              <a:spAutoFit/>
            </a:bodyPr>
            <a:lstStyle/>
            <a:p>
              <a:pPr>
                <a:lnSpc>
                  <a:spcPct val="85000"/>
                </a:lnSpc>
              </a:pPr>
              <a:r>
                <a:rPr lang="en-US" sz="1800" b="0"/>
                <a:t>Bill Gates at Stanford, February 19, 2008</a:t>
              </a:r>
            </a:p>
          </p:txBody>
        </p:sp>
        <p:sp>
          <p:nvSpPr>
            <p:cNvPr id="80" name="Text Box 36"/>
            <p:cNvSpPr txBox="1">
              <a:spLocks noChangeArrowheads="1"/>
            </p:cNvSpPr>
            <p:nvPr/>
          </p:nvSpPr>
          <p:spPr bwMode="auto">
            <a:xfrm>
              <a:off x="4018800" y="5595937"/>
              <a:ext cx="304800" cy="334707"/>
            </a:xfrm>
            <a:prstGeom prst="rect">
              <a:avLst/>
            </a:prstGeom>
            <a:noFill/>
            <a:ln w="9525">
              <a:noFill/>
              <a:miter lim="800000"/>
              <a:headEnd/>
              <a:tailEnd/>
            </a:ln>
            <a:effectLst/>
          </p:spPr>
          <p:txBody>
            <a:bodyPr lIns="0" rIns="0">
              <a:prstTxWarp prst="textNoShape">
                <a:avLst/>
              </a:prstTxWarp>
              <a:spAutoFit/>
            </a:bodyPr>
            <a:lstStyle/>
            <a:p>
              <a:pPr>
                <a:lnSpc>
                  <a:spcPct val="85000"/>
                </a:lnSpc>
              </a:pPr>
              <a:r>
                <a:rPr lang="en-US" sz="1800" b="0"/>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wipe(down)">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1000"/>
                                        <p:tgtEl>
                                          <p:spTgt spid="9"/>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7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6" grpId="0"/>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Meet Karel the Robot</a:t>
            </a:r>
            <a:endParaRPr lang="en-US" sz="3600">
              <a:solidFill>
                <a:srgbClr val="FF0000"/>
              </a:solidFill>
            </a:endParaRPr>
          </a:p>
        </p:txBody>
      </p:sp>
      <p:sp>
        <p:nvSpPr>
          <p:cNvPr id="528387" name="Rectangle 3"/>
          <p:cNvSpPr>
            <a:spLocks noGrp="1" noChangeAspect="1" noChangeArrowheads="1"/>
          </p:cNvSpPr>
          <p:nvPr>
            <p:ph type="body" idx="1"/>
          </p:nvPr>
        </p:nvSpPr>
        <p:spPr>
          <a:xfrm>
            <a:off x="450850" y="1168400"/>
            <a:ext cx="8153400" cy="1422400"/>
          </a:xfrm>
          <a:noFill/>
          <a:ln/>
        </p:spPr>
        <p:txBody>
          <a:bodyPr/>
          <a:lstStyle/>
          <a:p>
            <a:pPr algn="just">
              <a:lnSpc>
                <a:spcPct val="85000"/>
              </a:lnSpc>
              <a:spcBef>
                <a:spcPct val="0"/>
              </a:spcBef>
              <a:spcAft>
                <a:spcPct val="50000"/>
              </a:spcAft>
            </a:pPr>
            <a:r>
              <a:rPr lang="en-US" sz="2400"/>
              <a:t>Karel the Robot was developed here at Stanford by Richard Pattis over 30 years ago.  Since then Karel has given many generations of CS 106A students a “gentle introduction” to programming and problem solving.</a:t>
            </a:r>
          </a:p>
        </p:txBody>
      </p:sp>
      <p:sp>
        <p:nvSpPr>
          <p:cNvPr id="528388" name="Rectangle 4"/>
          <p:cNvSpPr>
            <a:spLocks noChangeArrowheads="1"/>
          </p:cNvSpPr>
          <p:nvPr/>
        </p:nvSpPr>
        <p:spPr bwMode="auto">
          <a:xfrm>
            <a:off x="2128838" y="3351213"/>
            <a:ext cx="4897437" cy="2922587"/>
          </a:xfrm>
          <a:prstGeom prst="rect">
            <a:avLst/>
          </a:prstGeom>
          <a:solidFill>
            <a:srgbClr val="FFFFFF"/>
          </a:solidFill>
          <a:ln w="19050">
            <a:solidFill>
              <a:schemeClr val="tx1"/>
            </a:solidFill>
            <a:miter lim="800000"/>
            <a:headEnd/>
            <a:tailEnd/>
          </a:ln>
          <a:effectLst/>
        </p:spPr>
        <p:txBody>
          <a:bodyPr wrap="none" anchor="ctr">
            <a:prstTxWarp prst="textNoShape">
              <a:avLst/>
            </a:prstTxWarp>
          </a:bodyPr>
          <a:lstStyle/>
          <a:p>
            <a:endParaRPr lang="en-US"/>
          </a:p>
        </p:txBody>
      </p:sp>
      <p:grpSp>
        <p:nvGrpSpPr>
          <p:cNvPr id="528389" name="Group 5"/>
          <p:cNvGrpSpPr>
            <a:grpSpLocks/>
          </p:cNvGrpSpPr>
          <p:nvPr/>
        </p:nvGrpSpPr>
        <p:grpSpPr bwMode="auto">
          <a:xfrm>
            <a:off x="5054600" y="5295900"/>
            <a:ext cx="1981200" cy="990600"/>
            <a:chOff x="3184" y="3336"/>
            <a:chExt cx="1248" cy="624"/>
          </a:xfrm>
        </p:grpSpPr>
        <p:sp>
          <p:nvSpPr>
            <p:cNvPr id="528390" name="Line 6"/>
            <p:cNvSpPr>
              <a:spLocks noChangeShapeType="1"/>
            </p:cNvSpPr>
            <p:nvPr/>
          </p:nvSpPr>
          <p:spPr bwMode="auto">
            <a:xfrm rot="-5400000">
              <a:off x="2879" y="3648"/>
              <a:ext cx="624" cy="0"/>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sp>
          <p:nvSpPr>
            <p:cNvPr id="528391" name="Line 7"/>
            <p:cNvSpPr>
              <a:spLocks noChangeShapeType="1"/>
            </p:cNvSpPr>
            <p:nvPr/>
          </p:nvSpPr>
          <p:spPr bwMode="auto">
            <a:xfrm>
              <a:off x="3184" y="3344"/>
              <a:ext cx="631" cy="0"/>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sp>
          <p:nvSpPr>
            <p:cNvPr id="528392" name="Line 8"/>
            <p:cNvSpPr>
              <a:spLocks noChangeShapeType="1"/>
            </p:cNvSpPr>
            <p:nvPr/>
          </p:nvSpPr>
          <p:spPr bwMode="auto">
            <a:xfrm>
              <a:off x="3801" y="3344"/>
              <a:ext cx="631" cy="0"/>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grpSp>
      <p:grpSp>
        <p:nvGrpSpPr>
          <p:cNvPr id="528393" name="Group 9"/>
          <p:cNvGrpSpPr>
            <a:grpSpLocks/>
          </p:cNvGrpSpPr>
          <p:nvPr/>
        </p:nvGrpSpPr>
        <p:grpSpPr bwMode="auto">
          <a:xfrm>
            <a:off x="1816100" y="3657600"/>
            <a:ext cx="5199063" cy="2971800"/>
            <a:chOff x="1144" y="2304"/>
            <a:chExt cx="3275" cy="1872"/>
          </a:xfrm>
        </p:grpSpPr>
        <p:sp>
          <p:nvSpPr>
            <p:cNvPr id="528394" name="Text Box 10"/>
            <p:cNvSpPr txBox="1">
              <a:spLocks noChangeArrowheads="1"/>
            </p:cNvSpPr>
            <p:nvPr/>
          </p:nvSpPr>
          <p:spPr bwMode="auto">
            <a:xfrm>
              <a:off x="1533" y="3540"/>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28395" name="Text Box 11"/>
            <p:cNvSpPr txBox="1">
              <a:spLocks noChangeArrowheads="1"/>
            </p:cNvSpPr>
            <p:nvPr/>
          </p:nvSpPr>
          <p:spPr bwMode="auto">
            <a:xfrm>
              <a:off x="2149" y="3540"/>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28396" name="Text Box 12"/>
            <p:cNvSpPr txBox="1">
              <a:spLocks noChangeArrowheads="1"/>
            </p:cNvSpPr>
            <p:nvPr/>
          </p:nvSpPr>
          <p:spPr bwMode="auto">
            <a:xfrm>
              <a:off x="2765" y="3540"/>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28397" name="Text Box 13"/>
            <p:cNvSpPr txBox="1">
              <a:spLocks noChangeArrowheads="1"/>
            </p:cNvSpPr>
            <p:nvPr/>
          </p:nvSpPr>
          <p:spPr bwMode="auto">
            <a:xfrm>
              <a:off x="3381" y="3540"/>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28398" name="Text Box 14"/>
            <p:cNvSpPr txBox="1">
              <a:spLocks noChangeArrowheads="1"/>
            </p:cNvSpPr>
            <p:nvPr/>
          </p:nvSpPr>
          <p:spPr bwMode="auto">
            <a:xfrm>
              <a:off x="3997" y="3540"/>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28399" name="Text Box 15"/>
            <p:cNvSpPr txBox="1">
              <a:spLocks noChangeArrowheads="1"/>
            </p:cNvSpPr>
            <p:nvPr/>
          </p:nvSpPr>
          <p:spPr bwMode="auto">
            <a:xfrm>
              <a:off x="1533" y="2924"/>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28400" name="Text Box 16"/>
            <p:cNvSpPr txBox="1">
              <a:spLocks noChangeArrowheads="1"/>
            </p:cNvSpPr>
            <p:nvPr/>
          </p:nvSpPr>
          <p:spPr bwMode="auto">
            <a:xfrm>
              <a:off x="2149" y="2924"/>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28401" name="Text Box 17"/>
            <p:cNvSpPr txBox="1">
              <a:spLocks noChangeArrowheads="1"/>
            </p:cNvSpPr>
            <p:nvPr/>
          </p:nvSpPr>
          <p:spPr bwMode="auto">
            <a:xfrm>
              <a:off x="2765" y="2924"/>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28402" name="Text Box 18"/>
            <p:cNvSpPr txBox="1">
              <a:spLocks noChangeArrowheads="1"/>
            </p:cNvSpPr>
            <p:nvPr/>
          </p:nvSpPr>
          <p:spPr bwMode="auto">
            <a:xfrm>
              <a:off x="3381" y="2924"/>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28403" name="Text Box 19"/>
            <p:cNvSpPr txBox="1">
              <a:spLocks noChangeArrowheads="1"/>
            </p:cNvSpPr>
            <p:nvPr/>
          </p:nvSpPr>
          <p:spPr bwMode="auto">
            <a:xfrm>
              <a:off x="3997" y="2924"/>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28404" name="Text Box 20"/>
            <p:cNvSpPr txBox="1">
              <a:spLocks noChangeArrowheads="1"/>
            </p:cNvSpPr>
            <p:nvPr/>
          </p:nvSpPr>
          <p:spPr bwMode="auto">
            <a:xfrm>
              <a:off x="1533" y="2308"/>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28405" name="Text Box 21"/>
            <p:cNvSpPr txBox="1">
              <a:spLocks noChangeArrowheads="1"/>
            </p:cNvSpPr>
            <p:nvPr/>
          </p:nvSpPr>
          <p:spPr bwMode="auto">
            <a:xfrm>
              <a:off x="2149" y="2308"/>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28406" name="Text Box 22"/>
            <p:cNvSpPr txBox="1">
              <a:spLocks noChangeArrowheads="1"/>
            </p:cNvSpPr>
            <p:nvPr/>
          </p:nvSpPr>
          <p:spPr bwMode="auto">
            <a:xfrm>
              <a:off x="2765" y="2308"/>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28407" name="Text Box 23"/>
            <p:cNvSpPr txBox="1">
              <a:spLocks noChangeArrowheads="1"/>
            </p:cNvSpPr>
            <p:nvPr/>
          </p:nvSpPr>
          <p:spPr bwMode="auto">
            <a:xfrm>
              <a:off x="3381" y="2308"/>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28408" name="Text Box 24"/>
            <p:cNvSpPr txBox="1">
              <a:spLocks noChangeArrowheads="1"/>
            </p:cNvSpPr>
            <p:nvPr/>
          </p:nvSpPr>
          <p:spPr bwMode="auto">
            <a:xfrm>
              <a:off x="3997" y="2308"/>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28409" name="Text Box 25"/>
            <p:cNvSpPr txBox="1">
              <a:spLocks noChangeArrowheads="1"/>
            </p:cNvSpPr>
            <p:nvPr/>
          </p:nvSpPr>
          <p:spPr bwMode="auto">
            <a:xfrm>
              <a:off x="1144" y="3544"/>
              <a:ext cx="192" cy="212"/>
            </a:xfrm>
            <a:prstGeom prst="rect">
              <a:avLst/>
            </a:prstGeom>
            <a:noFill/>
            <a:ln w="9525">
              <a:noFill/>
              <a:miter lim="800000"/>
              <a:headEnd/>
              <a:tailEnd/>
            </a:ln>
            <a:effectLst/>
          </p:spPr>
          <p:txBody>
            <a:bodyPr>
              <a:prstTxWarp prst="textNoShape">
                <a:avLst/>
              </a:prstTxWarp>
              <a:spAutoFit/>
            </a:bodyPr>
            <a:lstStyle/>
            <a:p>
              <a:pPr algn="r">
                <a:spcBef>
                  <a:spcPct val="50000"/>
                </a:spcBef>
              </a:pPr>
              <a:r>
                <a:rPr lang="en-US" sz="1600" b="0"/>
                <a:t>1</a:t>
              </a:r>
              <a:endParaRPr lang="en-US" b="0"/>
            </a:p>
          </p:txBody>
        </p:sp>
        <p:sp>
          <p:nvSpPr>
            <p:cNvPr id="528410" name="Text Box 26"/>
            <p:cNvSpPr txBox="1">
              <a:spLocks noChangeArrowheads="1"/>
            </p:cNvSpPr>
            <p:nvPr/>
          </p:nvSpPr>
          <p:spPr bwMode="auto">
            <a:xfrm>
              <a:off x="1144" y="2928"/>
              <a:ext cx="192" cy="212"/>
            </a:xfrm>
            <a:prstGeom prst="rect">
              <a:avLst/>
            </a:prstGeom>
            <a:noFill/>
            <a:ln w="9525">
              <a:noFill/>
              <a:miter lim="800000"/>
              <a:headEnd/>
              <a:tailEnd/>
            </a:ln>
            <a:effectLst/>
          </p:spPr>
          <p:txBody>
            <a:bodyPr>
              <a:prstTxWarp prst="textNoShape">
                <a:avLst/>
              </a:prstTxWarp>
              <a:spAutoFit/>
            </a:bodyPr>
            <a:lstStyle/>
            <a:p>
              <a:pPr algn="r">
                <a:spcBef>
                  <a:spcPct val="50000"/>
                </a:spcBef>
              </a:pPr>
              <a:r>
                <a:rPr lang="en-US" sz="1600" b="0"/>
                <a:t>2</a:t>
              </a:r>
              <a:endParaRPr lang="en-US" b="0"/>
            </a:p>
          </p:txBody>
        </p:sp>
        <p:sp>
          <p:nvSpPr>
            <p:cNvPr id="528411" name="Text Box 27"/>
            <p:cNvSpPr txBox="1">
              <a:spLocks noChangeArrowheads="1"/>
            </p:cNvSpPr>
            <p:nvPr/>
          </p:nvSpPr>
          <p:spPr bwMode="auto">
            <a:xfrm>
              <a:off x="1144" y="2304"/>
              <a:ext cx="192" cy="212"/>
            </a:xfrm>
            <a:prstGeom prst="rect">
              <a:avLst/>
            </a:prstGeom>
            <a:noFill/>
            <a:ln w="9525">
              <a:noFill/>
              <a:miter lim="800000"/>
              <a:headEnd/>
              <a:tailEnd/>
            </a:ln>
            <a:effectLst/>
          </p:spPr>
          <p:txBody>
            <a:bodyPr>
              <a:prstTxWarp prst="textNoShape">
                <a:avLst/>
              </a:prstTxWarp>
              <a:spAutoFit/>
            </a:bodyPr>
            <a:lstStyle/>
            <a:p>
              <a:pPr algn="r">
                <a:spcBef>
                  <a:spcPct val="50000"/>
                </a:spcBef>
              </a:pPr>
              <a:r>
                <a:rPr lang="en-US" sz="1600" b="0"/>
                <a:t>3</a:t>
              </a:r>
              <a:endParaRPr lang="en-US" b="0"/>
            </a:p>
          </p:txBody>
        </p:sp>
        <p:sp>
          <p:nvSpPr>
            <p:cNvPr id="528412" name="Text Box 28"/>
            <p:cNvSpPr txBox="1">
              <a:spLocks noChangeArrowheads="1"/>
            </p:cNvSpPr>
            <p:nvPr/>
          </p:nvSpPr>
          <p:spPr bwMode="auto">
            <a:xfrm>
              <a:off x="1344" y="3948"/>
              <a:ext cx="615"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1</a:t>
              </a:r>
              <a:endParaRPr lang="en-US" b="0"/>
            </a:p>
          </p:txBody>
        </p:sp>
        <p:sp>
          <p:nvSpPr>
            <p:cNvPr id="528413" name="Text Box 29"/>
            <p:cNvSpPr txBox="1">
              <a:spLocks noChangeArrowheads="1"/>
            </p:cNvSpPr>
            <p:nvPr/>
          </p:nvSpPr>
          <p:spPr bwMode="auto">
            <a:xfrm>
              <a:off x="1953" y="3952"/>
              <a:ext cx="615"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2</a:t>
              </a:r>
              <a:endParaRPr lang="en-US" b="0"/>
            </a:p>
          </p:txBody>
        </p:sp>
        <p:sp>
          <p:nvSpPr>
            <p:cNvPr id="528414" name="Text Box 30"/>
            <p:cNvSpPr txBox="1">
              <a:spLocks noChangeArrowheads="1"/>
            </p:cNvSpPr>
            <p:nvPr/>
          </p:nvSpPr>
          <p:spPr bwMode="auto">
            <a:xfrm>
              <a:off x="2570" y="3956"/>
              <a:ext cx="615"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3</a:t>
              </a:r>
              <a:endParaRPr lang="en-US" b="0"/>
            </a:p>
          </p:txBody>
        </p:sp>
        <p:sp>
          <p:nvSpPr>
            <p:cNvPr id="528415" name="Text Box 31"/>
            <p:cNvSpPr txBox="1">
              <a:spLocks noChangeArrowheads="1"/>
            </p:cNvSpPr>
            <p:nvPr/>
          </p:nvSpPr>
          <p:spPr bwMode="auto">
            <a:xfrm>
              <a:off x="3187" y="3960"/>
              <a:ext cx="615"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4</a:t>
              </a:r>
              <a:endParaRPr lang="en-US" b="0"/>
            </a:p>
          </p:txBody>
        </p:sp>
        <p:sp>
          <p:nvSpPr>
            <p:cNvPr id="528416" name="Text Box 32"/>
            <p:cNvSpPr txBox="1">
              <a:spLocks noChangeArrowheads="1"/>
            </p:cNvSpPr>
            <p:nvPr/>
          </p:nvSpPr>
          <p:spPr bwMode="auto">
            <a:xfrm>
              <a:off x="3804" y="3964"/>
              <a:ext cx="615"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5</a:t>
              </a:r>
              <a:endParaRPr lang="en-US" b="0"/>
            </a:p>
          </p:txBody>
        </p:sp>
      </p:grpSp>
      <p:grpSp>
        <p:nvGrpSpPr>
          <p:cNvPr id="528417" name="Group 33"/>
          <p:cNvGrpSpPr>
            <a:grpSpLocks/>
          </p:cNvGrpSpPr>
          <p:nvPr/>
        </p:nvGrpSpPr>
        <p:grpSpPr bwMode="auto">
          <a:xfrm>
            <a:off x="0" y="1066800"/>
            <a:ext cx="9144000" cy="1676400"/>
            <a:chOff x="0" y="672"/>
            <a:chExt cx="5760" cy="1056"/>
          </a:xfrm>
        </p:grpSpPr>
        <p:sp>
          <p:nvSpPr>
            <p:cNvPr id="528418" name="Rectangle 34"/>
            <p:cNvSpPr>
              <a:spLocks noChangeArrowheads="1"/>
            </p:cNvSpPr>
            <p:nvPr/>
          </p:nvSpPr>
          <p:spPr bwMode="auto">
            <a:xfrm>
              <a:off x="0" y="672"/>
              <a:ext cx="5760" cy="1056"/>
            </a:xfrm>
            <a:prstGeom prst="rect">
              <a:avLst/>
            </a:prstGeom>
            <a:solidFill>
              <a:srgbClr val="CCFFFF"/>
            </a:solidFill>
            <a:ln w="9525">
              <a:noFill/>
              <a:miter lim="800000"/>
              <a:headEnd/>
              <a:tailEnd/>
            </a:ln>
            <a:effectLst/>
          </p:spPr>
          <p:txBody>
            <a:bodyPr wrap="none" anchor="ctr">
              <a:prstTxWarp prst="textNoShape">
                <a:avLst/>
              </a:prstTxWarp>
            </a:bodyPr>
            <a:lstStyle/>
            <a:p>
              <a:endParaRPr lang="en-US"/>
            </a:p>
          </p:txBody>
        </p:sp>
        <p:sp>
          <p:nvSpPr>
            <p:cNvPr id="528419" name="Rectangle 35"/>
            <p:cNvSpPr>
              <a:spLocks noChangeAspect="1" noChangeArrowheads="1"/>
            </p:cNvSpPr>
            <p:nvPr/>
          </p:nvSpPr>
          <p:spPr bwMode="auto">
            <a:xfrm>
              <a:off x="284" y="736"/>
              <a:ext cx="5136" cy="896"/>
            </a:xfrm>
            <a:prstGeom prst="rect">
              <a:avLst/>
            </a:prstGeom>
            <a:noFill/>
            <a:ln w="9525">
              <a:noFill/>
              <a:miter lim="800000"/>
              <a:headEnd/>
              <a:tailEnd/>
            </a:ln>
            <a:effectLst/>
          </p:spPr>
          <p:txBody>
            <a:bodyPr>
              <a:prstTxWarp prst="textNoShape">
                <a:avLst/>
              </a:prstTxWarp>
            </a:bodyPr>
            <a:lstStyle/>
            <a:p>
              <a:pPr marL="342900" indent="-342900" algn="just">
                <a:lnSpc>
                  <a:spcPct val="85000"/>
                </a:lnSpc>
                <a:spcAft>
                  <a:spcPct val="50000"/>
                </a:spcAft>
                <a:buFontTx/>
                <a:buChar char="•"/>
              </a:pPr>
              <a:r>
                <a:rPr lang="en-US" sz="2400" b="0"/>
                <a:t>Karel’s world is composed of streets and avenues numbered from the southwest corner.  (As in Manhattan, streets run east-west and avenues run north-south.)  In this world, Karel is facing east at the corner of 1</a:t>
              </a:r>
              <a:r>
                <a:rPr lang="en-US" sz="2400" b="0" baseline="30000"/>
                <a:t>st</a:t>
              </a:r>
              <a:r>
                <a:rPr lang="en-US" sz="2400" b="0"/>
                <a:t> Street and 1</a:t>
              </a:r>
              <a:r>
                <a:rPr lang="en-US" sz="2400" b="0" baseline="30000"/>
                <a:t>st</a:t>
              </a:r>
              <a:r>
                <a:rPr lang="en-US" sz="2400" b="0"/>
                <a:t> Avenue.</a:t>
              </a:r>
            </a:p>
          </p:txBody>
        </p:sp>
      </p:grpSp>
      <p:grpSp>
        <p:nvGrpSpPr>
          <p:cNvPr id="528420" name="Group 36"/>
          <p:cNvGrpSpPr>
            <a:grpSpLocks/>
          </p:cNvGrpSpPr>
          <p:nvPr/>
        </p:nvGrpSpPr>
        <p:grpSpPr bwMode="auto">
          <a:xfrm>
            <a:off x="2197100" y="5422900"/>
            <a:ext cx="795338" cy="846138"/>
            <a:chOff x="216" y="2155"/>
            <a:chExt cx="501" cy="533"/>
          </a:xfrm>
        </p:grpSpPr>
        <p:sp>
          <p:nvSpPr>
            <p:cNvPr id="528421" name="Rectangle 37"/>
            <p:cNvSpPr>
              <a:spLocks noChangeArrowheads="1"/>
            </p:cNvSpPr>
            <p:nvPr/>
          </p:nvSpPr>
          <p:spPr bwMode="auto">
            <a:xfrm>
              <a:off x="384" y="2304"/>
              <a:ext cx="192" cy="192"/>
            </a:xfrm>
            <a:prstGeom prst="rect">
              <a:avLst/>
            </a:prstGeom>
            <a:solidFill>
              <a:srgbClr val="FFFFFF"/>
            </a:solidFill>
            <a:ln w="9525">
              <a:noFill/>
              <a:miter lim="800000"/>
              <a:headEnd/>
              <a:tailEnd/>
            </a:ln>
            <a:effectLst/>
          </p:spPr>
          <p:txBody>
            <a:bodyPr wrap="none" anchor="ctr">
              <a:prstTxWarp prst="textNoShape">
                <a:avLst/>
              </a:prstTxWarp>
            </a:bodyPr>
            <a:lstStyle/>
            <a:p>
              <a:endParaRPr lang="en-US"/>
            </a:p>
          </p:txBody>
        </p:sp>
        <p:pic>
          <p:nvPicPr>
            <p:cNvPr id="528422" name="Picture 38" descr="Karel"/>
            <p:cNvPicPr>
              <a:picLocks noChangeAspect="1" noChangeArrowheads="1"/>
            </p:cNvPicPr>
            <p:nvPr/>
          </p:nvPicPr>
          <p:blipFill>
            <a:blip r:embed="rId3"/>
            <a:srcRect/>
            <a:stretch>
              <a:fillRect/>
            </a:stretch>
          </p:blipFill>
          <p:spPr bwMode="auto">
            <a:xfrm>
              <a:off x="216" y="2155"/>
              <a:ext cx="501" cy="533"/>
            </a:xfrm>
            <a:prstGeom prst="rect">
              <a:avLst/>
            </a:prstGeom>
            <a:noFill/>
          </p:spPr>
        </p:pic>
      </p:grpSp>
      <p:pic>
        <p:nvPicPr>
          <p:cNvPr id="528423" name="Picture 39" descr="Beeper"/>
          <p:cNvPicPr>
            <a:picLocks noChangeAspect="1" noChangeArrowheads="1"/>
          </p:cNvPicPr>
          <p:nvPr/>
        </p:nvPicPr>
        <p:blipFill>
          <a:blip r:embed="rId4"/>
          <a:srcRect/>
          <a:stretch>
            <a:fillRect/>
          </a:stretch>
        </p:blipFill>
        <p:spPr bwMode="auto">
          <a:xfrm>
            <a:off x="3302000" y="5499100"/>
            <a:ext cx="603250" cy="609600"/>
          </a:xfrm>
          <a:prstGeom prst="rect">
            <a:avLst/>
          </a:prstGeom>
          <a:noFill/>
        </p:spPr>
      </p:pic>
      <p:grpSp>
        <p:nvGrpSpPr>
          <p:cNvPr id="528424" name="Group 40"/>
          <p:cNvGrpSpPr>
            <a:grpSpLocks/>
          </p:cNvGrpSpPr>
          <p:nvPr/>
        </p:nvGrpSpPr>
        <p:grpSpPr bwMode="auto">
          <a:xfrm>
            <a:off x="0" y="1066800"/>
            <a:ext cx="9144000" cy="1676400"/>
            <a:chOff x="0" y="672"/>
            <a:chExt cx="5760" cy="1056"/>
          </a:xfrm>
        </p:grpSpPr>
        <p:sp>
          <p:nvSpPr>
            <p:cNvPr id="528425" name="Rectangle 41"/>
            <p:cNvSpPr>
              <a:spLocks noChangeArrowheads="1"/>
            </p:cNvSpPr>
            <p:nvPr/>
          </p:nvSpPr>
          <p:spPr bwMode="auto">
            <a:xfrm>
              <a:off x="0" y="672"/>
              <a:ext cx="5760" cy="1056"/>
            </a:xfrm>
            <a:prstGeom prst="rect">
              <a:avLst/>
            </a:prstGeom>
            <a:solidFill>
              <a:srgbClr val="CCFFFF"/>
            </a:solidFill>
            <a:ln w="9525">
              <a:noFill/>
              <a:miter lim="800000"/>
              <a:headEnd/>
              <a:tailEnd/>
            </a:ln>
            <a:effectLst/>
          </p:spPr>
          <p:txBody>
            <a:bodyPr wrap="none" anchor="ctr">
              <a:prstTxWarp prst="textNoShape">
                <a:avLst/>
              </a:prstTxWarp>
            </a:bodyPr>
            <a:lstStyle/>
            <a:p>
              <a:endParaRPr lang="en-US"/>
            </a:p>
          </p:txBody>
        </p:sp>
        <p:sp>
          <p:nvSpPr>
            <p:cNvPr id="528426" name="Rectangle 42"/>
            <p:cNvSpPr>
              <a:spLocks noChangeAspect="1" noChangeArrowheads="1"/>
            </p:cNvSpPr>
            <p:nvPr/>
          </p:nvSpPr>
          <p:spPr bwMode="auto">
            <a:xfrm>
              <a:off x="284" y="736"/>
              <a:ext cx="5136" cy="896"/>
            </a:xfrm>
            <a:prstGeom prst="rect">
              <a:avLst/>
            </a:prstGeom>
            <a:noFill/>
            <a:ln w="9525">
              <a:noFill/>
              <a:miter lim="800000"/>
              <a:headEnd/>
              <a:tailEnd/>
            </a:ln>
            <a:effectLst/>
          </p:spPr>
          <p:txBody>
            <a:bodyPr>
              <a:prstTxWarp prst="textNoShape">
                <a:avLst/>
              </a:prstTxWarp>
            </a:bodyPr>
            <a:lstStyle/>
            <a:p>
              <a:pPr marL="342900" indent="-342900" algn="just">
                <a:lnSpc>
                  <a:spcPct val="85000"/>
                </a:lnSpc>
                <a:spcAft>
                  <a:spcPct val="50000"/>
                </a:spcAft>
                <a:buFontTx/>
                <a:buChar char="•"/>
              </a:pPr>
              <a:r>
                <a:rPr lang="en-US" sz="2400" b="0"/>
                <a:t>Karel’s world is surrounded by a solid wall through which it cannot move.  Depending on the problem, there may also be walls in the interior of the world that block Karel’s passage.</a:t>
              </a:r>
            </a:p>
          </p:txBody>
        </p:sp>
      </p:grpSp>
      <p:grpSp>
        <p:nvGrpSpPr>
          <p:cNvPr id="528427" name="Group 43"/>
          <p:cNvGrpSpPr>
            <a:grpSpLocks/>
          </p:cNvGrpSpPr>
          <p:nvPr/>
        </p:nvGrpSpPr>
        <p:grpSpPr bwMode="auto">
          <a:xfrm>
            <a:off x="0" y="1066800"/>
            <a:ext cx="9144000" cy="1676400"/>
            <a:chOff x="0" y="672"/>
            <a:chExt cx="5760" cy="1056"/>
          </a:xfrm>
        </p:grpSpPr>
        <p:sp>
          <p:nvSpPr>
            <p:cNvPr id="528428" name="Rectangle 44"/>
            <p:cNvSpPr>
              <a:spLocks noChangeArrowheads="1"/>
            </p:cNvSpPr>
            <p:nvPr/>
          </p:nvSpPr>
          <p:spPr bwMode="auto">
            <a:xfrm>
              <a:off x="0" y="672"/>
              <a:ext cx="5760" cy="1056"/>
            </a:xfrm>
            <a:prstGeom prst="rect">
              <a:avLst/>
            </a:prstGeom>
            <a:solidFill>
              <a:srgbClr val="CCFFFF"/>
            </a:solidFill>
            <a:ln w="9525">
              <a:noFill/>
              <a:miter lim="800000"/>
              <a:headEnd/>
              <a:tailEnd/>
            </a:ln>
            <a:effectLst/>
          </p:spPr>
          <p:txBody>
            <a:bodyPr wrap="none" anchor="ctr">
              <a:prstTxWarp prst="textNoShape">
                <a:avLst/>
              </a:prstTxWarp>
            </a:bodyPr>
            <a:lstStyle/>
            <a:p>
              <a:endParaRPr lang="en-US"/>
            </a:p>
          </p:txBody>
        </p:sp>
        <p:sp>
          <p:nvSpPr>
            <p:cNvPr id="528429" name="Rectangle 45"/>
            <p:cNvSpPr>
              <a:spLocks noChangeAspect="1" noChangeArrowheads="1"/>
            </p:cNvSpPr>
            <p:nvPr/>
          </p:nvSpPr>
          <p:spPr bwMode="auto">
            <a:xfrm>
              <a:off x="284" y="736"/>
              <a:ext cx="5136" cy="896"/>
            </a:xfrm>
            <a:prstGeom prst="rect">
              <a:avLst/>
            </a:prstGeom>
            <a:noFill/>
            <a:ln w="9525">
              <a:noFill/>
              <a:miter lim="800000"/>
              <a:headEnd/>
              <a:tailEnd/>
            </a:ln>
            <a:effectLst/>
          </p:spPr>
          <p:txBody>
            <a:bodyPr>
              <a:prstTxWarp prst="textNoShape">
                <a:avLst/>
              </a:prstTxWarp>
            </a:bodyPr>
            <a:lstStyle/>
            <a:p>
              <a:pPr marL="342900" indent="-342900" algn="just">
                <a:lnSpc>
                  <a:spcPct val="85000"/>
                </a:lnSpc>
                <a:spcAft>
                  <a:spcPct val="50000"/>
                </a:spcAft>
                <a:buFontTx/>
                <a:buChar char="•"/>
              </a:pPr>
              <a:r>
                <a:rPr lang="en-US" sz="2400" b="0"/>
                <a:t>The only other objects that exist in Karel’s world are </a:t>
              </a:r>
              <a:r>
                <a:rPr lang="en-US" sz="2400" i="1"/>
                <a:t>beepers</a:t>
              </a:r>
              <a:r>
                <a:rPr lang="en-US" sz="2400" b="0" i="1"/>
                <a:t>,</a:t>
              </a:r>
              <a:r>
                <a:rPr lang="en-US" sz="2400" b="0"/>
                <a:t> which are small plastic cones that emit a quiet beeping noise.  In this world, for example, I’ve added a beeper to the corner of 1</a:t>
              </a:r>
              <a:r>
                <a:rPr lang="en-US" sz="2400" b="0" baseline="30000"/>
                <a:t>st</a:t>
              </a:r>
              <a:r>
                <a:rPr lang="en-US" sz="2400" b="0"/>
                <a:t> Street and 2</a:t>
              </a:r>
              <a:r>
                <a:rPr lang="en-US" sz="2400" b="0" baseline="30000"/>
                <a:t>nd</a:t>
              </a:r>
              <a:r>
                <a:rPr lang="en-US" sz="2400" b="0"/>
                <a:t> Avenue.</a:t>
              </a:r>
            </a:p>
          </p:txBody>
        </p:sp>
      </p:grpSp>
      <p:grpSp>
        <p:nvGrpSpPr>
          <p:cNvPr id="528430" name="Group 46"/>
          <p:cNvGrpSpPr>
            <a:grpSpLocks/>
          </p:cNvGrpSpPr>
          <p:nvPr/>
        </p:nvGrpSpPr>
        <p:grpSpPr bwMode="auto">
          <a:xfrm>
            <a:off x="0" y="1066800"/>
            <a:ext cx="9144000" cy="1905000"/>
            <a:chOff x="96" y="768"/>
            <a:chExt cx="5760" cy="1200"/>
          </a:xfrm>
        </p:grpSpPr>
        <p:sp>
          <p:nvSpPr>
            <p:cNvPr id="528431" name="Rectangle 47"/>
            <p:cNvSpPr>
              <a:spLocks noChangeArrowheads="1"/>
            </p:cNvSpPr>
            <p:nvPr/>
          </p:nvSpPr>
          <p:spPr bwMode="auto">
            <a:xfrm>
              <a:off x="96" y="768"/>
              <a:ext cx="5760" cy="1200"/>
            </a:xfrm>
            <a:prstGeom prst="rect">
              <a:avLst/>
            </a:prstGeom>
            <a:solidFill>
              <a:srgbClr val="CCFFFF"/>
            </a:solidFill>
            <a:ln w="9525">
              <a:noFill/>
              <a:miter lim="800000"/>
              <a:headEnd/>
              <a:tailEnd/>
            </a:ln>
            <a:effectLst/>
          </p:spPr>
          <p:txBody>
            <a:bodyPr wrap="none" anchor="ctr">
              <a:prstTxWarp prst="textNoShape">
                <a:avLst/>
              </a:prstTxWarp>
            </a:bodyPr>
            <a:lstStyle/>
            <a:p>
              <a:endParaRPr lang="en-US"/>
            </a:p>
          </p:txBody>
        </p:sp>
        <p:sp>
          <p:nvSpPr>
            <p:cNvPr id="528432" name="Rectangle 48"/>
            <p:cNvSpPr>
              <a:spLocks noChangeAspect="1" noChangeArrowheads="1"/>
            </p:cNvSpPr>
            <p:nvPr/>
          </p:nvSpPr>
          <p:spPr bwMode="auto">
            <a:xfrm>
              <a:off x="380" y="832"/>
              <a:ext cx="5136" cy="272"/>
            </a:xfrm>
            <a:prstGeom prst="rect">
              <a:avLst/>
            </a:prstGeom>
            <a:noFill/>
            <a:ln w="9525">
              <a:noFill/>
              <a:miter lim="800000"/>
              <a:headEnd/>
              <a:tailEnd/>
            </a:ln>
            <a:effectLst/>
          </p:spPr>
          <p:txBody>
            <a:bodyPr>
              <a:prstTxWarp prst="textNoShape">
                <a:avLst/>
              </a:prstTxWarp>
            </a:bodyPr>
            <a:lstStyle/>
            <a:p>
              <a:pPr marL="342900" indent="-342900" algn="just">
                <a:lnSpc>
                  <a:spcPct val="85000"/>
                </a:lnSpc>
                <a:spcAft>
                  <a:spcPct val="50000"/>
                </a:spcAft>
                <a:buFontTx/>
                <a:buChar char="•"/>
              </a:pPr>
              <a:r>
                <a:rPr lang="en-US" sz="2400" b="0"/>
                <a:t>Initially, Karel understands only four primitive commands:</a:t>
              </a:r>
            </a:p>
          </p:txBody>
        </p:sp>
      </p:grpSp>
      <p:grpSp>
        <p:nvGrpSpPr>
          <p:cNvPr id="528433" name="Group 49"/>
          <p:cNvGrpSpPr>
            <a:grpSpLocks/>
          </p:cNvGrpSpPr>
          <p:nvPr/>
        </p:nvGrpSpPr>
        <p:grpSpPr bwMode="auto">
          <a:xfrm>
            <a:off x="1143000" y="1524000"/>
            <a:ext cx="6858000" cy="396875"/>
            <a:chOff x="864" y="1096"/>
            <a:chExt cx="4320" cy="250"/>
          </a:xfrm>
        </p:grpSpPr>
        <p:sp>
          <p:nvSpPr>
            <p:cNvPr id="528434" name="Text Box 50"/>
            <p:cNvSpPr txBox="1">
              <a:spLocks noChangeArrowheads="1"/>
            </p:cNvSpPr>
            <p:nvPr/>
          </p:nvSpPr>
          <p:spPr bwMode="auto">
            <a:xfrm>
              <a:off x="864" y="1096"/>
              <a:ext cx="1392" cy="2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a:latin typeface="Courier New" pitchFamily="1" charset="0"/>
                </a:rPr>
                <a:t>move()</a:t>
              </a:r>
              <a:endParaRPr lang="en-US" sz="2400" b="0"/>
            </a:p>
          </p:txBody>
        </p:sp>
        <p:sp>
          <p:nvSpPr>
            <p:cNvPr id="528435" name="Text Box 51"/>
            <p:cNvSpPr txBox="1">
              <a:spLocks noChangeArrowheads="1"/>
            </p:cNvSpPr>
            <p:nvPr/>
          </p:nvSpPr>
          <p:spPr bwMode="auto">
            <a:xfrm>
              <a:off x="2208" y="1096"/>
              <a:ext cx="2976" cy="2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0"/>
                <a:t>Move forward one square</a:t>
              </a:r>
              <a:endParaRPr lang="en-US" sz="2400" b="0"/>
            </a:p>
          </p:txBody>
        </p:sp>
      </p:grpSp>
      <p:grpSp>
        <p:nvGrpSpPr>
          <p:cNvPr id="528436" name="Group 52"/>
          <p:cNvGrpSpPr>
            <a:grpSpLocks/>
          </p:cNvGrpSpPr>
          <p:nvPr/>
        </p:nvGrpSpPr>
        <p:grpSpPr bwMode="auto">
          <a:xfrm>
            <a:off x="1143000" y="1816100"/>
            <a:ext cx="6858000" cy="396875"/>
            <a:chOff x="864" y="1280"/>
            <a:chExt cx="4320" cy="250"/>
          </a:xfrm>
        </p:grpSpPr>
        <p:sp>
          <p:nvSpPr>
            <p:cNvPr id="528437" name="Text Box 53"/>
            <p:cNvSpPr txBox="1">
              <a:spLocks noChangeArrowheads="1"/>
            </p:cNvSpPr>
            <p:nvPr/>
          </p:nvSpPr>
          <p:spPr bwMode="auto">
            <a:xfrm>
              <a:off x="864" y="1280"/>
              <a:ext cx="1392" cy="2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a:latin typeface="Courier New" pitchFamily="1" charset="0"/>
                </a:rPr>
                <a:t>turnLeft()</a:t>
              </a:r>
              <a:endParaRPr lang="en-US" sz="2400" b="0"/>
            </a:p>
          </p:txBody>
        </p:sp>
        <p:sp>
          <p:nvSpPr>
            <p:cNvPr id="528438" name="Text Box 54"/>
            <p:cNvSpPr txBox="1">
              <a:spLocks noChangeArrowheads="1"/>
            </p:cNvSpPr>
            <p:nvPr/>
          </p:nvSpPr>
          <p:spPr bwMode="auto">
            <a:xfrm>
              <a:off x="2208" y="1280"/>
              <a:ext cx="2976" cy="2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0"/>
                <a:t>Turn 90 degrees to the left</a:t>
              </a:r>
              <a:endParaRPr lang="en-US" sz="2400" b="0"/>
            </a:p>
          </p:txBody>
        </p:sp>
      </p:grpSp>
      <p:grpSp>
        <p:nvGrpSpPr>
          <p:cNvPr id="528439" name="Group 55"/>
          <p:cNvGrpSpPr>
            <a:grpSpLocks/>
          </p:cNvGrpSpPr>
          <p:nvPr/>
        </p:nvGrpSpPr>
        <p:grpSpPr bwMode="auto">
          <a:xfrm>
            <a:off x="1143000" y="2108200"/>
            <a:ext cx="6858000" cy="396875"/>
            <a:chOff x="864" y="1464"/>
            <a:chExt cx="4320" cy="250"/>
          </a:xfrm>
        </p:grpSpPr>
        <p:sp>
          <p:nvSpPr>
            <p:cNvPr id="528440" name="Text Box 56"/>
            <p:cNvSpPr txBox="1">
              <a:spLocks noChangeArrowheads="1"/>
            </p:cNvSpPr>
            <p:nvPr/>
          </p:nvSpPr>
          <p:spPr bwMode="auto">
            <a:xfrm>
              <a:off x="864" y="1464"/>
              <a:ext cx="1392" cy="2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a:latin typeface="Courier New" pitchFamily="1" charset="0"/>
                </a:rPr>
                <a:t>pickBeeper()</a:t>
              </a:r>
              <a:endParaRPr lang="en-US" sz="2400" b="0"/>
            </a:p>
          </p:txBody>
        </p:sp>
        <p:sp>
          <p:nvSpPr>
            <p:cNvPr id="528441" name="Text Box 57"/>
            <p:cNvSpPr txBox="1">
              <a:spLocks noChangeArrowheads="1"/>
            </p:cNvSpPr>
            <p:nvPr/>
          </p:nvSpPr>
          <p:spPr bwMode="auto">
            <a:xfrm>
              <a:off x="2208" y="1464"/>
              <a:ext cx="2976" cy="2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0"/>
                <a:t>Pick up a beeper from the current square</a:t>
              </a:r>
              <a:endParaRPr lang="en-US" sz="2400" b="0"/>
            </a:p>
          </p:txBody>
        </p:sp>
      </p:grpSp>
      <p:grpSp>
        <p:nvGrpSpPr>
          <p:cNvPr id="528442" name="Group 58"/>
          <p:cNvGrpSpPr>
            <a:grpSpLocks/>
          </p:cNvGrpSpPr>
          <p:nvPr/>
        </p:nvGrpSpPr>
        <p:grpSpPr bwMode="auto">
          <a:xfrm>
            <a:off x="1143000" y="2400300"/>
            <a:ext cx="6858000" cy="396875"/>
            <a:chOff x="864" y="1648"/>
            <a:chExt cx="4320" cy="250"/>
          </a:xfrm>
        </p:grpSpPr>
        <p:sp>
          <p:nvSpPr>
            <p:cNvPr id="528443" name="Text Box 59"/>
            <p:cNvSpPr txBox="1">
              <a:spLocks noChangeArrowheads="1"/>
            </p:cNvSpPr>
            <p:nvPr/>
          </p:nvSpPr>
          <p:spPr bwMode="auto">
            <a:xfrm>
              <a:off x="864" y="1648"/>
              <a:ext cx="1392" cy="2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a:latin typeface="Courier New" pitchFamily="1" charset="0"/>
                </a:rPr>
                <a:t>putBeeper()</a:t>
              </a:r>
              <a:endParaRPr lang="en-US" sz="2400" b="0"/>
            </a:p>
          </p:txBody>
        </p:sp>
        <p:sp>
          <p:nvSpPr>
            <p:cNvPr id="528444" name="Text Box 60"/>
            <p:cNvSpPr txBox="1">
              <a:spLocks noChangeArrowheads="1"/>
            </p:cNvSpPr>
            <p:nvPr/>
          </p:nvSpPr>
          <p:spPr bwMode="auto">
            <a:xfrm>
              <a:off x="2208" y="1648"/>
              <a:ext cx="2976" cy="2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b="0"/>
                <a:t>Put down a beeper on the current square</a:t>
              </a:r>
              <a:endParaRPr lang="en-US" sz="2400" b="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2841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52838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528393"/>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5284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528424"/>
                                        </p:tgtEl>
                                        <p:attrNameLst>
                                          <p:attrName>style.visibility</p:attrName>
                                        </p:attrNameLst>
                                      </p:cBhvr>
                                      <p:to>
                                        <p:strVal val="visible"/>
                                      </p:to>
                                    </p:se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528389"/>
                                        </p:tgtEl>
                                        <p:attrNameLst>
                                          <p:attrName>style.visibility</p:attrName>
                                        </p:attrNameLst>
                                      </p:cBhvr>
                                      <p:to>
                                        <p:strVal val="visible"/>
                                      </p:to>
                                    </p:set>
                                    <p:animEffect transition="in" filter="fade">
                                      <p:cBhvr>
                                        <p:cTn id="23" dur="1000"/>
                                        <p:tgtEl>
                                          <p:spTgt spid="52838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528427"/>
                                        </p:tgtEl>
                                        <p:attrNameLst>
                                          <p:attrName>style.visibility</p:attrName>
                                        </p:attrNameLst>
                                      </p:cBhvr>
                                      <p:to>
                                        <p:strVal val="visible"/>
                                      </p:to>
                                    </p:se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528423"/>
                                        </p:tgtEl>
                                        <p:attrNameLst>
                                          <p:attrName>style.visibility</p:attrName>
                                        </p:attrNameLst>
                                      </p:cBhvr>
                                      <p:to>
                                        <p:strVal val="visible"/>
                                      </p:to>
                                    </p:set>
                                    <p:animEffect transition="in" filter="fade">
                                      <p:cBhvr>
                                        <p:cTn id="31" dur="1000"/>
                                        <p:tgtEl>
                                          <p:spTgt spid="52842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52843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499"/>
                                          </p:stCondLst>
                                        </p:cTn>
                                        <p:tgtEl>
                                          <p:spTgt spid="52843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52843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52843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499"/>
                                          </p:stCondLst>
                                        </p:cTn>
                                        <p:tgtEl>
                                          <p:spTgt spid="528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8" grpId="0" animBg="1"/>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Your First Challenge</a:t>
            </a:r>
            <a:endParaRPr lang="en-US" sz="3600">
              <a:solidFill>
                <a:srgbClr val="FF0000"/>
              </a:solidFill>
            </a:endParaRPr>
          </a:p>
        </p:txBody>
      </p:sp>
      <p:sp>
        <p:nvSpPr>
          <p:cNvPr id="530435" name="Rectangle 3"/>
          <p:cNvSpPr>
            <a:spLocks noGrp="1" noChangeAspect="1" noChangeArrowheads="1"/>
          </p:cNvSpPr>
          <p:nvPr>
            <p:ph type="body" idx="1"/>
          </p:nvPr>
        </p:nvSpPr>
        <p:spPr>
          <a:xfrm>
            <a:off x="450850" y="1168400"/>
            <a:ext cx="8153400" cy="1422400"/>
          </a:xfrm>
          <a:noFill/>
          <a:ln/>
        </p:spPr>
        <p:txBody>
          <a:bodyPr/>
          <a:lstStyle/>
          <a:p>
            <a:pPr algn="just">
              <a:lnSpc>
                <a:spcPct val="85000"/>
              </a:lnSpc>
              <a:spcBef>
                <a:spcPct val="0"/>
              </a:spcBef>
              <a:spcAft>
                <a:spcPct val="50000"/>
              </a:spcAft>
            </a:pPr>
            <a:r>
              <a:rPr lang="en-US" sz="2400"/>
              <a:t>How would you program Karel to pick up the beeper and transport it to the top of the ledge?  Karel should drop the beeper at the corner of 2</a:t>
            </a:r>
            <a:r>
              <a:rPr lang="en-US" sz="2000" baseline="30000"/>
              <a:t>nd</a:t>
            </a:r>
            <a:r>
              <a:rPr lang="en-US" sz="2000"/>
              <a:t> </a:t>
            </a:r>
            <a:r>
              <a:rPr lang="en-US" sz="2400"/>
              <a:t>Street</a:t>
            </a:r>
            <a:r>
              <a:rPr lang="en-US" sz="2000"/>
              <a:t> </a:t>
            </a:r>
            <a:r>
              <a:rPr lang="en-US" sz="2400"/>
              <a:t>and</a:t>
            </a:r>
            <a:r>
              <a:rPr lang="en-US" sz="2000"/>
              <a:t> </a:t>
            </a:r>
            <a:r>
              <a:rPr lang="en-US" sz="2400"/>
              <a:t>4</a:t>
            </a:r>
            <a:r>
              <a:rPr lang="en-US" sz="2000" baseline="30000"/>
              <a:t>th</a:t>
            </a:r>
            <a:r>
              <a:rPr lang="en-US" sz="2000"/>
              <a:t> </a:t>
            </a:r>
            <a:r>
              <a:rPr lang="en-US" sz="2400"/>
              <a:t>Avenue and then continue one more corner to the east, ending up on 5</a:t>
            </a:r>
            <a:r>
              <a:rPr lang="en-US" sz="2000" baseline="30000"/>
              <a:t>th</a:t>
            </a:r>
            <a:r>
              <a:rPr lang="en-US" sz="2000"/>
              <a:t> </a:t>
            </a:r>
            <a:r>
              <a:rPr lang="en-US" sz="2400"/>
              <a:t>Avenue.</a:t>
            </a:r>
          </a:p>
        </p:txBody>
      </p:sp>
      <p:sp>
        <p:nvSpPr>
          <p:cNvPr id="530436" name="Rectangle 4"/>
          <p:cNvSpPr>
            <a:spLocks noChangeArrowheads="1"/>
          </p:cNvSpPr>
          <p:nvPr/>
        </p:nvSpPr>
        <p:spPr bwMode="auto">
          <a:xfrm>
            <a:off x="2128838" y="3351213"/>
            <a:ext cx="4897437" cy="2922587"/>
          </a:xfrm>
          <a:prstGeom prst="rect">
            <a:avLst/>
          </a:prstGeom>
          <a:solidFill>
            <a:srgbClr val="FFFFFF"/>
          </a:solidFill>
          <a:ln w="19050">
            <a:solidFill>
              <a:schemeClr val="tx1"/>
            </a:solidFill>
            <a:miter lim="800000"/>
            <a:headEnd/>
            <a:tailEnd/>
          </a:ln>
          <a:effectLst/>
        </p:spPr>
        <p:txBody>
          <a:bodyPr wrap="none" anchor="ctr">
            <a:prstTxWarp prst="textNoShape">
              <a:avLst/>
            </a:prstTxWarp>
          </a:bodyPr>
          <a:lstStyle/>
          <a:p>
            <a:endParaRPr lang="en-US"/>
          </a:p>
        </p:txBody>
      </p:sp>
      <p:grpSp>
        <p:nvGrpSpPr>
          <p:cNvPr id="530437" name="Group 5"/>
          <p:cNvGrpSpPr>
            <a:grpSpLocks/>
          </p:cNvGrpSpPr>
          <p:nvPr/>
        </p:nvGrpSpPr>
        <p:grpSpPr bwMode="auto">
          <a:xfrm>
            <a:off x="5054600" y="5295900"/>
            <a:ext cx="1981200" cy="990600"/>
            <a:chOff x="3184" y="3336"/>
            <a:chExt cx="1248" cy="624"/>
          </a:xfrm>
        </p:grpSpPr>
        <p:sp>
          <p:nvSpPr>
            <p:cNvPr id="530438" name="Line 6"/>
            <p:cNvSpPr>
              <a:spLocks noChangeShapeType="1"/>
            </p:cNvSpPr>
            <p:nvPr/>
          </p:nvSpPr>
          <p:spPr bwMode="auto">
            <a:xfrm rot="-5400000">
              <a:off x="2879" y="3648"/>
              <a:ext cx="624" cy="0"/>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sp>
          <p:nvSpPr>
            <p:cNvPr id="530439" name="Line 7"/>
            <p:cNvSpPr>
              <a:spLocks noChangeShapeType="1"/>
            </p:cNvSpPr>
            <p:nvPr/>
          </p:nvSpPr>
          <p:spPr bwMode="auto">
            <a:xfrm>
              <a:off x="3184" y="3344"/>
              <a:ext cx="631" cy="0"/>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sp>
          <p:nvSpPr>
            <p:cNvPr id="530440" name="Line 8"/>
            <p:cNvSpPr>
              <a:spLocks noChangeShapeType="1"/>
            </p:cNvSpPr>
            <p:nvPr/>
          </p:nvSpPr>
          <p:spPr bwMode="auto">
            <a:xfrm>
              <a:off x="3801" y="3344"/>
              <a:ext cx="631" cy="0"/>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grpSp>
      <p:grpSp>
        <p:nvGrpSpPr>
          <p:cNvPr id="530441" name="Group 9"/>
          <p:cNvGrpSpPr>
            <a:grpSpLocks/>
          </p:cNvGrpSpPr>
          <p:nvPr/>
        </p:nvGrpSpPr>
        <p:grpSpPr bwMode="auto">
          <a:xfrm>
            <a:off x="1816100" y="3657600"/>
            <a:ext cx="5199063" cy="2971800"/>
            <a:chOff x="1144" y="2304"/>
            <a:chExt cx="3275" cy="1872"/>
          </a:xfrm>
        </p:grpSpPr>
        <p:sp>
          <p:nvSpPr>
            <p:cNvPr id="530442" name="Text Box 10"/>
            <p:cNvSpPr txBox="1">
              <a:spLocks noChangeArrowheads="1"/>
            </p:cNvSpPr>
            <p:nvPr/>
          </p:nvSpPr>
          <p:spPr bwMode="auto">
            <a:xfrm>
              <a:off x="1533" y="3540"/>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30443" name="Text Box 11"/>
            <p:cNvSpPr txBox="1">
              <a:spLocks noChangeArrowheads="1"/>
            </p:cNvSpPr>
            <p:nvPr/>
          </p:nvSpPr>
          <p:spPr bwMode="auto">
            <a:xfrm>
              <a:off x="2149" y="3540"/>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30444" name="Text Box 12"/>
            <p:cNvSpPr txBox="1">
              <a:spLocks noChangeArrowheads="1"/>
            </p:cNvSpPr>
            <p:nvPr/>
          </p:nvSpPr>
          <p:spPr bwMode="auto">
            <a:xfrm>
              <a:off x="2765" y="3540"/>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30445" name="Text Box 13"/>
            <p:cNvSpPr txBox="1">
              <a:spLocks noChangeArrowheads="1"/>
            </p:cNvSpPr>
            <p:nvPr/>
          </p:nvSpPr>
          <p:spPr bwMode="auto">
            <a:xfrm>
              <a:off x="3381" y="3540"/>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30446" name="Text Box 14"/>
            <p:cNvSpPr txBox="1">
              <a:spLocks noChangeArrowheads="1"/>
            </p:cNvSpPr>
            <p:nvPr/>
          </p:nvSpPr>
          <p:spPr bwMode="auto">
            <a:xfrm>
              <a:off x="3997" y="3540"/>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30447" name="Text Box 15"/>
            <p:cNvSpPr txBox="1">
              <a:spLocks noChangeArrowheads="1"/>
            </p:cNvSpPr>
            <p:nvPr/>
          </p:nvSpPr>
          <p:spPr bwMode="auto">
            <a:xfrm>
              <a:off x="1533" y="2924"/>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30448" name="Text Box 16"/>
            <p:cNvSpPr txBox="1">
              <a:spLocks noChangeArrowheads="1"/>
            </p:cNvSpPr>
            <p:nvPr/>
          </p:nvSpPr>
          <p:spPr bwMode="auto">
            <a:xfrm>
              <a:off x="2149" y="2924"/>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30449" name="Text Box 17"/>
            <p:cNvSpPr txBox="1">
              <a:spLocks noChangeArrowheads="1"/>
            </p:cNvSpPr>
            <p:nvPr/>
          </p:nvSpPr>
          <p:spPr bwMode="auto">
            <a:xfrm>
              <a:off x="2765" y="2924"/>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30450" name="Text Box 18"/>
            <p:cNvSpPr txBox="1">
              <a:spLocks noChangeArrowheads="1"/>
            </p:cNvSpPr>
            <p:nvPr/>
          </p:nvSpPr>
          <p:spPr bwMode="auto">
            <a:xfrm>
              <a:off x="3381" y="2924"/>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30451" name="Text Box 19"/>
            <p:cNvSpPr txBox="1">
              <a:spLocks noChangeArrowheads="1"/>
            </p:cNvSpPr>
            <p:nvPr/>
          </p:nvSpPr>
          <p:spPr bwMode="auto">
            <a:xfrm>
              <a:off x="3997" y="2924"/>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30452" name="Text Box 20"/>
            <p:cNvSpPr txBox="1">
              <a:spLocks noChangeArrowheads="1"/>
            </p:cNvSpPr>
            <p:nvPr/>
          </p:nvSpPr>
          <p:spPr bwMode="auto">
            <a:xfrm>
              <a:off x="1533" y="2308"/>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30453" name="Text Box 21"/>
            <p:cNvSpPr txBox="1">
              <a:spLocks noChangeArrowheads="1"/>
            </p:cNvSpPr>
            <p:nvPr/>
          </p:nvSpPr>
          <p:spPr bwMode="auto">
            <a:xfrm>
              <a:off x="2149" y="2308"/>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30454" name="Text Box 22"/>
            <p:cNvSpPr txBox="1">
              <a:spLocks noChangeArrowheads="1"/>
            </p:cNvSpPr>
            <p:nvPr/>
          </p:nvSpPr>
          <p:spPr bwMode="auto">
            <a:xfrm>
              <a:off x="2765" y="2308"/>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30455" name="Text Box 23"/>
            <p:cNvSpPr txBox="1">
              <a:spLocks noChangeArrowheads="1"/>
            </p:cNvSpPr>
            <p:nvPr/>
          </p:nvSpPr>
          <p:spPr bwMode="auto">
            <a:xfrm>
              <a:off x="3381" y="2308"/>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30456" name="Text Box 24"/>
            <p:cNvSpPr txBox="1">
              <a:spLocks noChangeArrowheads="1"/>
            </p:cNvSpPr>
            <p:nvPr/>
          </p:nvSpPr>
          <p:spPr bwMode="auto">
            <a:xfrm>
              <a:off x="3997" y="2308"/>
              <a:ext cx="240"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a:t>
              </a:r>
            </a:p>
          </p:txBody>
        </p:sp>
        <p:sp>
          <p:nvSpPr>
            <p:cNvPr id="530457" name="Text Box 25"/>
            <p:cNvSpPr txBox="1">
              <a:spLocks noChangeArrowheads="1"/>
            </p:cNvSpPr>
            <p:nvPr/>
          </p:nvSpPr>
          <p:spPr bwMode="auto">
            <a:xfrm>
              <a:off x="1144" y="3544"/>
              <a:ext cx="192" cy="212"/>
            </a:xfrm>
            <a:prstGeom prst="rect">
              <a:avLst/>
            </a:prstGeom>
            <a:noFill/>
            <a:ln w="9525">
              <a:noFill/>
              <a:miter lim="800000"/>
              <a:headEnd/>
              <a:tailEnd/>
            </a:ln>
            <a:effectLst/>
          </p:spPr>
          <p:txBody>
            <a:bodyPr>
              <a:prstTxWarp prst="textNoShape">
                <a:avLst/>
              </a:prstTxWarp>
              <a:spAutoFit/>
            </a:bodyPr>
            <a:lstStyle/>
            <a:p>
              <a:pPr algn="r">
                <a:spcBef>
                  <a:spcPct val="50000"/>
                </a:spcBef>
              </a:pPr>
              <a:r>
                <a:rPr lang="en-US" sz="1600" b="0"/>
                <a:t>1</a:t>
              </a:r>
              <a:endParaRPr lang="en-US" b="0"/>
            </a:p>
          </p:txBody>
        </p:sp>
        <p:sp>
          <p:nvSpPr>
            <p:cNvPr id="530458" name="Text Box 26"/>
            <p:cNvSpPr txBox="1">
              <a:spLocks noChangeArrowheads="1"/>
            </p:cNvSpPr>
            <p:nvPr/>
          </p:nvSpPr>
          <p:spPr bwMode="auto">
            <a:xfrm>
              <a:off x="1144" y="2928"/>
              <a:ext cx="192" cy="212"/>
            </a:xfrm>
            <a:prstGeom prst="rect">
              <a:avLst/>
            </a:prstGeom>
            <a:noFill/>
            <a:ln w="9525">
              <a:noFill/>
              <a:miter lim="800000"/>
              <a:headEnd/>
              <a:tailEnd/>
            </a:ln>
            <a:effectLst/>
          </p:spPr>
          <p:txBody>
            <a:bodyPr>
              <a:prstTxWarp prst="textNoShape">
                <a:avLst/>
              </a:prstTxWarp>
              <a:spAutoFit/>
            </a:bodyPr>
            <a:lstStyle/>
            <a:p>
              <a:pPr algn="r">
                <a:spcBef>
                  <a:spcPct val="50000"/>
                </a:spcBef>
              </a:pPr>
              <a:r>
                <a:rPr lang="en-US" sz="1600" b="0"/>
                <a:t>2</a:t>
              </a:r>
              <a:endParaRPr lang="en-US" b="0"/>
            </a:p>
          </p:txBody>
        </p:sp>
        <p:sp>
          <p:nvSpPr>
            <p:cNvPr id="530459" name="Text Box 27"/>
            <p:cNvSpPr txBox="1">
              <a:spLocks noChangeArrowheads="1"/>
            </p:cNvSpPr>
            <p:nvPr/>
          </p:nvSpPr>
          <p:spPr bwMode="auto">
            <a:xfrm>
              <a:off x="1144" y="2304"/>
              <a:ext cx="192" cy="212"/>
            </a:xfrm>
            <a:prstGeom prst="rect">
              <a:avLst/>
            </a:prstGeom>
            <a:noFill/>
            <a:ln w="9525">
              <a:noFill/>
              <a:miter lim="800000"/>
              <a:headEnd/>
              <a:tailEnd/>
            </a:ln>
            <a:effectLst/>
          </p:spPr>
          <p:txBody>
            <a:bodyPr>
              <a:prstTxWarp prst="textNoShape">
                <a:avLst/>
              </a:prstTxWarp>
              <a:spAutoFit/>
            </a:bodyPr>
            <a:lstStyle/>
            <a:p>
              <a:pPr algn="r">
                <a:spcBef>
                  <a:spcPct val="50000"/>
                </a:spcBef>
              </a:pPr>
              <a:r>
                <a:rPr lang="en-US" sz="1600" b="0"/>
                <a:t>3</a:t>
              </a:r>
              <a:endParaRPr lang="en-US" b="0"/>
            </a:p>
          </p:txBody>
        </p:sp>
        <p:sp>
          <p:nvSpPr>
            <p:cNvPr id="530460" name="Text Box 28"/>
            <p:cNvSpPr txBox="1">
              <a:spLocks noChangeArrowheads="1"/>
            </p:cNvSpPr>
            <p:nvPr/>
          </p:nvSpPr>
          <p:spPr bwMode="auto">
            <a:xfrm>
              <a:off x="1344" y="3948"/>
              <a:ext cx="615"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1</a:t>
              </a:r>
              <a:endParaRPr lang="en-US" b="0"/>
            </a:p>
          </p:txBody>
        </p:sp>
        <p:sp>
          <p:nvSpPr>
            <p:cNvPr id="530461" name="Text Box 29"/>
            <p:cNvSpPr txBox="1">
              <a:spLocks noChangeArrowheads="1"/>
            </p:cNvSpPr>
            <p:nvPr/>
          </p:nvSpPr>
          <p:spPr bwMode="auto">
            <a:xfrm>
              <a:off x="1953" y="3952"/>
              <a:ext cx="615"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2</a:t>
              </a:r>
              <a:endParaRPr lang="en-US" b="0"/>
            </a:p>
          </p:txBody>
        </p:sp>
        <p:sp>
          <p:nvSpPr>
            <p:cNvPr id="530462" name="Text Box 30"/>
            <p:cNvSpPr txBox="1">
              <a:spLocks noChangeArrowheads="1"/>
            </p:cNvSpPr>
            <p:nvPr/>
          </p:nvSpPr>
          <p:spPr bwMode="auto">
            <a:xfrm>
              <a:off x="2570" y="3956"/>
              <a:ext cx="615"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3</a:t>
              </a:r>
              <a:endParaRPr lang="en-US" b="0"/>
            </a:p>
          </p:txBody>
        </p:sp>
        <p:sp>
          <p:nvSpPr>
            <p:cNvPr id="530463" name="Text Box 31"/>
            <p:cNvSpPr txBox="1">
              <a:spLocks noChangeArrowheads="1"/>
            </p:cNvSpPr>
            <p:nvPr/>
          </p:nvSpPr>
          <p:spPr bwMode="auto">
            <a:xfrm>
              <a:off x="3187" y="3960"/>
              <a:ext cx="615"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4</a:t>
              </a:r>
              <a:endParaRPr lang="en-US" b="0"/>
            </a:p>
          </p:txBody>
        </p:sp>
        <p:sp>
          <p:nvSpPr>
            <p:cNvPr id="530464" name="Text Box 32"/>
            <p:cNvSpPr txBox="1">
              <a:spLocks noChangeArrowheads="1"/>
            </p:cNvSpPr>
            <p:nvPr/>
          </p:nvSpPr>
          <p:spPr bwMode="auto">
            <a:xfrm>
              <a:off x="3804" y="3964"/>
              <a:ext cx="615" cy="21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600" b="0"/>
                <a:t>5</a:t>
              </a:r>
              <a:endParaRPr lang="en-US" b="0"/>
            </a:p>
          </p:txBody>
        </p:sp>
      </p:grpSp>
      <p:grpSp>
        <p:nvGrpSpPr>
          <p:cNvPr id="530465" name="Group 33"/>
          <p:cNvGrpSpPr>
            <a:grpSpLocks/>
          </p:cNvGrpSpPr>
          <p:nvPr/>
        </p:nvGrpSpPr>
        <p:grpSpPr bwMode="auto">
          <a:xfrm>
            <a:off x="2197100" y="5422900"/>
            <a:ext cx="795338" cy="846138"/>
            <a:chOff x="216" y="2155"/>
            <a:chExt cx="501" cy="533"/>
          </a:xfrm>
        </p:grpSpPr>
        <p:sp>
          <p:nvSpPr>
            <p:cNvPr id="530466" name="Rectangle 34"/>
            <p:cNvSpPr>
              <a:spLocks noChangeArrowheads="1"/>
            </p:cNvSpPr>
            <p:nvPr/>
          </p:nvSpPr>
          <p:spPr bwMode="auto">
            <a:xfrm>
              <a:off x="384" y="2304"/>
              <a:ext cx="192" cy="192"/>
            </a:xfrm>
            <a:prstGeom prst="rect">
              <a:avLst/>
            </a:prstGeom>
            <a:solidFill>
              <a:srgbClr val="FFFFFF"/>
            </a:solidFill>
            <a:ln w="9525">
              <a:noFill/>
              <a:miter lim="800000"/>
              <a:headEnd/>
              <a:tailEnd/>
            </a:ln>
            <a:effectLst/>
          </p:spPr>
          <p:txBody>
            <a:bodyPr wrap="none" anchor="ctr">
              <a:prstTxWarp prst="textNoShape">
                <a:avLst/>
              </a:prstTxWarp>
            </a:bodyPr>
            <a:lstStyle/>
            <a:p>
              <a:endParaRPr lang="en-US"/>
            </a:p>
          </p:txBody>
        </p:sp>
        <p:pic>
          <p:nvPicPr>
            <p:cNvPr id="530467" name="Picture 35" descr="Karel"/>
            <p:cNvPicPr>
              <a:picLocks noChangeAspect="1" noChangeArrowheads="1"/>
            </p:cNvPicPr>
            <p:nvPr/>
          </p:nvPicPr>
          <p:blipFill>
            <a:blip r:embed="rId3"/>
            <a:srcRect/>
            <a:stretch>
              <a:fillRect/>
            </a:stretch>
          </p:blipFill>
          <p:spPr bwMode="auto">
            <a:xfrm>
              <a:off x="216" y="2155"/>
              <a:ext cx="501" cy="533"/>
            </a:xfrm>
            <a:prstGeom prst="rect">
              <a:avLst/>
            </a:prstGeom>
            <a:noFill/>
          </p:spPr>
        </p:pic>
      </p:grpSp>
      <p:pic>
        <p:nvPicPr>
          <p:cNvPr id="530468" name="Picture 36" descr="Beeper"/>
          <p:cNvPicPr>
            <a:picLocks noChangeAspect="1" noChangeArrowheads="1"/>
          </p:cNvPicPr>
          <p:nvPr/>
        </p:nvPicPr>
        <p:blipFill>
          <a:blip r:embed="rId4"/>
          <a:srcRect/>
          <a:stretch>
            <a:fillRect/>
          </a:stretch>
        </p:blipFill>
        <p:spPr bwMode="auto">
          <a:xfrm>
            <a:off x="3302000" y="5499100"/>
            <a:ext cx="603250" cy="609600"/>
          </a:xfrm>
          <a:prstGeom prst="rect">
            <a:avLst/>
          </a:prstGeom>
          <a:noFill/>
        </p:spPr>
      </p:pic>
      <p:grpSp>
        <p:nvGrpSpPr>
          <p:cNvPr id="530469" name="Group 37"/>
          <p:cNvGrpSpPr>
            <a:grpSpLocks/>
          </p:cNvGrpSpPr>
          <p:nvPr/>
        </p:nvGrpSpPr>
        <p:grpSpPr bwMode="auto">
          <a:xfrm>
            <a:off x="6121400" y="4457700"/>
            <a:ext cx="795338" cy="846138"/>
            <a:chOff x="216" y="2155"/>
            <a:chExt cx="501" cy="533"/>
          </a:xfrm>
        </p:grpSpPr>
        <p:sp>
          <p:nvSpPr>
            <p:cNvPr id="530470" name="Rectangle 38"/>
            <p:cNvSpPr>
              <a:spLocks noChangeArrowheads="1"/>
            </p:cNvSpPr>
            <p:nvPr/>
          </p:nvSpPr>
          <p:spPr bwMode="auto">
            <a:xfrm>
              <a:off x="384" y="2304"/>
              <a:ext cx="192" cy="192"/>
            </a:xfrm>
            <a:prstGeom prst="rect">
              <a:avLst/>
            </a:prstGeom>
            <a:solidFill>
              <a:srgbClr val="FFFFFF"/>
            </a:solidFill>
            <a:ln w="9525">
              <a:noFill/>
              <a:miter lim="800000"/>
              <a:headEnd/>
              <a:tailEnd/>
            </a:ln>
            <a:effectLst/>
          </p:spPr>
          <p:txBody>
            <a:bodyPr wrap="none" anchor="ctr">
              <a:prstTxWarp prst="textNoShape">
                <a:avLst/>
              </a:prstTxWarp>
            </a:bodyPr>
            <a:lstStyle/>
            <a:p>
              <a:endParaRPr lang="en-US"/>
            </a:p>
          </p:txBody>
        </p:sp>
        <p:pic>
          <p:nvPicPr>
            <p:cNvPr id="530471" name="Picture 39" descr="Karel"/>
            <p:cNvPicPr>
              <a:picLocks noChangeAspect="1" noChangeArrowheads="1"/>
            </p:cNvPicPr>
            <p:nvPr/>
          </p:nvPicPr>
          <p:blipFill>
            <a:blip r:embed="rId3"/>
            <a:srcRect/>
            <a:stretch>
              <a:fillRect/>
            </a:stretch>
          </p:blipFill>
          <p:spPr bwMode="auto">
            <a:xfrm>
              <a:off x="216" y="2155"/>
              <a:ext cx="501" cy="533"/>
            </a:xfrm>
            <a:prstGeom prst="rect">
              <a:avLst/>
            </a:prstGeom>
            <a:noFill/>
          </p:spPr>
        </p:pic>
      </p:grpSp>
      <p:pic>
        <p:nvPicPr>
          <p:cNvPr id="530472" name="Picture 40" descr="Beeper"/>
          <p:cNvPicPr>
            <a:picLocks noChangeAspect="1" noChangeArrowheads="1"/>
          </p:cNvPicPr>
          <p:nvPr/>
        </p:nvPicPr>
        <p:blipFill>
          <a:blip r:embed="rId4"/>
          <a:srcRect/>
          <a:stretch>
            <a:fillRect/>
          </a:stretch>
        </p:blipFill>
        <p:spPr bwMode="auto">
          <a:xfrm>
            <a:off x="5264150" y="4508500"/>
            <a:ext cx="603250" cy="609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3046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30468"/>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5304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0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7635" name="Rectangle 3"/>
          <p:cNvSpPr>
            <a:spLocks noGrp="1" noChangeArrowheads="1"/>
          </p:cNvSpPr>
          <p:nvPr>
            <p:ph type="title"/>
          </p:nvPr>
        </p:nvSpPr>
        <p:spPr>
          <a:xfrm>
            <a:off x="0" y="2667000"/>
            <a:ext cx="9144000" cy="1143000"/>
          </a:xfrm>
          <a:noFill/>
          <a:ln/>
        </p:spPr>
        <p:txBody>
          <a:bodyPr/>
          <a:lstStyle/>
          <a:p>
            <a:r>
              <a:rPr lang="en-US" sz="3600">
                <a:solidFill>
                  <a:srgbClr val="FF0000"/>
                </a:solidFill>
              </a:rPr>
              <a:t>The End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CS 106A Staff</a:t>
            </a:r>
          </a:p>
        </p:txBody>
      </p:sp>
      <p:sp>
        <p:nvSpPr>
          <p:cNvPr id="491524" name="Text Box 4"/>
          <p:cNvSpPr txBox="1">
            <a:spLocks noChangeArrowheads="1"/>
          </p:cNvSpPr>
          <p:nvPr/>
        </p:nvSpPr>
        <p:spPr bwMode="auto">
          <a:xfrm>
            <a:off x="4251325" y="1460500"/>
            <a:ext cx="3139802" cy="1446550"/>
          </a:xfrm>
          <a:prstGeom prst="rect">
            <a:avLst/>
          </a:prstGeom>
          <a:noFill/>
          <a:ln w="9525">
            <a:noFill/>
            <a:miter lim="800000"/>
            <a:headEnd/>
            <a:tailEnd/>
          </a:ln>
          <a:effectLst/>
        </p:spPr>
        <p:txBody>
          <a:bodyPr wrap="none">
            <a:prstTxWarp prst="textNoShape">
              <a:avLst/>
            </a:prstTxWarp>
            <a:spAutoFit/>
          </a:bodyPr>
          <a:lstStyle/>
          <a:p>
            <a:r>
              <a:rPr lang="en-US" sz="1800" b="0" dirty="0"/>
              <a:t>Professor: Eric Roberts</a:t>
            </a:r>
          </a:p>
          <a:p>
            <a:r>
              <a:rPr lang="en-US" sz="1600" dirty="0" err="1">
                <a:latin typeface="Courier New" pitchFamily="1" charset="0"/>
              </a:rPr>
              <a:t>eroberts@cs.stanford.edu</a:t>
            </a:r>
            <a:endParaRPr lang="en-US" sz="1600" dirty="0">
              <a:latin typeface="Courier New" pitchFamily="1" charset="0"/>
            </a:endParaRPr>
          </a:p>
          <a:p>
            <a:r>
              <a:rPr lang="en-US" sz="1800" b="0" dirty="0"/>
              <a:t>Office Hours (Gates 202):</a:t>
            </a:r>
            <a:endParaRPr lang="en-US" sz="1800" b="0" dirty="0" smtClean="0"/>
          </a:p>
          <a:p>
            <a:r>
              <a:rPr lang="en-US" sz="1800" b="0" dirty="0" smtClean="0"/>
              <a:t>       Tuesdays 9:30</a:t>
            </a:r>
            <a:r>
              <a:rPr lang="en-US" sz="2400" b="0" baseline="5000" dirty="0" smtClean="0"/>
              <a:t>–</a:t>
            </a:r>
            <a:r>
              <a:rPr lang="en-US" sz="1800" b="0" dirty="0" smtClean="0"/>
              <a:t>11:00</a:t>
            </a:r>
          </a:p>
          <a:p>
            <a:r>
              <a:rPr lang="en-US" sz="1800" b="0" dirty="0" smtClean="0"/>
              <a:t>       Wednesdays 4:00</a:t>
            </a:r>
            <a:r>
              <a:rPr lang="en-US" sz="2400" b="0" baseline="5000" dirty="0" smtClean="0"/>
              <a:t>–</a:t>
            </a:r>
            <a:r>
              <a:rPr lang="en-US" sz="1800" b="0" dirty="0" smtClean="0"/>
              <a:t>5:00</a:t>
            </a:r>
          </a:p>
        </p:txBody>
      </p:sp>
      <p:sp>
        <p:nvSpPr>
          <p:cNvPr id="491525" name="Text Box 5"/>
          <p:cNvSpPr txBox="1">
            <a:spLocks noChangeArrowheads="1"/>
          </p:cNvSpPr>
          <p:nvPr/>
        </p:nvSpPr>
        <p:spPr bwMode="auto">
          <a:xfrm>
            <a:off x="4254500" y="3822700"/>
            <a:ext cx="2712439" cy="1169551"/>
          </a:xfrm>
          <a:prstGeom prst="rect">
            <a:avLst/>
          </a:prstGeom>
          <a:noFill/>
          <a:ln w="9525">
            <a:noFill/>
            <a:miter lim="800000"/>
            <a:headEnd/>
            <a:tailEnd/>
          </a:ln>
          <a:effectLst/>
        </p:spPr>
        <p:txBody>
          <a:bodyPr wrap="none">
            <a:prstTxWarp prst="textNoShape">
              <a:avLst/>
            </a:prstTxWarp>
            <a:spAutoFit/>
          </a:bodyPr>
          <a:lstStyle/>
          <a:p>
            <a:r>
              <a:rPr lang="en-US" sz="1800" b="0" dirty="0"/>
              <a:t>Head TA:</a:t>
            </a:r>
            <a:r>
              <a:rPr lang="en-US" sz="1800" b="0" dirty="0" smtClean="0"/>
              <a:t> Alisha Adam</a:t>
            </a:r>
          </a:p>
          <a:p>
            <a:r>
              <a:rPr lang="en-US" sz="1600" dirty="0" err="1" smtClean="0">
                <a:latin typeface="Courier New" pitchFamily="1" charset="0"/>
              </a:rPr>
              <a:t>aadam@stanford.edu</a:t>
            </a:r>
            <a:endParaRPr lang="en-US" sz="1600" dirty="0">
              <a:latin typeface="Courier New" pitchFamily="1" charset="0"/>
            </a:endParaRPr>
          </a:p>
          <a:p>
            <a:r>
              <a:rPr lang="en-US" sz="1800" b="0" dirty="0"/>
              <a:t>Office Hours (Gates</a:t>
            </a:r>
            <a:r>
              <a:rPr lang="en-US" sz="1800" b="0" dirty="0" smtClean="0"/>
              <a:t> B-02)</a:t>
            </a:r>
            <a:r>
              <a:rPr lang="en-US" sz="1800" b="0" dirty="0"/>
              <a:t>:</a:t>
            </a:r>
          </a:p>
          <a:p>
            <a:r>
              <a:rPr lang="en-US" sz="1800" b="0" dirty="0"/>
              <a:t>      </a:t>
            </a:r>
            <a:r>
              <a:rPr lang="en-US" sz="1800" b="0" dirty="0" smtClean="0"/>
              <a:t> TBA</a:t>
            </a:r>
            <a:endParaRPr lang="en-US" sz="1800" b="0" dirty="0"/>
          </a:p>
        </p:txBody>
      </p:sp>
      <p:pic>
        <p:nvPicPr>
          <p:cNvPr id="8" name="Picture 7" descr="EricRoberts.png"/>
          <p:cNvPicPr>
            <a:picLocks noChangeAspect="1"/>
          </p:cNvPicPr>
          <p:nvPr/>
        </p:nvPicPr>
        <p:blipFill>
          <a:blip r:embed="rId3"/>
          <a:srcRect l="4398"/>
          <a:stretch>
            <a:fillRect/>
          </a:stretch>
        </p:blipFill>
        <p:spPr>
          <a:xfrm>
            <a:off x="1482196" y="1143000"/>
            <a:ext cx="2404004" cy="2514600"/>
          </a:xfrm>
          <a:prstGeom prst="rect">
            <a:avLst/>
          </a:prstGeom>
        </p:spPr>
      </p:pic>
      <p:pic>
        <p:nvPicPr>
          <p:cNvPr id="9" name="Picture 8" descr="AlishaAdam.png"/>
          <p:cNvPicPr>
            <a:picLocks noChangeAspect="1"/>
          </p:cNvPicPr>
          <p:nvPr/>
        </p:nvPicPr>
        <p:blipFill>
          <a:blip r:embed="rId4"/>
          <a:stretch>
            <a:fillRect/>
          </a:stretch>
        </p:blipFill>
        <p:spPr>
          <a:xfrm>
            <a:off x="1485900" y="3810000"/>
            <a:ext cx="2400300" cy="264694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Is CS</a:t>
            </a:r>
            <a:r>
              <a:rPr lang="en-US" sz="1400">
                <a:solidFill>
                  <a:srgbClr val="FF0000"/>
                </a:solidFill>
              </a:rPr>
              <a:t> </a:t>
            </a:r>
            <a:r>
              <a:rPr lang="en-US" sz="4000">
                <a:solidFill>
                  <a:srgbClr val="FF0000"/>
                </a:solidFill>
              </a:rPr>
              <a:t>106A the Right Course?</a:t>
            </a:r>
          </a:p>
        </p:txBody>
      </p:sp>
      <p:pic>
        <p:nvPicPr>
          <p:cNvPr id="8" name="Picture 7"/>
          <p:cNvPicPr>
            <a:picLocks noChangeAspect="1"/>
          </p:cNvPicPr>
          <p:nvPr/>
        </p:nvPicPr>
        <p:blipFill>
          <a:blip r:embed="rId3"/>
          <a:stretch>
            <a:fillRect/>
          </a:stretch>
        </p:blipFill>
        <p:spPr>
          <a:xfrm>
            <a:off x="547345" y="5082768"/>
            <a:ext cx="8065007" cy="1241832"/>
          </a:xfrm>
          <a:prstGeom prst="rect">
            <a:avLst/>
          </a:prstGeom>
          <a:ln>
            <a:solidFill>
              <a:srgbClr val="000000"/>
            </a:solidFill>
          </a:ln>
        </p:spPr>
      </p:pic>
      <p:pic>
        <p:nvPicPr>
          <p:cNvPr id="9" name="Picture 8"/>
          <p:cNvPicPr>
            <a:picLocks noChangeAspect="1"/>
          </p:cNvPicPr>
          <p:nvPr/>
        </p:nvPicPr>
        <p:blipFill>
          <a:blip r:embed="rId4"/>
          <a:stretch>
            <a:fillRect/>
          </a:stretch>
        </p:blipFill>
        <p:spPr>
          <a:xfrm>
            <a:off x="547345" y="1321993"/>
            <a:ext cx="8065007" cy="1421207"/>
          </a:xfrm>
          <a:prstGeom prst="rect">
            <a:avLst/>
          </a:prstGeom>
          <a:ln>
            <a:solidFill>
              <a:srgbClr val="000000"/>
            </a:solidFill>
          </a:ln>
        </p:spPr>
      </p:pic>
      <p:pic>
        <p:nvPicPr>
          <p:cNvPr id="10" name="Picture 9"/>
          <p:cNvPicPr>
            <a:picLocks noChangeAspect="1"/>
          </p:cNvPicPr>
          <p:nvPr/>
        </p:nvPicPr>
        <p:blipFill>
          <a:blip r:embed="rId5"/>
          <a:stretch>
            <a:fillRect/>
          </a:stretch>
        </p:blipFill>
        <p:spPr>
          <a:xfrm>
            <a:off x="547345" y="3105794"/>
            <a:ext cx="8065007" cy="1614381"/>
          </a:xfrm>
          <a:prstGeom prst="rect">
            <a:avLst/>
          </a:prstGeom>
          <a:ln>
            <a:solidFill>
              <a:srgbClr val="000000"/>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Important Administrative Notes</a:t>
            </a:r>
            <a:endParaRPr lang="en-US" sz="3600">
              <a:solidFill>
                <a:srgbClr val="FF0000"/>
              </a:solidFill>
            </a:endParaRPr>
          </a:p>
        </p:txBody>
      </p:sp>
      <p:sp>
        <p:nvSpPr>
          <p:cNvPr id="495619" name="Rectangle 3"/>
          <p:cNvSpPr>
            <a:spLocks noGrp="1" noChangeAspect="1" noChangeArrowheads="1"/>
          </p:cNvSpPr>
          <p:nvPr>
            <p:ph type="body" idx="1"/>
          </p:nvPr>
        </p:nvSpPr>
        <p:spPr>
          <a:xfrm>
            <a:off x="450850" y="1168400"/>
            <a:ext cx="8153400" cy="5308600"/>
          </a:xfrm>
          <a:noFill/>
          <a:ln/>
        </p:spPr>
        <p:txBody>
          <a:bodyPr/>
          <a:lstStyle/>
          <a:p>
            <a:pPr algn="just">
              <a:lnSpc>
                <a:spcPct val="85000"/>
              </a:lnSpc>
              <a:spcBef>
                <a:spcPct val="0"/>
              </a:spcBef>
              <a:spcAft>
                <a:spcPct val="50000"/>
              </a:spcAft>
            </a:pPr>
            <a:r>
              <a:rPr lang="en-US" sz="2400" dirty="0"/>
              <a:t>You </a:t>
            </a:r>
            <a:r>
              <a:rPr lang="en-US" sz="2400" b="1" i="1" dirty="0"/>
              <a:t>must</a:t>
            </a:r>
            <a:r>
              <a:rPr lang="en-US" sz="2400" dirty="0"/>
              <a:t> sign up for a section to be enrolled in the course.  Section signups will start at 5:00</a:t>
            </a:r>
            <a:r>
              <a:rPr lang="en-US" sz="1800" dirty="0"/>
              <a:t>P.M.</a:t>
            </a:r>
            <a:r>
              <a:rPr lang="en-US" sz="2400" dirty="0"/>
              <a:t> on Thursday and close at 5:00</a:t>
            </a:r>
            <a:r>
              <a:rPr lang="en-US" sz="1800" dirty="0"/>
              <a:t>P.M.</a:t>
            </a:r>
            <a:r>
              <a:rPr lang="en-US" sz="2400" dirty="0"/>
              <a:t> on</a:t>
            </a:r>
            <a:r>
              <a:rPr lang="en-US" sz="2400" dirty="0" smtClean="0"/>
              <a:t> Sunday.  </a:t>
            </a:r>
            <a:r>
              <a:rPr lang="en-US" sz="2400" dirty="0"/>
              <a:t>Be sure to sign up during that time at </a:t>
            </a:r>
          </a:p>
        </p:txBody>
      </p:sp>
      <p:sp>
        <p:nvSpPr>
          <p:cNvPr id="495620" name="Rectangle 4"/>
          <p:cNvSpPr>
            <a:spLocks noChangeAspect="1" noChangeArrowheads="1"/>
          </p:cNvSpPr>
          <p:nvPr/>
        </p:nvSpPr>
        <p:spPr bwMode="auto">
          <a:xfrm>
            <a:off x="495300" y="2882900"/>
            <a:ext cx="8153400" cy="1981200"/>
          </a:xfrm>
          <a:prstGeom prst="rect">
            <a:avLst/>
          </a:prstGeom>
          <a:noFill/>
          <a:ln w="9525">
            <a:noFill/>
            <a:miter lim="800000"/>
            <a:headEnd/>
            <a:tailEnd/>
          </a:ln>
          <a:effectLst/>
        </p:spPr>
        <p:txBody>
          <a:bodyPr>
            <a:prstTxWarp prst="textNoShape">
              <a:avLst/>
            </a:prstTxWarp>
          </a:bodyPr>
          <a:lstStyle/>
          <a:p>
            <a:pPr marL="342900" indent="-342900" algn="just">
              <a:lnSpc>
                <a:spcPct val="85000"/>
              </a:lnSpc>
              <a:spcAft>
                <a:spcPct val="50000"/>
              </a:spcAft>
              <a:buFontTx/>
              <a:buChar char="•"/>
            </a:pPr>
            <a:r>
              <a:rPr lang="en-US" sz="2400" b="0"/>
              <a:t>Undergraduates </a:t>
            </a:r>
            <a:r>
              <a:rPr lang="en-US" sz="2400" i="1"/>
              <a:t>must</a:t>
            </a:r>
            <a:r>
              <a:rPr lang="en-US" sz="2400" b="0"/>
              <a:t> take CS</a:t>
            </a:r>
            <a:r>
              <a:rPr lang="en-US" sz="1000" b="0"/>
              <a:t> </a:t>
            </a:r>
            <a:r>
              <a:rPr lang="en-US" sz="2400" b="0"/>
              <a:t>106A for 5 units.</a:t>
            </a:r>
            <a:r>
              <a:rPr lang="en-US" sz="1200" b="0"/>
              <a:t>  </a:t>
            </a:r>
            <a:r>
              <a:rPr lang="en-US" sz="2400" b="0"/>
              <a:t>Unfortunately, the default on Axess is 3 units, so make sure that you change this value as you register.</a:t>
            </a:r>
          </a:p>
          <a:p>
            <a:pPr marL="342900" indent="-342900" algn="just">
              <a:lnSpc>
                <a:spcPct val="85000"/>
              </a:lnSpc>
              <a:spcAft>
                <a:spcPct val="50000"/>
              </a:spcAft>
              <a:buFontTx/>
              <a:buChar char="•"/>
            </a:pPr>
            <a:r>
              <a:rPr lang="en-US" sz="2400" b="0"/>
              <a:t>All handouts, assignments, lecture slides, and announcements are posted on the course web site at</a:t>
            </a:r>
          </a:p>
        </p:txBody>
      </p:sp>
      <p:sp>
        <p:nvSpPr>
          <p:cNvPr id="495621" name="Text Box 5"/>
          <p:cNvSpPr txBox="1">
            <a:spLocks noChangeArrowheads="1"/>
          </p:cNvSpPr>
          <p:nvPr/>
        </p:nvSpPr>
        <p:spPr bwMode="auto">
          <a:xfrm>
            <a:off x="1638300" y="2295525"/>
            <a:ext cx="5867400" cy="39687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000">
                <a:solidFill>
                  <a:srgbClr val="0000FF"/>
                </a:solidFill>
                <a:latin typeface="Courier New" pitchFamily="1" charset="0"/>
              </a:rPr>
              <a:t>http://cs198.stanford.edu/section/</a:t>
            </a:r>
          </a:p>
        </p:txBody>
      </p:sp>
      <p:sp>
        <p:nvSpPr>
          <p:cNvPr id="495622" name="Line 6"/>
          <p:cNvSpPr>
            <a:spLocks noChangeShapeType="1"/>
          </p:cNvSpPr>
          <p:nvPr/>
        </p:nvSpPr>
        <p:spPr bwMode="auto">
          <a:xfrm>
            <a:off x="1981200" y="2613025"/>
            <a:ext cx="5181600" cy="0"/>
          </a:xfrm>
          <a:prstGeom prst="line">
            <a:avLst/>
          </a:prstGeom>
          <a:noFill/>
          <a:ln w="9525">
            <a:solidFill>
              <a:srgbClr val="0000FF"/>
            </a:solidFill>
            <a:round/>
            <a:headEnd/>
            <a:tailEnd/>
          </a:ln>
          <a:effectLst/>
        </p:spPr>
        <p:txBody>
          <a:bodyPr wrap="none" anchor="ctr">
            <a:prstTxWarp prst="textNoShape">
              <a:avLst/>
            </a:prstTxWarp>
          </a:bodyPr>
          <a:lstStyle/>
          <a:p>
            <a:endParaRPr lang="en-US"/>
          </a:p>
        </p:txBody>
      </p:sp>
      <p:sp>
        <p:nvSpPr>
          <p:cNvPr id="495623" name="Rectangle 7">
            <a:hlinkClick r:id="rId3"/>
          </p:cNvPr>
          <p:cNvSpPr>
            <a:spLocks noChangeArrowheads="1"/>
          </p:cNvSpPr>
          <p:nvPr/>
        </p:nvSpPr>
        <p:spPr bwMode="auto">
          <a:xfrm>
            <a:off x="1905000" y="2308225"/>
            <a:ext cx="5334000" cy="381000"/>
          </a:xfrm>
          <a:prstGeom prst="rect">
            <a:avLst/>
          </a:prstGeom>
          <a:noFill/>
          <a:ln w="9525">
            <a:solidFill>
              <a:srgbClr val="CCFFFF"/>
            </a:solidFill>
            <a:miter lim="800000"/>
            <a:headEnd/>
            <a:tailEnd/>
          </a:ln>
          <a:effectLst/>
        </p:spPr>
        <p:txBody>
          <a:bodyPr wrap="none" anchor="ctr">
            <a:prstTxWarp prst="textNoShape">
              <a:avLst/>
            </a:prstTxWarp>
          </a:bodyPr>
          <a:lstStyle/>
          <a:p>
            <a:endParaRPr lang="en-US"/>
          </a:p>
        </p:txBody>
      </p:sp>
      <p:sp>
        <p:nvSpPr>
          <p:cNvPr id="495624" name="Text Box 8"/>
          <p:cNvSpPr txBox="1">
            <a:spLocks noChangeArrowheads="1"/>
          </p:cNvSpPr>
          <p:nvPr/>
        </p:nvSpPr>
        <p:spPr bwMode="auto">
          <a:xfrm>
            <a:off x="1930400" y="4746625"/>
            <a:ext cx="43180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a:solidFill>
                  <a:srgbClr val="0000FF"/>
                </a:solidFill>
                <a:latin typeface="Courier New" pitchFamily="1" charset="0"/>
              </a:rPr>
              <a:t>http://cs106a.stanford.edu/</a:t>
            </a:r>
          </a:p>
        </p:txBody>
      </p:sp>
      <p:sp>
        <p:nvSpPr>
          <p:cNvPr id="495625" name="Line 9"/>
          <p:cNvSpPr>
            <a:spLocks noChangeShapeType="1"/>
          </p:cNvSpPr>
          <p:nvPr/>
        </p:nvSpPr>
        <p:spPr bwMode="auto">
          <a:xfrm flipV="1">
            <a:off x="1993900" y="5062538"/>
            <a:ext cx="4138613" cy="1587"/>
          </a:xfrm>
          <a:prstGeom prst="line">
            <a:avLst/>
          </a:prstGeom>
          <a:noFill/>
          <a:ln w="9525">
            <a:solidFill>
              <a:srgbClr val="0000FF"/>
            </a:solidFill>
            <a:round/>
            <a:headEnd/>
            <a:tailEnd/>
          </a:ln>
          <a:effectLst/>
        </p:spPr>
        <p:txBody>
          <a:bodyPr wrap="none" anchor="ctr">
            <a:prstTxWarp prst="textNoShape">
              <a:avLst/>
            </a:prstTxWarp>
          </a:bodyPr>
          <a:lstStyle/>
          <a:p>
            <a:endParaRPr lang="en-US"/>
          </a:p>
        </p:txBody>
      </p:sp>
      <p:sp>
        <p:nvSpPr>
          <p:cNvPr id="495626" name="Rectangle 10">
            <a:hlinkClick r:id="rId4"/>
          </p:cNvPr>
          <p:cNvSpPr>
            <a:spLocks noChangeArrowheads="1"/>
          </p:cNvSpPr>
          <p:nvPr/>
        </p:nvSpPr>
        <p:spPr bwMode="auto">
          <a:xfrm>
            <a:off x="1917700" y="4759325"/>
            <a:ext cx="4330700" cy="381000"/>
          </a:xfrm>
          <a:prstGeom prst="rect">
            <a:avLst/>
          </a:prstGeom>
          <a:noFill/>
          <a:ln w="9525">
            <a:solidFill>
              <a:srgbClr val="CCFFFF"/>
            </a:solidFill>
            <a:miter lim="800000"/>
            <a:headEnd/>
            <a:tailEnd/>
          </a:ln>
          <a:effectLst/>
        </p:spPr>
        <p:txBody>
          <a:bodyPr wrap="none" anchor="ctr">
            <a:prstTxWarp prst="textNoShape">
              <a:avLst/>
            </a:prstTxWarp>
          </a:bodyPr>
          <a:lstStyle/>
          <a:p>
            <a:endParaRPr lang="en-US"/>
          </a:p>
        </p:txBody>
      </p:sp>
      <p:sp>
        <p:nvSpPr>
          <p:cNvPr id="495627" name="Rectangle 11"/>
          <p:cNvSpPr>
            <a:spLocks noChangeAspect="1" noChangeArrowheads="1"/>
          </p:cNvSpPr>
          <p:nvPr/>
        </p:nvSpPr>
        <p:spPr bwMode="auto">
          <a:xfrm>
            <a:off x="495300" y="5270500"/>
            <a:ext cx="8153400" cy="1257300"/>
          </a:xfrm>
          <a:prstGeom prst="rect">
            <a:avLst/>
          </a:prstGeom>
          <a:noFill/>
          <a:ln w="9525">
            <a:noFill/>
            <a:miter lim="800000"/>
            <a:headEnd/>
            <a:tailEnd/>
          </a:ln>
          <a:effectLst/>
        </p:spPr>
        <p:txBody>
          <a:bodyPr>
            <a:prstTxWarp prst="textNoShape">
              <a:avLst/>
            </a:prstTxWarp>
          </a:bodyPr>
          <a:lstStyle/>
          <a:p>
            <a:pPr marL="342900" indent="-342900" algn="just">
              <a:lnSpc>
                <a:spcPct val="85000"/>
              </a:lnSpc>
              <a:spcAft>
                <a:spcPct val="50000"/>
              </a:spcAft>
              <a:buFontTx/>
              <a:buChar char="•"/>
            </a:pPr>
            <a:r>
              <a:rPr lang="en-US" sz="2400" b="0" dirty="0" smtClean="0"/>
              <a:t>The midterm is given </a:t>
            </a:r>
            <a:r>
              <a:rPr lang="en-US" sz="2400" b="0" dirty="0"/>
              <a:t>at two scheduled times as shown in Handout #2.  Special arrangements can be made for those who cannot make either time</a:t>
            </a:r>
            <a:r>
              <a:rPr lang="en-US" sz="2400" b="0" dirty="0" smtClean="0"/>
              <a:t>.</a:t>
            </a:r>
            <a:endParaRPr lang="en-US" sz="2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56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5620">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9562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495626"/>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4956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956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0" grpId="0" build="p"/>
      <p:bldP spid="495624" grpId="0"/>
      <p:bldP spid="495625" grpId="0" animBg="1"/>
      <p:bldP spid="495626" grpId="0" animBg="1"/>
      <p:bldP spid="495627" grpId="0" build="p" autoUpdateAnimBg="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Syllabus—Week 1</a:t>
            </a:r>
          </a:p>
        </p:txBody>
      </p:sp>
      <p:grpSp>
        <p:nvGrpSpPr>
          <p:cNvPr id="497667" name="Group 3"/>
          <p:cNvGrpSpPr>
            <a:grpSpLocks/>
          </p:cNvGrpSpPr>
          <p:nvPr/>
        </p:nvGrpSpPr>
        <p:grpSpPr bwMode="auto">
          <a:xfrm>
            <a:off x="571500" y="2095500"/>
            <a:ext cx="2671763" cy="2667000"/>
            <a:chOff x="360" y="1320"/>
            <a:chExt cx="1683" cy="1680"/>
          </a:xfrm>
        </p:grpSpPr>
        <p:sp>
          <p:nvSpPr>
            <p:cNvPr id="497668" name="Rectangle 4"/>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97669" name="Text Box 5"/>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January 4</a:t>
              </a:r>
              <a:endParaRPr lang="en-US" sz="1600" b="0" dirty="0"/>
            </a:p>
          </p:txBody>
        </p:sp>
        <p:sp>
          <p:nvSpPr>
            <p:cNvPr id="497670" name="Text Box 6"/>
            <p:cNvSpPr txBox="1">
              <a:spLocks noChangeArrowheads="1"/>
            </p:cNvSpPr>
            <p:nvPr/>
          </p:nvSpPr>
          <p:spPr bwMode="auto">
            <a:xfrm>
              <a:off x="360" y="1632"/>
              <a:ext cx="1683" cy="520"/>
            </a:xfrm>
            <a:prstGeom prst="rect">
              <a:avLst/>
            </a:prstGeom>
            <a:noFill/>
            <a:ln w="9525">
              <a:noFill/>
              <a:miter lim="800000"/>
              <a:headEnd/>
              <a:tailEnd/>
            </a:ln>
            <a:effectLst/>
          </p:spPr>
          <p:txBody>
            <a:bodyPr>
              <a:prstTxWarp prst="textNoShape">
                <a:avLst/>
              </a:prstTxWarp>
              <a:spAutoFit/>
            </a:bodyPr>
            <a:lstStyle/>
            <a:p>
              <a:pPr algn="ctr"/>
              <a:r>
                <a:rPr lang="en-US" sz="1600" b="0"/>
                <a:t>Administration</a:t>
              </a:r>
            </a:p>
            <a:p>
              <a:pPr algn="ctr"/>
              <a:r>
                <a:rPr lang="en-US" sz="1600" b="0"/>
                <a:t>CS and the Honor Code</a:t>
              </a:r>
            </a:p>
            <a:p>
              <a:pPr algn="ctr"/>
              <a:r>
                <a:rPr lang="en-US" sz="1600" b="0"/>
                <a:t>Meet Karel the Robot</a:t>
              </a:r>
            </a:p>
          </p:txBody>
        </p:sp>
        <p:sp>
          <p:nvSpPr>
            <p:cNvPr id="497671" name="Text Box 7"/>
            <p:cNvSpPr txBox="1">
              <a:spLocks noChangeArrowheads="1"/>
            </p:cNvSpPr>
            <p:nvPr/>
          </p:nvSpPr>
          <p:spPr bwMode="auto">
            <a:xfrm>
              <a:off x="360" y="2629"/>
              <a:ext cx="1681" cy="214"/>
            </a:xfrm>
            <a:prstGeom prst="rect">
              <a:avLst/>
            </a:prstGeom>
            <a:noFill/>
            <a:ln w="9525">
              <a:noFill/>
              <a:miter lim="800000"/>
              <a:headEnd/>
              <a:tailEnd/>
            </a:ln>
            <a:effectLst/>
          </p:spPr>
          <p:txBody>
            <a:bodyPr>
              <a:prstTxWarp prst="textNoShape">
                <a:avLst/>
              </a:prstTxWarp>
              <a:spAutoFit/>
            </a:bodyPr>
            <a:lstStyle/>
            <a:p>
              <a:pPr>
                <a:lnSpc>
                  <a:spcPct val="90000"/>
                </a:lnSpc>
              </a:pPr>
              <a:r>
                <a:rPr lang="en-US" sz="1800"/>
                <a:t> </a:t>
              </a:r>
            </a:p>
          </p:txBody>
        </p:sp>
      </p:grpSp>
      <p:grpSp>
        <p:nvGrpSpPr>
          <p:cNvPr id="497672" name="Group 8"/>
          <p:cNvGrpSpPr>
            <a:grpSpLocks/>
          </p:cNvGrpSpPr>
          <p:nvPr/>
        </p:nvGrpSpPr>
        <p:grpSpPr bwMode="auto">
          <a:xfrm>
            <a:off x="3238500" y="2095500"/>
            <a:ext cx="2671763" cy="2667000"/>
            <a:chOff x="360" y="1320"/>
            <a:chExt cx="1683" cy="1680"/>
          </a:xfrm>
        </p:grpSpPr>
        <p:sp>
          <p:nvSpPr>
            <p:cNvPr id="497673" name="Rectangle 9"/>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97674" name="Text Box 10"/>
            <p:cNvSpPr txBox="1">
              <a:spLocks noChangeArrowheads="1"/>
            </p:cNvSpPr>
            <p:nvPr/>
          </p:nvSpPr>
          <p:spPr bwMode="auto">
            <a:xfrm>
              <a:off x="360" y="1335"/>
              <a:ext cx="1680" cy="213"/>
            </a:xfrm>
            <a:prstGeom prst="rect">
              <a:avLst/>
            </a:prstGeom>
            <a:noFill/>
            <a:ln w="9525">
              <a:noFill/>
              <a:miter lim="800000"/>
              <a:headEnd/>
              <a:tailEnd/>
            </a:ln>
            <a:effectLst/>
          </p:spPr>
          <p:txBody>
            <a:bodyPr>
              <a:prstTxWarp prst="textNoShape">
                <a:avLst/>
              </a:prstTxWarp>
              <a:spAutoFit/>
            </a:bodyPr>
            <a:lstStyle/>
            <a:p>
              <a:r>
                <a:rPr lang="en-US" sz="1600" b="0" dirty="0"/>
                <a:t>6</a:t>
              </a:r>
              <a:endParaRPr lang="en-US" sz="1800" b="0" dirty="0"/>
            </a:p>
          </p:txBody>
        </p:sp>
        <p:sp>
          <p:nvSpPr>
            <p:cNvPr id="497675" name="Text Box 11"/>
            <p:cNvSpPr txBox="1">
              <a:spLocks noChangeArrowheads="1"/>
            </p:cNvSpPr>
            <p:nvPr/>
          </p:nvSpPr>
          <p:spPr bwMode="auto">
            <a:xfrm>
              <a:off x="360" y="1632"/>
              <a:ext cx="1683" cy="674"/>
            </a:xfrm>
            <a:prstGeom prst="rect">
              <a:avLst/>
            </a:prstGeom>
            <a:noFill/>
            <a:ln w="9525">
              <a:noFill/>
              <a:miter lim="800000"/>
              <a:headEnd/>
              <a:tailEnd/>
            </a:ln>
            <a:effectLst/>
          </p:spPr>
          <p:txBody>
            <a:bodyPr>
              <a:prstTxWarp prst="textNoShape">
                <a:avLst/>
              </a:prstTxWarp>
              <a:spAutoFit/>
            </a:bodyPr>
            <a:lstStyle/>
            <a:p>
              <a:pPr algn="ctr"/>
              <a:r>
                <a:rPr lang="en-US" sz="1600" b="0" dirty="0"/>
                <a:t>Simple </a:t>
              </a:r>
              <a:r>
                <a:rPr lang="en-US" sz="1600" b="0" dirty="0" err="1"/>
                <a:t>Karel</a:t>
              </a:r>
              <a:r>
                <a:rPr lang="en-US" sz="1600" b="0" dirty="0"/>
                <a:t> programs</a:t>
              </a:r>
            </a:p>
            <a:p>
              <a:pPr algn="ctr"/>
              <a:r>
                <a:rPr lang="en-US" sz="1600" b="0" dirty="0"/>
                <a:t>Extending the </a:t>
              </a:r>
              <a:r>
                <a:rPr lang="en-US" dirty="0" err="1">
                  <a:latin typeface="Courier New" pitchFamily="1" charset="0"/>
                </a:rPr>
                <a:t>Karel</a:t>
              </a:r>
              <a:r>
                <a:rPr lang="en-US" sz="1600" b="0" dirty="0"/>
                <a:t> class</a:t>
              </a:r>
            </a:p>
            <a:p>
              <a:pPr algn="ctr"/>
              <a:r>
                <a:rPr lang="en-US" sz="1600" b="0" dirty="0"/>
                <a:t>The concept of inheritance</a:t>
              </a:r>
            </a:p>
            <a:p>
              <a:pPr algn="ctr"/>
              <a:r>
                <a:rPr lang="en-US" sz="1600" b="0" dirty="0"/>
                <a:t>Control structures in </a:t>
              </a:r>
              <a:r>
                <a:rPr lang="en-US" sz="1600" b="0" dirty="0" err="1"/>
                <a:t>Karel</a:t>
              </a:r>
              <a:endParaRPr lang="en-US" sz="1600" b="0" dirty="0"/>
            </a:p>
          </p:txBody>
        </p:sp>
        <p:sp>
          <p:nvSpPr>
            <p:cNvPr id="497676" name="Text Box 12"/>
            <p:cNvSpPr txBox="1">
              <a:spLocks noChangeArrowheads="1"/>
            </p:cNvSpPr>
            <p:nvPr/>
          </p:nvSpPr>
          <p:spPr bwMode="auto">
            <a:xfrm>
              <a:off x="360" y="2629"/>
              <a:ext cx="1681" cy="322"/>
            </a:xfrm>
            <a:prstGeom prst="rect">
              <a:avLst/>
            </a:prstGeom>
            <a:noFill/>
            <a:ln w="9525">
              <a:noFill/>
              <a:miter lim="800000"/>
              <a:headEnd/>
              <a:tailEnd/>
            </a:ln>
            <a:effectLst/>
          </p:spPr>
          <p:txBody>
            <a:bodyPr>
              <a:prstTxWarp prst="textNoShape">
                <a:avLst/>
              </a:prstTxWarp>
              <a:spAutoFit/>
            </a:bodyPr>
            <a:lstStyle/>
            <a:p>
              <a:pPr>
                <a:lnSpc>
                  <a:spcPct val="90000"/>
                </a:lnSpc>
              </a:pPr>
              <a:endParaRPr lang="en-US" sz="1600" dirty="0"/>
            </a:p>
            <a:p>
              <a:pPr>
                <a:lnSpc>
                  <a:spcPct val="90000"/>
                </a:lnSpc>
              </a:pPr>
              <a:r>
                <a:rPr lang="en-US" dirty="0"/>
                <a:t>Read: </a:t>
              </a:r>
              <a:r>
                <a:rPr lang="en-US" dirty="0" err="1"/>
                <a:t>Karel</a:t>
              </a:r>
              <a:r>
                <a:rPr lang="en-US" dirty="0"/>
                <a:t>, Chapters 1-3</a:t>
              </a:r>
            </a:p>
          </p:txBody>
        </p:sp>
      </p:grpSp>
      <p:grpSp>
        <p:nvGrpSpPr>
          <p:cNvPr id="497677" name="Group 13"/>
          <p:cNvGrpSpPr>
            <a:grpSpLocks/>
          </p:cNvGrpSpPr>
          <p:nvPr/>
        </p:nvGrpSpPr>
        <p:grpSpPr bwMode="auto">
          <a:xfrm>
            <a:off x="5905500" y="2095500"/>
            <a:ext cx="2671763" cy="2667000"/>
            <a:chOff x="360" y="1320"/>
            <a:chExt cx="1683" cy="1680"/>
          </a:xfrm>
        </p:grpSpPr>
        <p:sp>
          <p:nvSpPr>
            <p:cNvPr id="497678" name="Rectangle 14"/>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97679" name="Text Box 15"/>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a:t>8</a:t>
              </a:r>
            </a:p>
          </p:txBody>
        </p:sp>
        <p:sp>
          <p:nvSpPr>
            <p:cNvPr id="497680" name="Text Box 16"/>
            <p:cNvSpPr txBox="1">
              <a:spLocks noChangeArrowheads="1"/>
            </p:cNvSpPr>
            <p:nvPr/>
          </p:nvSpPr>
          <p:spPr bwMode="auto">
            <a:xfrm>
              <a:off x="360" y="1632"/>
              <a:ext cx="1683" cy="520"/>
            </a:xfrm>
            <a:prstGeom prst="rect">
              <a:avLst/>
            </a:prstGeom>
            <a:noFill/>
            <a:ln w="9525">
              <a:noFill/>
              <a:miter lim="800000"/>
              <a:headEnd/>
              <a:tailEnd/>
            </a:ln>
            <a:effectLst/>
          </p:spPr>
          <p:txBody>
            <a:bodyPr>
              <a:prstTxWarp prst="textNoShape">
                <a:avLst/>
              </a:prstTxWarp>
              <a:spAutoFit/>
            </a:bodyPr>
            <a:lstStyle/>
            <a:p>
              <a:pPr algn="ctr"/>
              <a:r>
                <a:rPr lang="en-US" sz="1600" b="0"/>
                <a:t>Problem-solving in Karel</a:t>
              </a:r>
            </a:p>
            <a:p>
              <a:pPr algn="ctr"/>
              <a:r>
                <a:rPr lang="en-US" sz="1600" b="0"/>
                <a:t>Program decomposition</a:t>
              </a:r>
            </a:p>
            <a:p>
              <a:pPr algn="ctr"/>
              <a:r>
                <a:rPr lang="en-US" sz="1600" b="0"/>
                <a:t>The idea of an algorithm</a:t>
              </a:r>
            </a:p>
          </p:txBody>
        </p:sp>
        <p:sp>
          <p:nvSpPr>
            <p:cNvPr id="497681" name="Text Box 17"/>
            <p:cNvSpPr txBox="1">
              <a:spLocks noChangeArrowheads="1"/>
            </p:cNvSpPr>
            <p:nvPr/>
          </p:nvSpPr>
          <p:spPr bwMode="auto">
            <a:xfrm>
              <a:off x="360" y="2629"/>
              <a:ext cx="1681" cy="322"/>
            </a:xfrm>
            <a:prstGeom prst="rect">
              <a:avLst/>
            </a:prstGeom>
            <a:noFill/>
            <a:ln w="9525">
              <a:noFill/>
              <a:miter lim="800000"/>
              <a:headEnd/>
              <a:tailEnd/>
            </a:ln>
            <a:effectLst/>
          </p:spPr>
          <p:txBody>
            <a:bodyPr>
              <a:prstTxWarp prst="textNoShape">
                <a:avLst/>
              </a:prstTxWarp>
              <a:spAutoFit/>
            </a:bodyPr>
            <a:lstStyle/>
            <a:p>
              <a:pPr>
                <a:lnSpc>
                  <a:spcPct val="90000"/>
                </a:lnSpc>
              </a:pPr>
              <a:endParaRPr lang="en-US" sz="1600" dirty="0"/>
            </a:p>
            <a:p>
              <a:pPr>
                <a:lnSpc>
                  <a:spcPct val="90000"/>
                </a:lnSpc>
              </a:pPr>
              <a:r>
                <a:rPr lang="en-US" dirty="0"/>
                <a:t>Read: </a:t>
              </a:r>
              <a:r>
                <a:rPr lang="en-US" dirty="0" err="1"/>
                <a:t>Karel</a:t>
              </a:r>
              <a:r>
                <a:rPr lang="en-US" dirty="0"/>
                <a:t>, Chapters 4-6</a:t>
              </a:r>
            </a:p>
          </p:txBody>
        </p:sp>
      </p:grpSp>
      <p:pic>
        <p:nvPicPr>
          <p:cNvPr id="497682" name="Picture 18" descr="Beeper"/>
          <p:cNvPicPr>
            <a:picLocks noChangeAspect="1" noChangeArrowheads="1"/>
          </p:cNvPicPr>
          <p:nvPr/>
        </p:nvPicPr>
        <p:blipFill>
          <a:blip r:embed="rId3"/>
          <a:srcRect/>
          <a:stretch>
            <a:fillRect/>
          </a:stretch>
        </p:blipFill>
        <p:spPr bwMode="auto">
          <a:xfrm>
            <a:off x="1524000" y="3810000"/>
            <a:ext cx="850900" cy="860425"/>
          </a:xfrm>
          <a:prstGeom prst="rect">
            <a:avLst/>
          </a:prstGeom>
          <a:noFill/>
        </p:spPr>
      </p:pic>
      <p:pic>
        <p:nvPicPr>
          <p:cNvPr id="497683" name="Picture 19" descr="Karel"/>
          <p:cNvPicPr>
            <a:picLocks noChangeAspect="1" noChangeArrowheads="1"/>
          </p:cNvPicPr>
          <p:nvPr/>
        </p:nvPicPr>
        <p:blipFill>
          <a:blip r:embed="rId4"/>
          <a:srcRect/>
          <a:stretch>
            <a:fillRect/>
          </a:stretch>
        </p:blipFill>
        <p:spPr bwMode="auto">
          <a:xfrm>
            <a:off x="1371600" y="3632200"/>
            <a:ext cx="1111250" cy="118268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97683"/>
                                        </p:tgtEl>
                                        <p:attrNameLst>
                                          <p:attrName>style.visibility</p:attrName>
                                        </p:attrNameLst>
                                      </p:cBhvr>
                                      <p:to>
                                        <p:strVal val="visible"/>
                                      </p:to>
                                    </p:set>
                                    <p:anim calcmode="lin" valueType="num">
                                      <p:cBhvr additive="base">
                                        <p:cTn id="7" dur="1000" fill="hold"/>
                                        <p:tgtEl>
                                          <p:spTgt spid="497683"/>
                                        </p:tgtEl>
                                        <p:attrNameLst>
                                          <p:attrName>ppt_x</p:attrName>
                                        </p:attrNameLst>
                                      </p:cBhvr>
                                      <p:tavLst>
                                        <p:tav tm="0">
                                          <p:val>
                                            <p:strVal val="0-#ppt_w/2"/>
                                          </p:val>
                                        </p:tav>
                                        <p:tav tm="100000">
                                          <p:val>
                                            <p:strVal val="#ppt_x"/>
                                          </p:val>
                                        </p:tav>
                                      </p:tavLst>
                                    </p:anim>
                                    <p:anim calcmode="lin" valueType="num">
                                      <p:cBhvr additive="base">
                                        <p:cTn id="8" dur="1000" fill="hold"/>
                                        <p:tgtEl>
                                          <p:spTgt spid="4976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49768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xit" presetSubtype="2" fill="hold" nodeType="clickEffect">
                                  <p:stCondLst>
                                    <p:cond delay="0"/>
                                  </p:stCondLst>
                                  <p:childTnLst>
                                    <p:anim calcmode="lin" valueType="num">
                                      <p:cBhvr additive="base">
                                        <p:cTn id="15" dur="3000"/>
                                        <p:tgtEl>
                                          <p:spTgt spid="497683"/>
                                        </p:tgtEl>
                                        <p:attrNameLst>
                                          <p:attrName>ppt_x</p:attrName>
                                        </p:attrNameLst>
                                      </p:cBhvr>
                                      <p:tavLst>
                                        <p:tav tm="0">
                                          <p:val>
                                            <p:strVal val="ppt_x"/>
                                          </p:val>
                                        </p:tav>
                                        <p:tav tm="100000">
                                          <p:val>
                                            <p:strVal val="1+ppt_w/2"/>
                                          </p:val>
                                        </p:tav>
                                      </p:tavLst>
                                    </p:anim>
                                    <p:anim calcmode="lin" valueType="num">
                                      <p:cBhvr additive="base">
                                        <p:cTn id="16" dur="3000"/>
                                        <p:tgtEl>
                                          <p:spTgt spid="497683"/>
                                        </p:tgtEl>
                                        <p:attrNameLst>
                                          <p:attrName>ppt_y</p:attrName>
                                        </p:attrNameLst>
                                      </p:cBhvr>
                                      <p:tavLst>
                                        <p:tav tm="0">
                                          <p:val>
                                            <p:strVal val="ppt_y"/>
                                          </p:val>
                                        </p:tav>
                                        <p:tav tm="100000">
                                          <p:val>
                                            <p:strVal val="ppt_y"/>
                                          </p:val>
                                        </p:tav>
                                      </p:tavLst>
                                    </p:anim>
                                    <p:set>
                                      <p:cBhvr>
                                        <p:cTn id="17" dur="1" fill="hold">
                                          <p:stCondLst>
                                            <p:cond delay="2999"/>
                                          </p:stCondLst>
                                        </p:cTn>
                                        <p:tgtEl>
                                          <p:spTgt spid="4976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Syllabus—Week 2</a:t>
            </a:r>
          </a:p>
        </p:txBody>
      </p:sp>
      <p:grpSp>
        <p:nvGrpSpPr>
          <p:cNvPr id="499715" name="Group 3"/>
          <p:cNvGrpSpPr>
            <a:grpSpLocks/>
          </p:cNvGrpSpPr>
          <p:nvPr/>
        </p:nvGrpSpPr>
        <p:grpSpPr bwMode="auto">
          <a:xfrm>
            <a:off x="571500" y="2095500"/>
            <a:ext cx="2671763" cy="2667000"/>
            <a:chOff x="360" y="1320"/>
            <a:chExt cx="1683" cy="1680"/>
          </a:xfrm>
        </p:grpSpPr>
        <p:sp>
          <p:nvSpPr>
            <p:cNvPr id="499716" name="Rectangle 4"/>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99717" name="Text Box 5"/>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11</a:t>
              </a:r>
              <a:endParaRPr lang="en-US" sz="1600" b="0" dirty="0"/>
            </a:p>
          </p:txBody>
        </p:sp>
        <p:sp>
          <p:nvSpPr>
            <p:cNvPr id="499718" name="Text Box 6"/>
            <p:cNvSpPr txBox="1">
              <a:spLocks noChangeArrowheads="1"/>
            </p:cNvSpPr>
            <p:nvPr/>
          </p:nvSpPr>
          <p:spPr bwMode="auto">
            <a:xfrm>
              <a:off x="360" y="1632"/>
              <a:ext cx="1683" cy="674"/>
            </a:xfrm>
            <a:prstGeom prst="rect">
              <a:avLst/>
            </a:prstGeom>
            <a:noFill/>
            <a:ln w="9525">
              <a:noFill/>
              <a:miter lim="800000"/>
              <a:headEnd/>
              <a:tailEnd/>
            </a:ln>
            <a:effectLst/>
          </p:spPr>
          <p:txBody>
            <a:bodyPr>
              <a:prstTxWarp prst="textNoShape">
                <a:avLst/>
              </a:prstTxWarp>
              <a:spAutoFit/>
            </a:bodyPr>
            <a:lstStyle/>
            <a:p>
              <a:pPr algn="ctr"/>
              <a:r>
                <a:rPr lang="en-US" sz="1600" b="0" dirty="0"/>
                <a:t>Programming by example</a:t>
              </a:r>
            </a:p>
            <a:p>
              <a:pPr algn="ctr"/>
              <a:r>
                <a:rPr lang="en-US" sz="1600" b="0" dirty="0"/>
                <a:t>Classes and objects</a:t>
              </a:r>
            </a:p>
            <a:p>
              <a:pPr algn="ctr"/>
              <a:r>
                <a:rPr lang="en-US" sz="1600" b="0" dirty="0"/>
                <a:t>The </a:t>
              </a:r>
              <a:r>
                <a:rPr lang="en-US" dirty="0">
                  <a:latin typeface="Courier New" pitchFamily="1" charset="0"/>
                </a:rPr>
                <a:t>Program</a:t>
              </a:r>
              <a:r>
                <a:rPr lang="en-US" sz="1600" b="0" dirty="0"/>
                <a:t> hierarchy</a:t>
              </a:r>
            </a:p>
            <a:p>
              <a:pPr algn="ctr"/>
              <a:r>
                <a:rPr lang="en-US" sz="1600" b="0" dirty="0"/>
                <a:t>Simple graphical objects</a:t>
              </a:r>
            </a:p>
          </p:txBody>
        </p:sp>
        <p:sp>
          <p:nvSpPr>
            <p:cNvPr id="499719" name="Text Box 7"/>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endParaRPr lang="en-US" dirty="0" smtClean="0"/>
            </a:p>
            <a:p>
              <a:pPr>
                <a:lnSpc>
                  <a:spcPct val="90000"/>
                </a:lnSpc>
              </a:pPr>
              <a:r>
                <a:rPr lang="en-US" dirty="0" smtClean="0"/>
                <a:t>Read</a:t>
              </a:r>
              <a:r>
                <a:rPr lang="en-US" dirty="0"/>
                <a:t>: Java, Chapter </a:t>
              </a:r>
              <a:r>
                <a:rPr lang="en-US" dirty="0" smtClean="0"/>
                <a:t>1</a:t>
              </a:r>
              <a:endParaRPr lang="en-US" dirty="0"/>
            </a:p>
          </p:txBody>
        </p:sp>
      </p:grpSp>
      <p:grpSp>
        <p:nvGrpSpPr>
          <p:cNvPr id="499720" name="Group 8"/>
          <p:cNvGrpSpPr>
            <a:grpSpLocks/>
          </p:cNvGrpSpPr>
          <p:nvPr/>
        </p:nvGrpSpPr>
        <p:grpSpPr bwMode="auto">
          <a:xfrm>
            <a:off x="3238500" y="2095500"/>
            <a:ext cx="2671763" cy="2667000"/>
            <a:chOff x="360" y="1320"/>
            <a:chExt cx="1683" cy="1680"/>
          </a:xfrm>
        </p:grpSpPr>
        <p:sp>
          <p:nvSpPr>
            <p:cNvPr id="499721" name="Rectangle 9"/>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99722" name="Text Box 10"/>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13</a:t>
              </a:r>
              <a:endParaRPr lang="en-US" sz="1600" b="0" dirty="0"/>
            </a:p>
          </p:txBody>
        </p:sp>
        <p:sp>
          <p:nvSpPr>
            <p:cNvPr id="499723" name="Text Box 11"/>
            <p:cNvSpPr txBox="1">
              <a:spLocks noChangeArrowheads="1"/>
            </p:cNvSpPr>
            <p:nvPr/>
          </p:nvSpPr>
          <p:spPr bwMode="auto">
            <a:xfrm>
              <a:off x="360" y="1632"/>
              <a:ext cx="1683" cy="520"/>
            </a:xfrm>
            <a:prstGeom prst="rect">
              <a:avLst/>
            </a:prstGeom>
            <a:noFill/>
            <a:ln w="9525">
              <a:noFill/>
              <a:miter lim="800000"/>
              <a:headEnd/>
              <a:tailEnd/>
            </a:ln>
            <a:effectLst/>
          </p:spPr>
          <p:txBody>
            <a:bodyPr>
              <a:prstTxWarp prst="textNoShape">
                <a:avLst/>
              </a:prstTxWarp>
              <a:spAutoFit/>
            </a:bodyPr>
            <a:lstStyle/>
            <a:p>
              <a:pPr algn="ctr"/>
              <a:r>
                <a:rPr lang="en-US" sz="1600" b="0"/>
                <a:t>Variables and values</a:t>
              </a:r>
            </a:p>
            <a:p>
              <a:pPr algn="ctr"/>
              <a:r>
                <a:rPr lang="en-US" sz="1600" b="0"/>
                <a:t>Arithmetic expressions</a:t>
              </a:r>
            </a:p>
            <a:p>
              <a:pPr algn="ctr"/>
              <a:r>
                <a:rPr lang="en-US" sz="1600" b="0"/>
                <a:t>Common idioms</a:t>
              </a:r>
            </a:p>
          </p:txBody>
        </p:sp>
        <p:sp>
          <p:nvSpPr>
            <p:cNvPr id="499724" name="Text Box 12"/>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endParaRPr lang="en-US" dirty="0"/>
            </a:p>
            <a:p>
              <a:pPr>
                <a:lnSpc>
                  <a:spcPct val="90000"/>
                </a:lnSpc>
              </a:pPr>
              <a:r>
                <a:rPr lang="en-US" dirty="0"/>
                <a:t>Read: Chapters 2 and 3</a:t>
              </a:r>
            </a:p>
          </p:txBody>
        </p:sp>
      </p:grpSp>
      <p:grpSp>
        <p:nvGrpSpPr>
          <p:cNvPr id="499725" name="Group 13"/>
          <p:cNvGrpSpPr>
            <a:grpSpLocks/>
          </p:cNvGrpSpPr>
          <p:nvPr/>
        </p:nvGrpSpPr>
        <p:grpSpPr bwMode="auto">
          <a:xfrm>
            <a:off x="5905500" y="2095500"/>
            <a:ext cx="2671763" cy="2667000"/>
            <a:chOff x="360" y="1320"/>
            <a:chExt cx="1683" cy="1680"/>
          </a:xfrm>
        </p:grpSpPr>
        <p:sp>
          <p:nvSpPr>
            <p:cNvPr id="499726" name="Rectangle 14"/>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99727" name="Text Box 15"/>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15</a:t>
              </a:r>
              <a:endParaRPr lang="en-US" sz="1600" b="0" dirty="0"/>
            </a:p>
          </p:txBody>
        </p:sp>
        <p:sp>
          <p:nvSpPr>
            <p:cNvPr id="499728" name="Text Box 16"/>
            <p:cNvSpPr txBox="1">
              <a:spLocks noChangeArrowheads="1"/>
            </p:cNvSpPr>
            <p:nvPr/>
          </p:nvSpPr>
          <p:spPr bwMode="auto">
            <a:xfrm>
              <a:off x="360" y="1632"/>
              <a:ext cx="1683" cy="520"/>
            </a:xfrm>
            <a:prstGeom prst="rect">
              <a:avLst/>
            </a:prstGeom>
            <a:noFill/>
            <a:ln w="9525">
              <a:noFill/>
              <a:miter lim="800000"/>
              <a:headEnd/>
              <a:tailEnd/>
            </a:ln>
            <a:effectLst/>
          </p:spPr>
          <p:txBody>
            <a:bodyPr>
              <a:prstTxWarp prst="textNoShape">
                <a:avLst/>
              </a:prstTxWarp>
              <a:spAutoFit/>
            </a:bodyPr>
            <a:lstStyle/>
            <a:p>
              <a:pPr algn="ctr"/>
              <a:r>
                <a:rPr lang="en-US" sz="1600" b="0"/>
                <a:t>Control statements</a:t>
              </a:r>
            </a:p>
            <a:p>
              <a:pPr algn="ctr"/>
              <a:r>
                <a:rPr lang="en-US" sz="1600" b="0"/>
                <a:t>Boolean data</a:t>
              </a:r>
            </a:p>
            <a:p>
              <a:pPr algn="ctr"/>
              <a:r>
                <a:rPr lang="en-US" sz="1600" b="0"/>
                <a:t>Simple animations</a:t>
              </a:r>
            </a:p>
          </p:txBody>
        </p:sp>
        <p:sp>
          <p:nvSpPr>
            <p:cNvPr id="499729" name="Text Box 17"/>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r>
                <a:rPr lang="en-US" dirty="0" smtClean="0"/>
                <a:t>Read</a:t>
              </a:r>
              <a:r>
                <a:rPr lang="en-US" dirty="0"/>
                <a:t>: Chapter </a:t>
              </a:r>
              <a:r>
                <a:rPr lang="en-US" dirty="0" smtClean="0"/>
                <a:t>4</a:t>
              </a:r>
            </a:p>
            <a:p>
              <a:pPr>
                <a:lnSpc>
                  <a:spcPct val="90000"/>
                </a:lnSpc>
              </a:pPr>
              <a:r>
                <a:rPr lang="en-US" dirty="0" smtClean="0"/>
                <a:t>Due: HW #1 (</a:t>
              </a:r>
              <a:r>
                <a:rPr lang="en-US" dirty="0" err="1" smtClean="0"/>
                <a:t>Karel</a:t>
              </a:r>
              <a:r>
                <a:rPr lang="en-US" dirty="0" smtClean="0"/>
                <a:t>)</a:t>
              </a:r>
            </a:p>
          </p:txBody>
        </p:sp>
      </p:grpSp>
      <p:sp>
        <p:nvSpPr>
          <p:cNvPr id="499730" name="Rectangle 18"/>
          <p:cNvSpPr>
            <a:spLocks noChangeArrowheads="1"/>
          </p:cNvSpPr>
          <p:nvPr/>
        </p:nvSpPr>
        <p:spPr bwMode="auto">
          <a:xfrm>
            <a:off x="3429000" y="2571750"/>
            <a:ext cx="184150" cy="457200"/>
          </a:xfrm>
          <a:prstGeom prst="rect">
            <a:avLst/>
          </a:prstGeom>
          <a:noFill/>
          <a:ln w="9525">
            <a:noFill/>
            <a:miter lim="800000"/>
            <a:headEnd/>
            <a:tailEnd/>
          </a:ln>
          <a:effectLst/>
        </p:spPr>
        <p:txBody>
          <a:bodyPr wrap="none">
            <a:prstTxWarp prst="textNoShape">
              <a:avLst/>
            </a:prstTxWarp>
            <a:spAutoFit/>
          </a:bodyPr>
          <a:lstStyle/>
          <a:p>
            <a:endParaRPr lang="en-US" sz="2400" b="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Syllabus—Week 3</a:t>
            </a:r>
          </a:p>
        </p:txBody>
      </p:sp>
      <p:grpSp>
        <p:nvGrpSpPr>
          <p:cNvPr id="501768" name="Group 8"/>
          <p:cNvGrpSpPr>
            <a:grpSpLocks/>
          </p:cNvGrpSpPr>
          <p:nvPr/>
        </p:nvGrpSpPr>
        <p:grpSpPr bwMode="auto">
          <a:xfrm>
            <a:off x="3238500" y="2095500"/>
            <a:ext cx="2671763" cy="2667000"/>
            <a:chOff x="360" y="1320"/>
            <a:chExt cx="1683" cy="1680"/>
          </a:xfrm>
        </p:grpSpPr>
        <p:sp>
          <p:nvSpPr>
            <p:cNvPr id="501769" name="Rectangle 9"/>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501770" name="Text Box 10"/>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20</a:t>
              </a:r>
              <a:endParaRPr lang="en-US" sz="1600" b="0" dirty="0"/>
            </a:p>
          </p:txBody>
        </p:sp>
        <p:sp>
          <p:nvSpPr>
            <p:cNvPr id="501771" name="Text Box 11"/>
            <p:cNvSpPr txBox="1">
              <a:spLocks noChangeArrowheads="1"/>
            </p:cNvSpPr>
            <p:nvPr/>
          </p:nvSpPr>
          <p:spPr bwMode="auto">
            <a:xfrm>
              <a:off x="360" y="1632"/>
              <a:ext cx="1683" cy="368"/>
            </a:xfrm>
            <a:prstGeom prst="rect">
              <a:avLst/>
            </a:prstGeom>
            <a:noFill/>
            <a:ln w="9525">
              <a:noFill/>
              <a:miter lim="800000"/>
              <a:headEnd/>
              <a:tailEnd/>
            </a:ln>
            <a:effectLst/>
          </p:spPr>
          <p:txBody>
            <a:bodyPr>
              <a:prstTxWarp prst="textNoShape">
                <a:avLst/>
              </a:prstTxWarp>
              <a:spAutoFit/>
            </a:bodyPr>
            <a:lstStyle/>
            <a:p>
              <a:pPr algn="ctr"/>
              <a:r>
                <a:rPr lang="en-US" sz="1600" b="0" dirty="0" smtClean="0"/>
                <a:t>Methods</a:t>
              </a:r>
            </a:p>
            <a:p>
              <a:pPr algn="ctr"/>
              <a:r>
                <a:rPr lang="en-US" sz="1600" b="0" dirty="0" smtClean="0"/>
                <a:t>The role of parameters</a:t>
              </a:r>
              <a:endParaRPr lang="en-US" sz="1600" b="0" dirty="0"/>
            </a:p>
          </p:txBody>
        </p:sp>
        <p:sp>
          <p:nvSpPr>
            <p:cNvPr id="501772" name="Text Box 12"/>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r>
                <a:rPr lang="en-US" dirty="0" smtClean="0"/>
                <a:t>Read: Sections 6.1-6.2</a:t>
              </a:r>
            </a:p>
            <a:p>
              <a:pPr>
                <a:lnSpc>
                  <a:spcPct val="90000"/>
                </a:lnSpc>
              </a:pPr>
              <a:r>
                <a:rPr lang="en-US" dirty="0" smtClean="0"/>
                <a:t>Due: </a:t>
              </a:r>
              <a:r>
                <a:rPr lang="en-US" dirty="0" err="1" smtClean="0"/>
                <a:t>Karel</a:t>
              </a:r>
              <a:r>
                <a:rPr lang="en-US" dirty="0" smtClean="0"/>
                <a:t> contest</a:t>
              </a:r>
              <a:endParaRPr lang="en-US" dirty="0"/>
            </a:p>
          </p:txBody>
        </p:sp>
      </p:grpSp>
      <p:grpSp>
        <p:nvGrpSpPr>
          <p:cNvPr id="501773" name="Group 13"/>
          <p:cNvGrpSpPr>
            <a:grpSpLocks/>
          </p:cNvGrpSpPr>
          <p:nvPr/>
        </p:nvGrpSpPr>
        <p:grpSpPr bwMode="auto">
          <a:xfrm>
            <a:off x="5905500" y="2095500"/>
            <a:ext cx="2693988" cy="2667000"/>
            <a:chOff x="3720" y="1320"/>
            <a:chExt cx="1697" cy="1680"/>
          </a:xfrm>
        </p:grpSpPr>
        <p:sp>
          <p:nvSpPr>
            <p:cNvPr id="501774" name="Rectangle 14"/>
            <p:cNvSpPr>
              <a:spLocks noChangeArrowheads="1"/>
            </p:cNvSpPr>
            <p:nvPr/>
          </p:nvSpPr>
          <p:spPr bwMode="auto">
            <a:xfrm>
              <a:off x="372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501775" name="Text Box 15"/>
            <p:cNvSpPr txBox="1">
              <a:spLocks noChangeArrowheads="1"/>
            </p:cNvSpPr>
            <p:nvPr/>
          </p:nvSpPr>
          <p:spPr bwMode="auto">
            <a:xfrm>
              <a:off x="372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22</a:t>
              </a:r>
              <a:endParaRPr lang="en-US" sz="1600" b="0" dirty="0"/>
            </a:p>
          </p:txBody>
        </p:sp>
        <p:sp>
          <p:nvSpPr>
            <p:cNvPr id="501776" name="Text Box 16"/>
            <p:cNvSpPr txBox="1">
              <a:spLocks noChangeArrowheads="1"/>
            </p:cNvSpPr>
            <p:nvPr/>
          </p:nvSpPr>
          <p:spPr bwMode="auto">
            <a:xfrm>
              <a:off x="3720" y="1632"/>
              <a:ext cx="1683" cy="520"/>
            </a:xfrm>
            <a:prstGeom prst="rect">
              <a:avLst/>
            </a:prstGeom>
            <a:noFill/>
            <a:ln w="9525">
              <a:noFill/>
              <a:miter lim="800000"/>
              <a:headEnd/>
              <a:tailEnd/>
            </a:ln>
            <a:effectLst/>
          </p:spPr>
          <p:txBody>
            <a:bodyPr>
              <a:prstTxWarp prst="textNoShape">
                <a:avLst/>
              </a:prstTxWarp>
              <a:spAutoFit/>
            </a:bodyPr>
            <a:lstStyle/>
            <a:p>
              <a:pPr algn="ctr"/>
              <a:r>
                <a:rPr lang="en-US" sz="1600" b="0" dirty="0" smtClean="0"/>
                <a:t>Objects and classes</a:t>
              </a:r>
            </a:p>
            <a:p>
              <a:pPr algn="ctr"/>
              <a:r>
                <a:rPr lang="en-US" sz="1600" b="0" dirty="0" smtClean="0"/>
                <a:t>Constructors</a:t>
              </a:r>
            </a:p>
            <a:p>
              <a:pPr algn="ctr"/>
              <a:r>
                <a:rPr lang="en-US" sz="1600" b="0" dirty="0" smtClean="0"/>
                <a:t>Inheritance</a:t>
              </a:r>
              <a:endParaRPr lang="en-US" sz="1800" b="0" dirty="0"/>
            </a:p>
          </p:txBody>
        </p:sp>
        <p:sp>
          <p:nvSpPr>
            <p:cNvPr id="501777" name="Text Box 17"/>
            <p:cNvSpPr txBox="1">
              <a:spLocks noChangeArrowheads="1"/>
            </p:cNvSpPr>
            <p:nvPr/>
          </p:nvSpPr>
          <p:spPr bwMode="auto">
            <a:xfrm>
              <a:off x="3720" y="2629"/>
              <a:ext cx="1697" cy="305"/>
            </a:xfrm>
            <a:prstGeom prst="rect">
              <a:avLst/>
            </a:prstGeom>
            <a:noFill/>
            <a:ln w="9525">
              <a:noFill/>
              <a:miter lim="800000"/>
              <a:headEnd/>
              <a:tailEnd/>
            </a:ln>
            <a:effectLst/>
          </p:spPr>
          <p:txBody>
            <a:bodyPr>
              <a:prstTxWarp prst="textNoShape">
                <a:avLst/>
              </a:prstTxWarp>
              <a:spAutoFit/>
            </a:bodyPr>
            <a:lstStyle/>
            <a:p>
              <a:pPr>
                <a:lnSpc>
                  <a:spcPct val="90000"/>
                </a:lnSpc>
              </a:pPr>
              <a:r>
                <a:rPr lang="en-US" dirty="0" smtClean="0"/>
                <a:t>Read: Chapter 6</a:t>
              </a:r>
            </a:p>
            <a:p>
              <a:pPr>
                <a:lnSpc>
                  <a:spcPct val="90000"/>
                </a:lnSpc>
              </a:pPr>
              <a:r>
                <a:rPr lang="en-US" dirty="0" smtClean="0"/>
                <a:t>Due: HW #2 (Simple Java)</a:t>
              </a:r>
            </a:p>
          </p:txBody>
        </p:sp>
      </p:grpSp>
      <p:grpSp>
        <p:nvGrpSpPr>
          <p:cNvPr id="20" name="Group 8"/>
          <p:cNvGrpSpPr>
            <a:grpSpLocks/>
          </p:cNvGrpSpPr>
          <p:nvPr/>
        </p:nvGrpSpPr>
        <p:grpSpPr bwMode="auto">
          <a:xfrm>
            <a:off x="571500" y="2095500"/>
            <a:ext cx="2671763" cy="2667000"/>
            <a:chOff x="360" y="1320"/>
            <a:chExt cx="1683" cy="1680"/>
          </a:xfrm>
        </p:grpSpPr>
        <p:sp>
          <p:nvSpPr>
            <p:cNvPr id="21" name="Rectangle 9"/>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22" name="Text Box 10"/>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18</a:t>
              </a:r>
              <a:endParaRPr lang="en-US" sz="1600" b="0" dirty="0"/>
            </a:p>
          </p:txBody>
        </p:sp>
        <p:sp>
          <p:nvSpPr>
            <p:cNvPr id="23" name="Text Box 11"/>
            <p:cNvSpPr txBox="1">
              <a:spLocks noChangeArrowheads="1"/>
            </p:cNvSpPr>
            <p:nvPr/>
          </p:nvSpPr>
          <p:spPr bwMode="auto">
            <a:xfrm>
              <a:off x="360" y="1632"/>
              <a:ext cx="1683" cy="834"/>
            </a:xfrm>
            <a:prstGeom prst="rect">
              <a:avLst/>
            </a:prstGeom>
            <a:noFill/>
            <a:ln w="9525">
              <a:noFill/>
              <a:miter lim="800000"/>
              <a:headEnd/>
              <a:tailEnd/>
            </a:ln>
            <a:effectLst/>
          </p:spPr>
          <p:txBody>
            <a:bodyPr>
              <a:prstTxWarp prst="textNoShape">
                <a:avLst/>
              </a:prstTxWarp>
              <a:spAutoFit/>
            </a:bodyPr>
            <a:lstStyle/>
            <a:p>
              <a:pPr algn="ctr"/>
              <a:r>
                <a:rPr lang="en-US" sz="1600" b="0" dirty="0" smtClean="0"/>
                <a:t>Martin Luther King, Jr. Day</a:t>
              </a:r>
            </a:p>
            <a:p>
              <a:pPr algn="ctr"/>
              <a:r>
                <a:rPr lang="en-US" sz="1600" b="0" dirty="0" smtClean="0"/>
                <a:t> </a:t>
              </a:r>
            </a:p>
            <a:p>
              <a:pPr algn="ctr"/>
              <a:r>
                <a:rPr lang="en-US" sz="1600" b="0" dirty="0" smtClean="0"/>
                <a:t>Optional film:</a:t>
              </a:r>
            </a:p>
            <a:p>
              <a:pPr algn="ctr"/>
              <a:r>
                <a:rPr lang="en-US" sz="1600" b="0" dirty="0" smtClean="0"/>
                <a:t>Dr. King’s 1963 speech</a:t>
              </a:r>
            </a:p>
            <a:p>
              <a:pPr algn="ctr"/>
              <a:r>
                <a:rPr lang="en-US" sz="1600" b="0" dirty="0" smtClean="0"/>
                <a:t>“I Have A Dream” </a:t>
              </a:r>
              <a:endParaRPr lang="en-US" sz="1600" b="0" dirty="0"/>
            </a:p>
          </p:txBody>
        </p:sp>
      </p:gr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Syllabus—Week 4</a:t>
            </a:r>
          </a:p>
        </p:txBody>
      </p:sp>
      <p:grpSp>
        <p:nvGrpSpPr>
          <p:cNvPr id="503811" name="Group 3"/>
          <p:cNvGrpSpPr>
            <a:grpSpLocks/>
          </p:cNvGrpSpPr>
          <p:nvPr/>
        </p:nvGrpSpPr>
        <p:grpSpPr bwMode="auto">
          <a:xfrm>
            <a:off x="571500" y="2095500"/>
            <a:ext cx="2671763" cy="2667000"/>
            <a:chOff x="360" y="1320"/>
            <a:chExt cx="1683" cy="1680"/>
          </a:xfrm>
        </p:grpSpPr>
        <p:sp>
          <p:nvSpPr>
            <p:cNvPr id="503812" name="Rectangle 4"/>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503813" name="Text Box 5"/>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25</a:t>
              </a:r>
              <a:endParaRPr lang="en-US" sz="1600" b="0" dirty="0"/>
            </a:p>
          </p:txBody>
        </p:sp>
        <p:sp>
          <p:nvSpPr>
            <p:cNvPr id="503814" name="Text Box 6"/>
            <p:cNvSpPr txBox="1">
              <a:spLocks noChangeArrowheads="1"/>
            </p:cNvSpPr>
            <p:nvPr/>
          </p:nvSpPr>
          <p:spPr bwMode="auto">
            <a:xfrm>
              <a:off x="360" y="1632"/>
              <a:ext cx="1683" cy="523"/>
            </a:xfrm>
            <a:prstGeom prst="rect">
              <a:avLst/>
            </a:prstGeom>
            <a:noFill/>
            <a:ln w="9525">
              <a:noFill/>
              <a:miter lim="800000"/>
              <a:headEnd/>
              <a:tailEnd/>
            </a:ln>
            <a:effectLst/>
          </p:spPr>
          <p:txBody>
            <a:bodyPr>
              <a:prstTxWarp prst="textNoShape">
                <a:avLst/>
              </a:prstTxWarp>
              <a:spAutoFit/>
            </a:bodyPr>
            <a:lstStyle/>
            <a:p>
              <a:pPr algn="ctr"/>
              <a:r>
                <a:rPr lang="en-US" sz="1600" b="0" dirty="0" smtClean="0"/>
                <a:t>The </a:t>
              </a:r>
              <a:r>
                <a:rPr lang="en-US" dirty="0" err="1" smtClean="0">
                  <a:latin typeface="Courier New" pitchFamily="1" charset="0"/>
                </a:rPr>
                <a:t>acm.graphics</a:t>
              </a:r>
              <a:r>
                <a:rPr lang="en-US" b="0" dirty="0" smtClean="0"/>
                <a:t> </a:t>
              </a:r>
              <a:r>
                <a:rPr lang="en-US" sz="1600" b="0" dirty="0" smtClean="0"/>
                <a:t>package</a:t>
              </a:r>
              <a:endParaRPr lang="en-US" sz="1800" b="0" dirty="0" smtClean="0"/>
            </a:p>
            <a:p>
              <a:pPr algn="ctr"/>
              <a:r>
                <a:rPr lang="en-US" sz="1600" b="0" dirty="0" smtClean="0"/>
                <a:t>Responding to mouse events</a:t>
              </a:r>
            </a:p>
            <a:p>
              <a:pPr algn="ctr"/>
              <a:r>
                <a:rPr lang="en-US" sz="1600" b="0" dirty="0" smtClean="0"/>
                <a:t>The Java listener model</a:t>
              </a:r>
              <a:endParaRPr lang="en-US" sz="1600" b="0" dirty="0"/>
            </a:p>
          </p:txBody>
        </p:sp>
        <p:sp>
          <p:nvSpPr>
            <p:cNvPr id="503815" name="Text Box 7"/>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r>
                <a:rPr lang="en-US" dirty="0" smtClean="0"/>
                <a:t>Read: Sections 9.1-9.3</a:t>
              </a:r>
            </a:p>
            <a:p>
              <a:pPr>
                <a:lnSpc>
                  <a:spcPct val="90000"/>
                </a:lnSpc>
              </a:pPr>
              <a:r>
                <a:rPr lang="en-US" dirty="0" smtClean="0">
                  <a:solidFill>
                    <a:srgbClr val="FFFFFF"/>
                  </a:solidFill>
                </a:rPr>
                <a:t>Read: </a:t>
              </a:r>
              <a:r>
                <a:rPr lang="en-US" dirty="0" smtClean="0"/>
                <a:t>Sections 10.1-10.3</a:t>
              </a:r>
              <a:endParaRPr lang="en-US" dirty="0"/>
            </a:p>
          </p:txBody>
        </p:sp>
      </p:grpSp>
      <p:grpSp>
        <p:nvGrpSpPr>
          <p:cNvPr id="503816" name="Group 8"/>
          <p:cNvGrpSpPr>
            <a:grpSpLocks/>
          </p:cNvGrpSpPr>
          <p:nvPr/>
        </p:nvGrpSpPr>
        <p:grpSpPr bwMode="auto">
          <a:xfrm>
            <a:off x="3238500" y="2095500"/>
            <a:ext cx="2671763" cy="2667000"/>
            <a:chOff x="360" y="1320"/>
            <a:chExt cx="1683" cy="1680"/>
          </a:xfrm>
        </p:grpSpPr>
        <p:sp>
          <p:nvSpPr>
            <p:cNvPr id="503817" name="Rectangle 9"/>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503818" name="Text Box 10"/>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27</a:t>
              </a:r>
              <a:endParaRPr lang="en-US" sz="1600" b="0" dirty="0"/>
            </a:p>
          </p:txBody>
        </p:sp>
        <p:sp>
          <p:nvSpPr>
            <p:cNvPr id="503819" name="Text Box 11"/>
            <p:cNvSpPr txBox="1">
              <a:spLocks noChangeArrowheads="1"/>
            </p:cNvSpPr>
            <p:nvPr/>
          </p:nvSpPr>
          <p:spPr bwMode="auto">
            <a:xfrm>
              <a:off x="360" y="1632"/>
              <a:ext cx="1683" cy="523"/>
            </a:xfrm>
            <a:prstGeom prst="rect">
              <a:avLst/>
            </a:prstGeom>
            <a:noFill/>
            <a:ln w="9525">
              <a:noFill/>
              <a:miter lim="800000"/>
              <a:headEnd/>
              <a:tailEnd/>
            </a:ln>
            <a:effectLst/>
          </p:spPr>
          <p:txBody>
            <a:bodyPr>
              <a:prstTxWarp prst="textNoShape">
                <a:avLst/>
              </a:prstTxWarp>
              <a:spAutoFit/>
            </a:bodyPr>
            <a:lstStyle/>
            <a:p>
              <a:pPr algn="ctr"/>
              <a:r>
                <a:rPr lang="en-US" sz="1600" b="0" dirty="0" smtClean="0"/>
                <a:t>Graphical structures</a:t>
              </a:r>
            </a:p>
            <a:p>
              <a:pPr algn="ctr"/>
              <a:r>
                <a:rPr lang="en-US" dirty="0" err="1" smtClean="0">
                  <a:latin typeface="Courier New" pitchFamily="1" charset="0"/>
                </a:rPr>
                <a:t>GPolygon</a:t>
              </a:r>
              <a:r>
                <a:rPr lang="en-US" b="0" dirty="0" smtClean="0"/>
                <a:t> </a:t>
              </a:r>
              <a:r>
                <a:rPr lang="en-US" sz="1600" b="0" dirty="0" smtClean="0"/>
                <a:t>and </a:t>
              </a:r>
              <a:r>
                <a:rPr lang="en-US" dirty="0" err="1" smtClean="0">
                  <a:latin typeface="Courier New" pitchFamily="1" charset="0"/>
                </a:rPr>
                <a:t>GCompound</a:t>
              </a:r>
              <a:r>
                <a:rPr lang="en-US" sz="1600" b="0" dirty="0" smtClean="0"/>
                <a:t> </a:t>
              </a:r>
            </a:p>
            <a:p>
              <a:pPr algn="ctr"/>
              <a:r>
                <a:rPr lang="en-US" sz="1600" b="0" dirty="0" smtClean="0"/>
                <a:t>Creating compound objects</a:t>
              </a:r>
              <a:endParaRPr lang="en-US" sz="1600" b="0" dirty="0"/>
            </a:p>
          </p:txBody>
        </p:sp>
        <p:sp>
          <p:nvSpPr>
            <p:cNvPr id="503820" name="Text Box 12"/>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r>
                <a:rPr lang="en-US" dirty="0" smtClean="0"/>
                <a:t>Read: Section 9.4</a:t>
              </a:r>
            </a:p>
            <a:p>
              <a:pPr>
                <a:lnSpc>
                  <a:spcPct val="90000"/>
                </a:lnSpc>
              </a:pPr>
              <a:r>
                <a:rPr lang="en-US" dirty="0" smtClean="0"/>
                <a:t>Due: Parameter Problem Set</a:t>
              </a:r>
              <a:endParaRPr lang="en-US" dirty="0"/>
            </a:p>
          </p:txBody>
        </p:sp>
      </p:grpSp>
      <p:grpSp>
        <p:nvGrpSpPr>
          <p:cNvPr id="503821" name="Group 13"/>
          <p:cNvGrpSpPr>
            <a:grpSpLocks/>
          </p:cNvGrpSpPr>
          <p:nvPr/>
        </p:nvGrpSpPr>
        <p:grpSpPr bwMode="auto">
          <a:xfrm>
            <a:off x="5905500" y="2095500"/>
            <a:ext cx="2671763" cy="2667000"/>
            <a:chOff x="360" y="1320"/>
            <a:chExt cx="1683" cy="1680"/>
          </a:xfrm>
        </p:grpSpPr>
        <p:sp>
          <p:nvSpPr>
            <p:cNvPr id="503822" name="Rectangle 14"/>
            <p:cNvSpPr>
              <a:spLocks noChangeArrowheads="1"/>
            </p:cNvSpPr>
            <p:nvPr/>
          </p:nvSpPr>
          <p:spPr bwMode="auto">
            <a:xfrm>
              <a:off x="360" y="1320"/>
              <a:ext cx="1680" cy="168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503823" name="Text Box 15"/>
            <p:cNvSpPr txBox="1">
              <a:spLocks noChangeArrowheads="1"/>
            </p:cNvSpPr>
            <p:nvPr/>
          </p:nvSpPr>
          <p:spPr bwMode="auto">
            <a:xfrm>
              <a:off x="360" y="1335"/>
              <a:ext cx="1680" cy="212"/>
            </a:xfrm>
            <a:prstGeom prst="rect">
              <a:avLst/>
            </a:prstGeom>
            <a:noFill/>
            <a:ln w="9525">
              <a:noFill/>
              <a:miter lim="800000"/>
              <a:headEnd/>
              <a:tailEnd/>
            </a:ln>
            <a:effectLst/>
          </p:spPr>
          <p:txBody>
            <a:bodyPr>
              <a:prstTxWarp prst="textNoShape">
                <a:avLst/>
              </a:prstTxWarp>
              <a:spAutoFit/>
            </a:bodyPr>
            <a:lstStyle/>
            <a:p>
              <a:r>
                <a:rPr lang="en-US" sz="1600" b="0" dirty="0" smtClean="0"/>
                <a:t>29</a:t>
              </a:r>
              <a:endParaRPr lang="en-US" sz="1600" b="0" dirty="0"/>
            </a:p>
          </p:txBody>
        </p:sp>
        <p:sp>
          <p:nvSpPr>
            <p:cNvPr id="503824" name="Text Box 16"/>
            <p:cNvSpPr txBox="1">
              <a:spLocks noChangeArrowheads="1"/>
            </p:cNvSpPr>
            <p:nvPr/>
          </p:nvSpPr>
          <p:spPr bwMode="auto">
            <a:xfrm>
              <a:off x="360" y="1632"/>
              <a:ext cx="1683" cy="368"/>
            </a:xfrm>
            <a:prstGeom prst="rect">
              <a:avLst/>
            </a:prstGeom>
            <a:noFill/>
            <a:ln w="9525">
              <a:noFill/>
              <a:miter lim="800000"/>
              <a:headEnd/>
              <a:tailEnd/>
            </a:ln>
            <a:effectLst/>
          </p:spPr>
          <p:txBody>
            <a:bodyPr>
              <a:prstTxWarp prst="textNoShape">
                <a:avLst/>
              </a:prstTxWarp>
              <a:spAutoFit/>
            </a:bodyPr>
            <a:lstStyle/>
            <a:p>
              <a:pPr algn="ctr"/>
              <a:r>
                <a:rPr lang="en-US" sz="1600" b="0" dirty="0" smtClean="0"/>
                <a:t>Character data</a:t>
              </a:r>
            </a:p>
            <a:p>
              <a:pPr algn="ctr"/>
              <a:r>
                <a:rPr lang="en-US" sz="1600" b="0" dirty="0" smtClean="0"/>
                <a:t>Using Java’s </a:t>
              </a:r>
              <a:r>
                <a:rPr lang="en-US" dirty="0" smtClean="0">
                  <a:latin typeface="Courier New" pitchFamily="1" charset="0"/>
                </a:rPr>
                <a:t>String</a:t>
              </a:r>
              <a:r>
                <a:rPr lang="en-US" b="0" dirty="0" smtClean="0"/>
                <a:t> </a:t>
              </a:r>
              <a:r>
                <a:rPr lang="en-US" sz="1600" b="0" dirty="0" smtClean="0"/>
                <a:t>class</a:t>
              </a:r>
              <a:endParaRPr lang="en-US" sz="1600" b="0" dirty="0"/>
            </a:p>
          </p:txBody>
        </p:sp>
        <p:sp>
          <p:nvSpPr>
            <p:cNvPr id="503825" name="Text Box 17"/>
            <p:cNvSpPr txBox="1">
              <a:spLocks noChangeArrowheads="1"/>
            </p:cNvSpPr>
            <p:nvPr/>
          </p:nvSpPr>
          <p:spPr bwMode="auto">
            <a:xfrm>
              <a:off x="360" y="2629"/>
              <a:ext cx="1681" cy="305"/>
            </a:xfrm>
            <a:prstGeom prst="rect">
              <a:avLst/>
            </a:prstGeom>
            <a:noFill/>
            <a:ln w="9525">
              <a:noFill/>
              <a:miter lim="800000"/>
              <a:headEnd/>
              <a:tailEnd/>
            </a:ln>
            <a:effectLst/>
          </p:spPr>
          <p:txBody>
            <a:bodyPr>
              <a:prstTxWarp prst="textNoShape">
                <a:avLst/>
              </a:prstTxWarp>
              <a:spAutoFit/>
            </a:bodyPr>
            <a:lstStyle/>
            <a:p>
              <a:pPr>
                <a:lnSpc>
                  <a:spcPct val="90000"/>
                </a:lnSpc>
              </a:pPr>
              <a:endParaRPr lang="en-US" dirty="0" smtClean="0"/>
            </a:p>
            <a:p>
              <a:pPr>
                <a:lnSpc>
                  <a:spcPct val="90000"/>
                </a:lnSpc>
              </a:pPr>
              <a:r>
                <a:rPr lang="en-US" dirty="0" smtClean="0"/>
                <a:t>Read: Sections 8.1-8.4</a:t>
              </a:r>
              <a:endParaRPr lang="en-US" dirty="0"/>
            </a:p>
          </p:txBody>
        </p:sp>
      </p:gr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pitchFamily="1"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11830</TotalTime>
  <Words>1728</Words>
  <Application>Microsoft Macintosh PowerPoint</Application>
  <PresentationFormat>On-screen Show (4:3)</PresentationFormat>
  <Paragraphs>336</Paragraphs>
  <Slides>22</Slides>
  <Notes>22</Notes>
  <HiddenSlides>0</HiddenSlides>
  <MMClips>0</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Blank Presentation</vt:lpstr>
      <vt:lpstr>Introduction to CS 106A</vt:lpstr>
      <vt:lpstr>Why Study Computer Science</vt:lpstr>
      <vt:lpstr>CS 106A Staff</vt:lpstr>
      <vt:lpstr>Is CS 106A the Right Course?</vt:lpstr>
      <vt:lpstr>Important Administrative Notes</vt:lpstr>
      <vt:lpstr>Syllabus—Week 1</vt:lpstr>
      <vt:lpstr>Syllabus—Week 2</vt:lpstr>
      <vt:lpstr>Syllabus—Week 3</vt:lpstr>
      <vt:lpstr>Syllabus—Week 4</vt:lpstr>
      <vt:lpstr>Syllabus—Week 5</vt:lpstr>
      <vt:lpstr>Syllabus—Week 6</vt:lpstr>
      <vt:lpstr>Syllabus—Week 7</vt:lpstr>
      <vt:lpstr>Syllabus—Week 8</vt:lpstr>
      <vt:lpstr>Syllabus—Week 9</vt:lpstr>
      <vt:lpstr>Dead Week and Beyond</vt:lpstr>
      <vt:lpstr>Assignments in CS 106A</vt:lpstr>
      <vt:lpstr>The CS 106A Grading Scale</vt:lpstr>
      <vt:lpstr>Contests</vt:lpstr>
      <vt:lpstr>Honor Code Rules</vt:lpstr>
      <vt:lpstr>Meet Karel the Robot</vt:lpstr>
      <vt:lpstr>Your First Challenge</vt:lpstr>
      <vt:lpstr>The End</vt:lpstr>
    </vt:vector>
  </TitlesOfParts>
  <Company>Stanford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3—Expressions</dc:title>
  <cp:lastModifiedBy>Eric Roberts</cp:lastModifiedBy>
  <cp:revision>63</cp:revision>
  <dcterms:created xsi:type="dcterms:W3CDTF">2016-01-06T16:56:56Z</dcterms:created>
  <dcterms:modified xsi:type="dcterms:W3CDTF">2016-01-06T17:09:20Z</dcterms:modified>
</cp:coreProperties>
</file>