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453"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s.com/en_us/insights/analytics/what-is-artificial-intelligenc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as.com/en_us/insights/big-data.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as.com/en_us/insights/articles/analytics/machine-learning-algorithms-guide.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as.com/en_us/solutions/analytic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as.com/en_us/solutions/analytics.html#text-analytic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8702b54c94_1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8702b54c94_1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A subfield of NLP called natural language understanding (NLU) has begun to rise in popularity because of its potential in cognitive and AI applications. NLU goes beyond the structural understanding of language to interpret intent, resolve context, and word ambiguity, and even generate well-formed human language on its own. NLU algorithms must tackle the extremely complex problem of semantic interpretation – that is, understanding the intended meaning of spoken or written language, with all the subtleties, context, and inferences that we humans are able to comprehend.</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The evolution of NLP toward NLU has a lot of important implications for businesses and consumers alike. Imagine the power of an algorithm that can understand the meaning and nuance of human language in many contexts, from medicine to law to the classroom. As the volumes of unstructured information continue to grow exponentially, we will benefit from computers’ tireless ability to help us make sense of it all.</a:t>
            </a:r>
            <a:endParaRPr sz="1200">
              <a:solidFill>
                <a:schemeClr val="dk1"/>
              </a:solidFill>
            </a:endParaRPr>
          </a:p>
          <a:p>
            <a:pPr marL="0" lvl="0" indent="0" algn="l" rtl="0">
              <a:lnSpc>
                <a:spcPct val="163636"/>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8702b54c94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8702b54c9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00000"/>
              </a:lnSpc>
              <a:spcBef>
                <a:spcPts val="1200"/>
              </a:spcBef>
              <a:spcAft>
                <a:spcPts val="0"/>
              </a:spcAft>
              <a:buClr>
                <a:schemeClr val="dk1"/>
              </a:buClr>
              <a:buSzPts val="1100"/>
              <a:buFont typeface="Arial"/>
              <a:buNone/>
            </a:pPr>
            <a:r>
              <a:rPr lang="en" sz="1300" b="1">
                <a:solidFill>
                  <a:schemeClr val="dk1"/>
                </a:solidFill>
              </a:rPr>
              <a:t>WHAT IS IT AND WHY IT MATTERS?</a:t>
            </a:r>
            <a:endParaRPr sz="13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200">
                <a:solidFill>
                  <a:schemeClr val="dk1"/>
                </a:solidFill>
              </a:rPr>
              <a:t>Natural language processing (NLP) is a branch of </a:t>
            </a:r>
            <a:r>
              <a:rPr lang="en" sz="1200">
                <a:solidFill>
                  <a:schemeClr val="dk1"/>
                </a:solidFill>
                <a:uFill>
                  <a:noFill/>
                </a:uFill>
                <a:hlinkClick r:id="rId3">
                  <a:extLst>
                    <a:ext uri="{A12FA001-AC4F-418D-AE19-62706E023703}">
                      <ahyp:hlinkClr xmlns:ahyp="http://schemas.microsoft.com/office/drawing/2018/hyperlinkcolor" val="tx"/>
                    </a:ext>
                  </a:extLst>
                </a:hlinkClick>
              </a:rPr>
              <a:t>artificial intelligence</a:t>
            </a:r>
            <a:r>
              <a:rPr lang="en" sz="1200">
                <a:solidFill>
                  <a:schemeClr val="dk1"/>
                </a:solidFill>
              </a:rPr>
              <a:t> that helps computers understand, interpret and manipulate human language. NLP draws from many disciplines, including computer science and computational linguistics, in its pursuit to fill the gap between human communication and computer understanding.</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8702b54c94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8702b54c9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00000"/>
              </a:lnSpc>
              <a:spcBef>
                <a:spcPts val="1800"/>
              </a:spcBef>
              <a:spcAft>
                <a:spcPts val="0"/>
              </a:spcAft>
              <a:buClr>
                <a:schemeClr val="dk1"/>
              </a:buClr>
              <a:buSzPts val="1100"/>
              <a:buFont typeface="Arial"/>
              <a:buNone/>
            </a:pPr>
            <a:r>
              <a:rPr lang="en" sz="1300" b="1">
                <a:solidFill>
                  <a:schemeClr val="dk1"/>
                </a:solidFill>
              </a:rPr>
              <a:t>Evolution of Natural Language Processing</a:t>
            </a:r>
            <a:endParaRPr sz="1300" b="1">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200">
                <a:solidFill>
                  <a:schemeClr val="dk1"/>
                </a:solidFill>
              </a:rPr>
              <a:t>While natural language processing isn’t a new science, the technology is rapidly advancing thanks to an increased interest in human-to-machine communications, plus an availability of </a:t>
            </a:r>
            <a:r>
              <a:rPr lang="en" sz="1200">
                <a:solidFill>
                  <a:schemeClr val="dk1"/>
                </a:solidFill>
                <a:uFill>
                  <a:noFill/>
                </a:uFill>
                <a:hlinkClick r:id="rId3">
                  <a:extLst>
                    <a:ext uri="{A12FA001-AC4F-418D-AE19-62706E023703}">
                      <ahyp:hlinkClr xmlns:ahyp="http://schemas.microsoft.com/office/drawing/2018/hyperlinkcolor" val="tx"/>
                    </a:ext>
                  </a:extLst>
                </a:hlinkClick>
              </a:rPr>
              <a:t>big data</a:t>
            </a:r>
            <a:r>
              <a:rPr lang="en" sz="1200">
                <a:solidFill>
                  <a:schemeClr val="dk1"/>
                </a:solidFill>
              </a:rPr>
              <a:t>, powerful computing and enhanced </a:t>
            </a:r>
            <a:r>
              <a:rPr lang="en" sz="1200">
                <a:solidFill>
                  <a:schemeClr val="dk1"/>
                </a:solidFill>
                <a:uFill>
                  <a:noFill/>
                </a:uFill>
                <a:hlinkClick r:id="rId4">
                  <a:extLst>
                    <a:ext uri="{A12FA001-AC4F-418D-AE19-62706E023703}">
                      <ahyp:hlinkClr xmlns:ahyp="http://schemas.microsoft.com/office/drawing/2018/hyperlinkcolor" val="tx"/>
                    </a:ext>
                  </a:extLst>
                </a:hlinkClick>
              </a:rPr>
              <a:t>algorithms</a:t>
            </a:r>
            <a:r>
              <a:rPr lang="en" sz="1200">
                <a:solidFill>
                  <a:schemeClr val="dk1"/>
                </a:solidFill>
              </a:rPr>
              <a:t>.</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As a human, you may speak and write in English, Spanish or Chinese. But a computer’s native language – known as machine code or machine language – is largely incomprehensible to most people. At your device’s lowest levels, communication occurs not with words but through millions of zeros and ones that produce logical actions.</a:t>
            </a:r>
            <a:endParaRPr sz="1200">
              <a:solidFill>
                <a:schemeClr val="dk1"/>
              </a:solidFill>
            </a:endParaRPr>
          </a:p>
          <a:p>
            <a:pPr marL="0" lvl="0" indent="0" algn="l" rtl="0">
              <a:lnSpc>
                <a:spcPct val="163636"/>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00000"/>
              </a:lnSpc>
              <a:spcBef>
                <a:spcPts val="1400"/>
              </a:spcBef>
              <a:spcAft>
                <a:spcPts val="0"/>
              </a:spcAft>
              <a:buClr>
                <a:schemeClr val="dk1"/>
              </a:buClr>
              <a:buSzPts val="1100"/>
              <a:buFont typeface="Arial"/>
              <a:buNone/>
            </a:pPr>
            <a:endParaRPr sz="1400" b="1">
              <a:solidFill>
                <a:schemeClr val="dk1"/>
              </a:solidFill>
            </a:endParaRPr>
          </a:p>
          <a:p>
            <a:pPr marL="0" lvl="0" indent="0" algn="l" rtl="0">
              <a:lnSpc>
                <a:spcPct val="100000"/>
              </a:lnSpc>
              <a:spcBef>
                <a:spcPts val="400"/>
              </a:spcBef>
              <a:spcAft>
                <a:spcPts val="0"/>
              </a:spcAft>
              <a:buClr>
                <a:schemeClr val="dk1"/>
              </a:buClr>
              <a:buSzPts val="1100"/>
              <a:buFont typeface="Arial"/>
              <a:buNone/>
            </a:pPr>
            <a:endParaRPr sz="1300"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702b54c94_1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702b54c94_1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1800"/>
              </a:spcBef>
              <a:spcAft>
                <a:spcPts val="0"/>
              </a:spcAft>
              <a:buClr>
                <a:schemeClr val="dk1"/>
              </a:buClr>
              <a:buSzPts val="1100"/>
              <a:buFont typeface="Arial"/>
              <a:buNone/>
            </a:pPr>
            <a:r>
              <a:rPr lang="en" sz="1400" b="1">
                <a:solidFill>
                  <a:schemeClr val="dk1"/>
                </a:solidFill>
              </a:rPr>
              <a:t>Why is NLP important?</a:t>
            </a:r>
            <a:endParaRPr sz="1400" b="1">
              <a:solidFill>
                <a:schemeClr val="dk1"/>
              </a:solidFill>
            </a:endParaRPr>
          </a:p>
          <a:p>
            <a:pPr marL="0" lvl="0" indent="0" algn="l" rtl="0">
              <a:spcBef>
                <a:spcPts val="1200"/>
              </a:spcBef>
              <a:spcAft>
                <a:spcPts val="0"/>
              </a:spcAft>
              <a:buClr>
                <a:schemeClr val="dk1"/>
              </a:buClr>
              <a:buSzPts val="1100"/>
              <a:buFont typeface="Arial"/>
              <a:buNone/>
            </a:pPr>
            <a:r>
              <a:rPr lang="en" sz="1300" b="1">
                <a:solidFill>
                  <a:schemeClr val="dk1"/>
                </a:solidFill>
              </a:rPr>
              <a:t>Large volumes of textual data</a:t>
            </a:r>
            <a:endParaRPr sz="1300" b="1">
              <a:solidFill>
                <a:schemeClr val="dk1"/>
              </a:solidFill>
            </a:endParaRPr>
          </a:p>
          <a:p>
            <a:pPr marL="0" lvl="0" indent="0" algn="l" rtl="0">
              <a:spcBef>
                <a:spcPts val="1400"/>
              </a:spcBef>
              <a:spcAft>
                <a:spcPts val="0"/>
              </a:spcAft>
              <a:buClr>
                <a:schemeClr val="dk1"/>
              </a:buClr>
              <a:buSzPts val="1100"/>
              <a:buFont typeface="Arial"/>
              <a:buNone/>
            </a:pPr>
            <a:r>
              <a:rPr lang="en" sz="1200">
                <a:solidFill>
                  <a:schemeClr val="dk1"/>
                </a:solidFill>
              </a:rPr>
              <a:t>Natural language processing helps computers communicate with humans in their own language and scales other language-related tasks.</a:t>
            </a:r>
            <a:endParaRPr sz="1200">
              <a:solidFill>
                <a:schemeClr val="dk1"/>
              </a:solidFill>
            </a:endParaRPr>
          </a:p>
          <a:p>
            <a:pPr marL="0" lvl="0" indent="0" algn="l" rtl="0">
              <a:spcBef>
                <a:spcPts val="1400"/>
              </a:spcBef>
              <a:spcAft>
                <a:spcPts val="0"/>
              </a:spcAft>
              <a:buClr>
                <a:schemeClr val="dk1"/>
              </a:buClr>
              <a:buSzPts val="1100"/>
              <a:buFont typeface="Arial"/>
              <a:buNone/>
            </a:pPr>
            <a:r>
              <a:rPr lang="en" sz="1200">
                <a:solidFill>
                  <a:schemeClr val="dk1"/>
                </a:solidFill>
              </a:rPr>
              <a:t>Today’s machines can analyze more language-based data than humans, without fatigue and in a consistent, unbiased way. Considering the staggering amount of unstructured data that’s generated every day, from medical records to social media, automation will be critical to fully analyze text and speech data efficiently.</a:t>
            </a:r>
            <a:endParaRPr sz="1200">
              <a:solidFill>
                <a:schemeClr val="dk1"/>
              </a:solidFill>
            </a:endParaRPr>
          </a:p>
          <a:p>
            <a:pPr marL="0" lvl="0" indent="0" algn="l" rtl="0">
              <a:spcBef>
                <a:spcPts val="1400"/>
              </a:spcBef>
              <a:spcAft>
                <a:spcPts val="0"/>
              </a:spcAft>
              <a:buClr>
                <a:schemeClr val="dk1"/>
              </a:buClr>
              <a:buSzPts val="1100"/>
              <a:buFont typeface="Arial"/>
              <a:buNone/>
            </a:pPr>
            <a:r>
              <a:rPr lang="en" sz="1300" b="1">
                <a:solidFill>
                  <a:schemeClr val="dk1"/>
                </a:solidFill>
              </a:rPr>
              <a:t>Structuring a highly unstructured data source</a:t>
            </a:r>
            <a:endParaRPr sz="1300" b="1">
              <a:solidFill>
                <a:schemeClr val="dk1"/>
              </a:solidFill>
            </a:endParaRPr>
          </a:p>
          <a:p>
            <a:pPr marL="0" lvl="0" indent="0" algn="l" rtl="0">
              <a:spcBef>
                <a:spcPts val="1400"/>
              </a:spcBef>
              <a:spcAft>
                <a:spcPts val="0"/>
              </a:spcAft>
              <a:buClr>
                <a:schemeClr val="dk1"/>
              </a:buClr>
              <a:buSzPts val="1100"/>
              <a:buFont typeface="Arial"/>
              <a:buNone/>
            </a:pPr>
            <a:r>
              <a:rPr lang="en" sz="1200">
                <a:solidFill>
                  <a:schemeClr val="dk1"/>
                </a:solidFill>
              </a:rPr>
              <a:t>While supervised and unsupervised learning, and specifically deep learning, are now widely used for modeling human language, there’s also a need for syntactic and semantic understanding and domain expertise that are not necessarily present in these machine learning approaches. NLP is important because it helps resolve ambiguity in language and adds useful numeric structure to the data for many downstream applications, such as speech recognition or text analytics. </a:t>
            </a:r>
            <a:endParaRPr sz="1200">
              <a:solidFill>
                <a:schemeClr val="dk1"/>
              </a:solidFill>
            </a:endParaRPr>
          </a:p>
          <a:p>
            <a:pPr marL="0" lvl="0" indent="0" algn="l" rtl="0">
              <a:lnSpc>
                <a:spcPct val="100000"/>
              </a:lnSpc>
              <a:spcBef>
                <a:spcPts val="1400"/>
              </a:spcBef>
              <a:spcAft>
                <a:spcPts val="0"/>
              </a:spcAft>
              <a:buClr>
                <a:schemeClr val="dk1"/>
              </a:buClr>
              <a:buSzPts val="1100"/>
              <a:buFont typeface="Arial"/>
              <a:buNone/>
            </a:pPr>
            <a:endParaRPr sz="1300" b="1">
              <a:solidFill>
                <a:schemeClr val="dk1"/>
              </a:solidFill>
            </a:endParaRPr>
          </a:p>
          <a:p>
            <a:pPr marL="0" lvl="0" indent="0" algn="l" rtl="0">
              <a:spcBef>
                <a:spcPts val="4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8702b54c94_1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8702b54c94_1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00000"/>
              </a:lnSpc>
              <a:spcBef>
                <a:spcPts val="1800"/>
              </a:spcBef>
              <a:spcAft>
                <a:spcPts val="0"/>
              </a:spcAft>
              <a:buClr>
                <a:schemeClr val="dk1"/>
              </a:buClr>
              <a:buSzPts val="1100"/>
              <a:buFont typeface="Arial"/>
              <a:buNone/>
            </a:pPr>
            <a:r>
              <a:rPr lang="en" sz="1400" b="1">
                <a:solidFill>
                  <a:schemeClr val="dk1"/>
                </a:solidFill>
              </a:rPr>
              <a:t>How does NLP work?</a:t>
            </a:r>
            <a:endParaRPr sz="1400" b="1">
              <a:solidFill>
                <a:schemeClr val="dk1"/>
              </a:solidFill>
            </a:endParaRPr>
          </a:p>
          <a:p>
            <a:pPr marL="0" lvl="0" indent="0" algn="ctr" rtl="0">
              <a:lnSpc>
                <a:spcPct val="100000"/>
              </a:lnSpc>
              <a:spcBef>
                <a:spcPts val="1200"/>
              </a:spcBef>
              <a:spcAft>
                <a:spcPts val="0"/>
              </a:spcAft>
              <a:buClr>
                <a:schemeClr val="dk1"/>
              </a:buClr>
              <a:buSzPts val="1100"/>
              <a:buFont typeface="Arial"/>
              <a:buNone/>
            </a:pPr>
            <a:r>
              <a:rPr lang="en">
                <a:solidFill>
                  <a:schemeClr val="dk1"/>
                </a:solidFill>
              </a:rPr>
              <a:t> </a:t>
            </a:r>
            <a:r>
              <a:rPr lang="en" sz="1300" b="1">
                <a:solidFill>
                  <a:schemeClr val="dk1"/>
                </a:solidFill>
              </a:rPr>
              <a:t>Breaking down the elemental pieces of language</a:t>
            </a:r>
            <a:endParaRPr sz="1300" b="1">
              <a:solidFill>
                <a:schemeClr val="dk1"/>
              </a:solidFill>
            </a:endParaRPr>
          </a:p>
          <a:p>
            <a:pPr marL="0" lvl="0" indent="0" algn="ctr" rtl="0">
              <a:lnSpc>
                <a:spcPct val="100000"/>
              </a:lnSpc>
              <a:spcBef>
                <a:spcPts val="0"/>
              </a:spcBef>
              <a:spcAft>
                <a:spcPts val="0"/>
              </a:spcAft>
              <a:buClr>
                <a:schemeClr val="dk1"/>
              </a:buClr>
              <a:buSzPts val="1100"/>
              <a:buFont typeface="Arial"/>
              <a:buNone/>
            </a:pPr>
            <a:r>
              <a:rPr lang="en" sz="1300" b="1">
                <a:solidFill>
                  <a:schemeClr val="dk1"/>
                </a:solidFill>
              </a:rPr>
              <a:t> </a:t>
            </a:r>
            <a:endParaRPr sz="1300"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Natural language processing includes many different techniques for interpreting human language, ranging from statistical and machine learning methods to rules-based and algorithmic approaches. We need a broad array of approaches because the text- and voice-based data varies widely, as do the practical applications. </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Basic NLP tasks include tokenization and parsing, lemmatization/stemming, part-of-speech tagging, language detection and identification of semantic relationships.</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In general terms, NLP tasks break down language into shorter, elemental pieces, try to understand relationships between the pieces and explore how the pieces work together to create meaning.</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None/>
            </a:pP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8702b54c94_1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8702b54c94_1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300" b="1">
                <a:solidFill>
                  <a:schemeClr val="dk1"/>
                </a:solidFill>
              </a:rPr>
              <a:t>These underlying tasks are often used in higher-level NLP capabilities, such as</a:t>
            </a:r>
            <a:r>
              <a:rPr lang="en" sz="1300">
                <a:solidFill>
                  <a:schemeClr val="dk1"/>
                </a:solidFill>
              </a:rPr>
              <a:t>:</a:t>
            </a:r>
            <a:endParaRPr sz="13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Content categorization</a:t>
            </a:r>
            <a:r>
              <a:rPr lang="en" sz="1200">
                <a:solidFill>
                  <a:schemeClr val="dk1"/>
                </a:solidFill>
              </a:rPr>
              <a:t>. A linguistic-based document summary, including search and indexing, content alerts and duplication detection.</a:t>
            </a:r>
            <a:endParaRPr sz="12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Topic discovery and modeling.</a:t>
            </a:r>
            <a:r>
              <a:rPr lang="en" sz="1200">
                <a:solidFill>
                  <a:schemeClr val="dk1"/>
                </a:solidFill>
              </a:rPr>
              <a:t> Accurately capture the meaning and themes in text collections and apply </a:t>
            </a:r>
            <a:r>
              <a:rPr lang="en" sz="1200">
                <a:solidFill>
                  <a:schemeClr val="dk1"/>
                </a:solidFill>
                <a:uFill>
                  <a:noFill/>
                </a:uFill>
                <a:hlinkClick r:id="rId3">
                  <a:extLst>
                    <a:ext uri="{A12FA001-AC4F-418D-AE19-62706E023703}">
                      <ahyp:hlinkClr xmlns:ahyp="http://schemas.microsoft.com/office/drawing/2018/hyperlinkcolor" val="tx"/>
                    </a:ext>
                  </a:extLst>
                </a:hlinkClick>
              </a:rPr>
              <a:t>advanced analytics</a:t>
            </a:r>
            <a:r>
              <a:rPr lang="en" sz="1200">
                <a:solidFill>
                  <a:schemeClr val="dk1"/>
                </a:solidFill>
              </a:rPr>
              <a:t> to text, like optimization and forecasting.</a:t>
            </a:r>
            <a:endParaRPr sz="12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Corpus Analysis.</a:t>
            </a:r>
            <a:r>
              <a:rPr lang="en" sz="1200">
                <a:solidFill>
                  <a:schemeClr val="dk1"/>
                </a:solidFill>
              </a:rPr>
              <a:t> Understand corpus and document structure through output statistics for tasks such as sampling effectively, preparing data as input for further models and strategizing modeling approaches.</a:t>
            </a:r>
            <a:endParaRPr sz="12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Contextual extraction.</a:t>
            </a:r>
            <a:r>
              <a:rPr lang="en" sz="1200">
                <a:solidFill>
                  <a:schemeClr val="dk1"/>
                </a:solidFill>
              </a:rPr>
              <a:t> Automatically pull structured information from text-based sources.</a:t>
            </a:r>
            <a:endParaRPr sz="12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Sentiment analysis.</a:t>
            </a:r>
            <a:r>
              <a:rPr lang="en" sz="1200">
                <a:solidFill>
                  <a:schemeClr val="dk1"/>
                </a:solidFill>
              </a:rPr>
              <a:t> Identifying the mood or subjective opinions within large amounts of text, including average sentiment and opinion mining. </a:t>
            </a:r>
            <a:endParaRPr sz="12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Speech-to-text and text-to-speech conversion.</a:t>
            </a:r>
            <a:r>
              <a:rPr lang="en" sz="1200">
                <a:solidFill>
                  <a:schemeClr val="dk1"/>
                </a:solidFill>
              </a:rPr>
              <a:t> Transforming voice commands into written text, and vice versa. </a:t>
            </a:r>
            <a:endParaRPr sz="12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Document summarization.</a:t>
            </a:r>
            <a:r>
              <a:rPr lang="en" sz="1200">
                <a:solidFill>
                  <a:schemeClr val="dk1"/>
                </a:solidFill>
              </a:rPr>
              <a:t> Automatically generating synopses of large bodies of text and detect represented languages in multi-lingual corpora (documents).</a:t>
            </a:r>
            <a:endParaRPr sz="1200">
              <a:solidFill>
                <a:schemeClr val="dk1"/>
              </a:solidFill>
            </a:endParaRPr>
          </a:p>
          <a:p>
            <a:pPr marL="457200" lvl="0" indent="-298450" algn="l" rtl="0">
              <a:lnSpc>
                <a:spcPct val="100000"/>
              </a:lnSpc>
              <a:spcBef>
                <a:spcPts val="0"/>
              </a:spcBef>
              <a:spcAft>
                <a:spcPts val="0"/>
              </a:spcAft>
              <a:buClr>
                <a:schemeClr val="dk1"/>
              </a:buClr>
              <a:buSzPts val="1100"/>
              <a:buChar char="●"/>
            </a:pPr>
            <a:r>
              <a:rPr lang="en" sz="1200" b="1">
                <a:solidFill>
                  <a:schemeClr val="dk1"/>
                </a:solidFill>
              </a:rPr>
              <a:t>Machine translation. </a:t>
            </a:r>
            <a:r>
              <a:rPr lang="en" sz="1200">
                <a:solidFill>
                  <a:schemeClr val="dk1"/>
                </a:solidFill>
              </a:rPr>
              <a:t>Automatic translation of text or speech from one language to another.</a:t>
            </a:r>
            <a:endParaRPr sz="12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200">
                <a:solidFill>
                  <a:schemeClr val="dk1"/>
                </a:solidFill>
              </a:rPr>
              <a:t>In all these cases, the overarching goal is to take raw language input and use linguistics and algorithms to transform or enrich the text in such a way that it delivers greater value. </a:t>
            </a:r>
            <a:endParaRPr sz="1200">
              <a:solidFill>
                <a:schemeClr val="dk1"/>
              </a:solidFill>
            </a:endParaRPr>
          </a:p>
          <a:p>
            <a:pPr marL="0" lvl="0" indent="0" algn="l" rtl="0">
              <a:lnSpc>
                <a:spcPct val="100000"/>
              </a:lnSpc>
              <a:spcBef>
                <a:spcPts val="120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marL="0" lvl="0" indent="0" algn="l" rtl="0">
              <a:lnSpc>
                <a:spcPct val="100000"/>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702b54c94_1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702b54c94_1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lnSpc>
                <a:spcPct val="100000"/>
              </a:lnSpc>
              <a:spcBef>
                <a:spcPts val="1800"/>
              </a:spcBef>
              <a:spcAft>
                <a:spcPts val="0"/>
              </a:spcAft>
              <a:buClr>
                <a:schemeClr val="dk1"/>
              </a:buClr>
              <a:buSzPts val="1100"/>
              <a:buFont typeface="Arial"/>
              <a:buNone/>
            </a:pPr>
            <a:r>
              <a:rPr lang="en" sz="1400" b="1">
                <a:solidFill>
                  <a:schemeClr val="dk1"/>
                </a:solidFill>
              </a:rPr>
              <a:t>NLP methods and applications</a:t>
            </a:r>
            <a:endParaRPr>
              <a:solidFill>
                <a:schemeClr val="dk1"/>
              </a:solidFill>
            </a:endParaRPr>
          </a:p>
          <a:p>
            <a:pPr marL="0" lvl="0" indent="0" algn="ctr" rtl="0">
              <a:lnSpc>
                <a:spcPct val="100000"/>
              </a:lnSpc>
              <a:spcBef>
                <a:spcPts val="1400"/>
              </a:spcBef>
              <a:spcAft>
                <a:spcPts val="0"/>
              </a:spcAft>
              <a:buClr>
                <a:schemeClr val="dk1"/>
              </a:buClr>
              <a:buSzPts val="1100"/>
              <a:buFont typeface="Arial"/>
              <a:buNone/>
            </a:pPr>
            <a:r>
              <a:rPr lang="en" sz="1300" b="1">
                <a:solidFill>
                  <a:schemeClr val="dk1"/>
                </a:solidFill>
              </a:rPr>
              <a:t>How do computers make sense of textual data?</a:t>
            </a:r>
            <a:endParaRPr sz="1300" b="1">
              <a:solidFill>
                <a:schemeClr val="dk1"/>
              </a:solidFill>
            </a:endParaRPr>
          </a:p>
          <a:p>
            <a:pPr marL="0" lvl="0" indent="0" algn="l" rtl="0">
              <a:lnSpc>
                <a:spcPct val="100000"/>
              </a:lnSpc>
              <a:spcBef>
                <a:spcPts val="1400"/>
              </a:spcBef>
              <a:spcAft>
                <a:spcPts val="0"/>
              </a:spcAft>
              <a:buClr>
                <a:schemeClr val="dk1"/>
              </a:buClr>
              <a:buSzPts val="1100"/>
              <a:buFont typeface="Arial"/>
              <a:buNone/>
            </a:pPr>
            <a:r>
              <a:rPr lang="en" sz="1300" b="1">
                <a:solidFill>
                  <a:schemeClr val="dk1"/>
                </a:solidFill>
              </a:rPr>
              <a:t>NLP and text analytics</a:t>
            </a:r>
            <a:endParaRPr sz="1300" b="1">
              <a:solidFill>
                <a:schemeClr val="dk1"/>
              </a:solidFill>
            </a:endParaRPr>
          </a:p>
          <a:p>
            <a:pPr marL="0" lvl="0" indent="0" algn="l" rtl="0">
              <a:lnSpc>
                <a:spcPct val="100000"/>
              </a:lnSpc>
              <a:spcBef>
                <a:spcPts val="400"/>
              </a:spcBef>
              <a:spcAft>
                <a:spcPts val="0"/>
              </a:spcAft>
              <a:buClr>
                <a:schemeClr val="dk1"/>
              </a:buClr>
              <a:buSzPts val="1100"/>
              <a:buFont typeface="Arial"/>
              <a:buNone/>
            </a:pPr>
            <a:endParaRPr sz="1300"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200">
                <a:solidFill>
                  <a:schemeClr val="dk1"/>
                </a:solidFill>
              </a:rPr>
              <a:t>Natural language processing goes hand in hand with </a:t>
            </a:r>
            <a:r>
              <a:rPr lang="en" sz="1200">
                <a:solidFill>
                  <a:schemeClr val="dk1"/>
                </a:solidFill>
                <a:uFill>
                  <a:noFill/>
                </a:uFill>
                <a:hlinkClick r:id="rId3">
                  <a:extLst>
                    <a:ext uri="{A12FA001-AC4F-418D-AE19-62706E023703}">
                      <ahyp:hlinkClr xmlns:ahyp="http://schemas.microsoft.com/office/drawing/2018/hyperlinkcolor" val="tx"/>
                    </a:ext>
                  </a:extLst>
                </a:hlinkClick>
              </a:rPr>
              <a:t>text analytics</a:t>
            </a:r>
            <a:r>
              <a:rPr lang="en" sz="1200">
                <a:solidFill>
                  <a:schemeClr val="dk1"/>
                </a:solidFill>
              </a:rPr>
              <a:t>, which counts, groups and categorizes words to extract structure and meaning from large volumes of content. Text analytics is used to explore textual content and derive new variables from raw text that may be visualized, filtered, or used as inputs to predictive models or other statistical methods.</a:t>
            </a:r>
            <a:endParaRPr sz="1200">
              <a:solidFill>
                <a:schemeClr val="dk1"/>
              </a:solidFill>
            </a:endParaRPr>
          </a:p>
          <a:p>
            <a:pPr marL="0" lvl="0" indent="0" algn="l" rtl="0">
              <a:lnSpc>
                <a:spcPct val="163636"/>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702b54c94_1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702b54c94_1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100"/>
              <a:buFont typeface="Arial"/>
              <a:buNone/>
            </a:pPr>
            <a:r>
              <a:rPr lang="en" sz="1300" b="1">
                <a:solidFill>
                  <a:schemeClr val="dk1"/>
                </a:solidFill>
              </a:rPr>
              <a:t>NLP and text analytics are used together for many applications, including</a:t>
            </a:r>
            <a:r>
              <a:rPr lang="en" sz="1300">
                <a:solidFill>
                  <a:schemeClr val="dk1"/>
                </a:solidFill>
              </a:rPr>
              <a:t>:</a:t>
            </a:r>
            <a:endParaRPr sz="1300">
              <a:solidFill>
                <a:schemeClr val="dk1"/>
              </a:solidFill>
            </a:endParaRPr>
          </a:p>
          <a:p>
            <a:pPr marL="457200" lvl="0" indent="-304800" algn="l" rtl="0">
              <a:lnSpc>
                <a:spcPct val="100000"/>
              </a:lnSpc>
              <a:spcBef>
                <a:spcPts val="1200"/>
              </a:spcBef>
              <a:spcAft>
                <a:spcPts val="0"/>
              </a:spcAft>
              <a:buClr>
                <a:schemeClr val="dk1"/>
              </a:buClr>
              <a:buSzPts val="1200"/>
              <a:buChar char="●"/>
            </a:pPr>
            <a:r>
              <a:rPr lang="en" sz="1200" b="1">
                <a:solidFill>
                  <a:schemeClr val="dk1"/>
                </a:solidFill>
              </a:rPr>
              <a:t>Investigative discovery</a:t>
            </a:r>
            <a:r>
              <a:rPr lang="en" sz="1200">
                <a:solidFill>
                  <a:schemeClr val="dk1"/>
                </a:solidFill>
              </a:rPr>
              <a:t>. Identify patterns and clues in emails or written reports to help detect and solve crimes.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b="1">
                <a:solidFill>
                  <a:schemeClr val="dk1"/>
                </a:solidFill>
              </a:rPr>
              <a:t>Subject-matter expertise</a:t>
            </a:r>
            <a:r>
              <a:rPr lang="en" sz="1200">
                <a:solidFill>
                  <a:schemeClr val="dk1"/>
                </a:solidFill>
              </a:rPr>
              <a:t>. Classify content into meaningful topics so you can take action and discover trends.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b="1">
                <a:solidFill>
                  <a:schemeClr val="dk1"/>
                </a:solidFill>
              </a:rPr>
              <a:t>Social media analytics. </a:t>
            </a:r>
            <a:r>
              <a:rPr lang="en" sz="1200">
                <a:solidFill>
                  <a:schemeClr val="dk1"/>
                </a:solidFill>
              </a:rPr>
              <a:t>Track awareness and sentiment about specific topics and identify key influencers.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702b54c94_1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702b54c94_1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300" b="1">
                <a:solidFill>
                  <a:schemeClr val="dk1"/>
                </a:solidFill>
              </a:rPr>
              <a:t>Everyday NLP examples </a:t>
            </a:r>
            <a:endParaRPr sz="1300" b="1">
              <a:solidFill>
                <a:schemeClr val="dk1"/>
              </a:solidFill>
            </a:endParaRPr>
          </a:p>
          <a:p>
            <a:pPr marL="0" lvl="0" indent="0" algn="l" rtl="0">
              <a:lnSpc>
                <a:spcPct val="100000"/>
              </a:lnSpc>
              <a:spcBef>
                <a:spcPts val="1200"/>
              </a:spcBef>
              <a:spcAft>
                <a:spcPts val="0"/>
              </a:spcAft>
              <a:buNone/>
            </a:pPr>
            <a:r>
              <a:rPr lang="en" sz="1200">
                <a:solidFill>
                  <a:schemeClr val="dk1"/>
                </a:solidFill>
              </a:rPr>
              <a:t>There are many common and practical applications of NLP in our everyday lives. Beyond conversing with virtual assistants like Alexa or Siri, here are a few more examples:</a:t>
            </a:r>
            <a:endParaRPr sz="1200">
              <a:solidFill>
                <a:schemeClr val="dk1"/>
              </a:solidFill>
            </a:endParaRPr>
          </a:p>
          <a:p>
            <a:pPr marL="457200" lvl="0" indent="-304800" algn="l" rtl="0">
              <a:lnSpc>
                <a:spcPct val="100000"/>
              </a:lnSpc>
              <a:spcBef>
                <a:spcPts val="1200"/>
              </a:spcBef>
              <a:spcAft>
                <a:spcPts val="0"/>
              </a:spcAft>
              <a:buClr>
                <a:schemeClr val="dk1"/>
              </a:buClr>
              <a:buSzPts val="1200"/>
              <a:buChar char="●"/>
            </a:pPr>
            <a:r>
              <a:rPr lang="en" sz="1200">
                <a:solidFill>
                  <a:schemeClr val="dk1"/>
                </a:solidFill>
              </a:rPr>
              <a:t>Have you ever looked at the emails in your spam folder and noticed similarities in the subject lines? You’re seeing Bayesian spam filtering, a statistical NLP technique that compares the words in spam to valid emails to identify junk mail.</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Have you ever missed a phone call and read the automatic transcript of the voicemail in your email inbox or smartphone app? That’s speech-to-text conversion, an NLP capability.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Have you ever navigated a website by using its built-in search bar, or by selecting suggested topic, entity, or category tags? Then you’ve used NLP methods for search, topic modeling, entity extraction and content categorization.</a:t>
            </a:r>
            <a:endParaRPr sz="1200">
              <a:solidFill>
                <a:schemeClr val="dk1"/>
              </a:solidFill>
            </a:endParaRPr>
          </a:p>
          <a:p>
            <a:pPr marL="0" lvl="0" indent="0" algn="l" rtl="0">
              <a:lnSpc>
                <a:spcPct val="100000"/>
              </a:lnSpc>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265350"/>
            <a:ext cx="5998800" cy="570300"/>
          </a:xfrm>
          <a:prstGeom prst="rect">
            <a:avLst/>
          </a:prstGeom>
          <a:ln>
            <a:noFill/>
          </a:ln>
        </p:spPr>
        <p:txBody>
          <a:bodyPr spcFirstLastPara="1" wrap="square" lIns="91425" tIns="91425" rIns="91425" bIns="91425" anchor="ctr" anchorCtr="0">
            <a:normAutofit/>
          </a:bodyPr>
          <a:lstStyle/>
          <a:p>
            <a:pPr marL="0" lvl="0" indent="0" algn="r" rtl="0">
              <a:spcBef>
                <a:spcPts val="0"/>
              </a:spcBef>
              <a:spcAft>
                <a:spcPts val="0"/>
              </a:spcAft>
              <a:buNone/>
            </a:pPr>
            <a:r>
              <a:rPr lang="en">
                <a:solidFill>
                  <a:srgbClr val="FFFFFF"/>
                </a:solidFill>
              </a:rPr>
              <a:t>                                                           </a:t>
            </a:r>
            <a:r>
              <a:rPr lang="en" sz="1500">
                <a:solidFill>
                  <a:srgbClr val="FFFFFF"/>
                </a:solidFill>
              </a:rPr>
              <a:t>By Enid Roman</a:t>
            </a:r>
            <a:endParaRPr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22"/>
          <p:cNvSpPr txBox="1"/>
          <p:nvPr/>
        </p:nvSpPr>
        <p:spPr>
          <a:xfrm>
            <a:off x="0" y="4441600"/>
            <a:ext cx="9144000" cy="752700"/>
          </a:xfrm>
          <a:prstGeom prst="rect">
            <a:avLst/>
          </a:prstGeom>
          <a:solidFill>
            <a:srgbClr val="0B5394"/>
          </a:solidFill>
          <a:ln>
            <a:noFill/>
          </a:ln>
        </p:spPr>
        <p:txBody>
          <a:bodyPr spcFirstLastPara="1" wrap="square" lIns="91425" tIns="91425" rIns="91425" bIns="91425" anchor="t" anchorCtr="0">
            <a:spAutoFit/>
          </a:bodyPr>
          <a:lstStyle/>
          <a:p>
            <a:pPr marL="0" lvl="0" indent="0" algn="l" rtl="0">
              <a:lnSpc>
                <a:spcPct val="163636"/>
              </a:lnSpc>
              <a:spcBef>
                <a:spcPts val="0"/>
              </a:spcBef>
              <a:spcAft>
                <a:spcPts val="0"/>
              </a:spcAft>
              <a:buClr>
                <a:schemeClr val="dk1"/>
              </a:buClr>
              <a:buSzPts val="1100"/>
              <a:buFont typeface="Arial"/>
              <a:buNone/>
            </a:pPr>
            <a:r>
              <a:rPr lang="en" b="1">
                <a:solidFill>
                  <a:schemeClr val="lt1"/>
                </a:solidFill>
                <a:latin typeface="Calibri"/>
                <a:ea typeface="Calibri"/>
                <a:cs typeface="Calibri"/>
                <a:sym typeface="Calibri"/>
              </a:rPr>
              <a:t>Source: </a:t>
            </a:r>
            <a:r>
              <a:rPr lang="en">
                <a:solidFill>
                  <a:schemeClr val="lt1"/>
                </a:solidFill>
                <a:latin typeface="Calibri"/>
                <a:ea typeface="Calibri"/>
                <a:cs typeface="Calibri"/>
                <a:sym typeface="Calibri"/>
              </a:rPr>
              <a:t>https://www.sas.com/en_us/insights/analytics/what-is-natural-language-processing-nlp.html#methods</a:t>
            </a:r>
            <a:endParaRPr>
              <a:solidFill>
                <a:schemeClr val="lt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125" y="4395575"/>
            <a:ext cx="6466800" cy="747900"/>
          </a:xfrm>
          <a:prstGeom prst="rect">
            <a:avLst/>
          </a:prstGeom>
        </p:spPr>
        <p:txBody>
          <a:bodyPr spcFirstLastPara="1" wrap="square" lIns="91425" tIns="91425" rIns="91425" bIns="91425" anchor="ctr" anchorCtr="0">
            <a:noAutofit/>
          </a:bodyPr>
          <a:lstStyle/>
          <a:p>
            <a:pPr marL="0" lvl="0" indent="0" algn="l" rtl="0">
              <a:lnSpc>
                <a:spcPct val="95000"/>
              </a:lnSpc>
              <a:spcBef>
                <a:spcPts val="1200"/>
              </a:spcBef>
              <a:spcAft>
                <a:spcPts val="0"/>
              </a:spcAft>
              <a:buClr>
                <a:schemeClr val="dk1"/>
              </a:buClr>
              <a:buSzPts val="1100"/>
              <a:buFont typeface="Arial"/>
              <a:buNone/>
            </a:pPr>
            <a:r>
              <a:rPr lang="en" sz="3800" b="1">
                <a:solidFill>
                  <a:srgbClr val="FFFFFF"/>
                </a:solidFill>
              </a:rPr>
              <a:t>AND WHY IT MATTERS?</a:t>
            </a:r>
            <a:endParaRPr sz="3800" b="1">
              <a:solidFill>
                <a:srgbClr val="FFFFFF"/>
              </a:solidFill>
            </a:endParaRPr>
          </a:p>
          <a:p>
            <a:pPr marL="0" lvl="0" indent="0" algn="l" rtl="0">
              <a:lnSpc>
                <a:spcPct val="80000"/>
              </a:lnSpc>
              <a:spcBef>
                <a:spcPts val="0"/>
              </a:spcBef>
              <a:spcAft>
                <a:spcPts val="0"/>
              </a:spcAft>
              <a:buNone/>
            </a:pPr>
            <a:endParaRPr/>
          </a:p>
        </p:txBody>
      </p:sp>
      <p:sp>
        <p:nvSpPr>
          <p:cNvPr id="60" name="Google Shape;60;p14"/>
          <p:cNvSpPr/>
          <p:nvPr/>
        </p:nvSpPr>
        <p:spPr>
          <a:xfrm>
            <a:off x="6927050" y="4499125"/>
            <a:ext cx="2217000" cy="644400"/>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6"/>
          <p:cNvSpPr txBox="1"/>
          <p:nvPr/>
        </p:nvSpPr>
        <p:spPr>
          <a:xfrm>
            <a:off x="3498050" y="57525"/>
            <a:ext cx="5534700" cy="1159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800"/>
              </a:spcBef>
              <a:spcAft>
                <a:spcPts val="0"/>
              </a:spcAft>
              <a:buClr>
                <a:schemeClr val="dk1"/>
              </a:buClr>
              <a:buSzPts val="1100"/>
              <a:buFont typeface="Arial"/>
              <a:buNone/>
            </a:pPr>
            <a:r>
              <a:rPr lang="en" sz="4000" b="1">
                <a:solidFill>
                  <a:schemeClr val="dk1"/>
                </a:solidFill>
                <a:latin typeface="Calibri"/>
                <a:ea typeface="Calibri"/>
                <a:cs typeface="Calibri"/>
                <a:sym typeface="Calibri"/>
              </a:rPr>
              <a:t>Why is NLP important?</a:t>
            </a:r>
            <a:endParaRPr sz="4000" b="1">
              <a:solidFill>
                <a:schemeClr val="dk1"/>
              </a:solidFill>
              <a:latin typeface="Calibri"/>
              <a:ea typeface="Calibri"/>
              <a:cs typeface="Calibri"/>
              <a:sym typeface="Calibri"/>
            </a:endParaRPr>
          </a:p>
          <a:p>
            <a:pPr marL="0" lvl="0" indent="0" algn="l" rtl="0">
              <a:spcBef>
                <a:spcPts val="400"/>
              </a:spcBef>
              <a:spcAft>
                <a:spcPts val="0"/>
              </a:spcAft>
              <a:buNone/>
            </a:pPr>
            <a:endParaRPr/>
          </a:p>
        </p:txBody>
      </p:sp>
      <p:sp>
        <p:nvSpPr>
          <p:cNvPr id="70" name="Google Shape;70;p16"/>
          <p:cNvSpPr txBox="1"/>
          <p:nvPr/>
        </p:nvSpPr>
        <p:spPr>
          <a:xfrm>
            <a:off x="2951550" y="3083825"/>
            <a:ext cx="4660200" cy="92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0"/>
              </a:spcAft>
              <a:buClr>
                <a:schemeClr val="dk1"/>
              </a:buClr>
              <a:buSzPts val="1100"/>
              <a:buFont typeface="Arial"/>
              <a:buNone/>
            </a:pPr>
            <a:r>
              <a:rPr lang="en" sz="2700" b="1">
                <a:solidFill>
                  <a:schemeClr val="dk1"/>
                </a:solidFill>
                <a:latin typeface="Calibri"/>
                <a:ea typeface="Calibri"/>
                <a:cs typeface="Calibri"/>
                <a:sym typeface="Calibri"/>
              </a:rPr>
              <a:t>Large volumes of textual data</a:t>
            </a:r>
            <a:endParaRPr sz="2700" b="1">
              <a:solidFill>
                <a:schemeClr val="dk1"/>
              </a:solidFill>
              <a:latin typeface="Calibri"/>
              <a:ea typeface="Calibri"/>
              <a:cs typeface="Calibri"/>
              <a:sym typeface="Calibri"/>
            </a:endParaRPr>
          </a:p>
          <a:p>
            <a:pPr marL="0" lvl="0" indent="0" algn="l" rtl="0">
              <a:spcBef>
                <a:spcPts val="400"/>
              </a:spcBef>
              <a:spcAft>
                <a:spcPts val="0"/>
              </a:spcAft>
              <a:buNone/>
            </a:pPr>
            <a:endParaRPr/>
          </a:p>
        </p:txBody>
      </p:sp>
      <p:sp>
        <p:nvSpPr>
          <p:cNvPr id="71" name="Google Shape;71;p16"/>
          <p:cNvSpPr txBox="1"/>
          <p:nvPr/>
        </p:nvSpPr>
        <p:spPr>
          <a:xfrm>
            <a:off x="1135200" y="4214100"/>
            <a:ext cx="8008800" cy="92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2700" b="1">
                <a:solidFill>
                  <a:schemeClr val="dk1"/>
                </a:solidFill>
                <a:latin typeface="Calibri"/>
                <a:ea typeface="Calibri"/>
                <a:cs typeface="Calibri"/>
                <a:sym typeface="Calibri"/>
              </a:rPr>
              <a:t>Structuring a highly unstructured data source</a:t>
            </a:r>
            <a:endParaRPr sz="2700" b="1">
              <a:solidFill>
                <a:schemeClr val="dk1"/>
              </a:solidFill>
              <a:latin typeface="Calibri"/>
              <a:ea typeface="Calibri"/>
              <a:cs typeface="Calibri"/>
              <a:sym typeface="Calibri"/>
            </a:endParaRPr>
          </a:p>
          <a:p>
            <a:pPr marL="0" lvl="0" indent="0" algn="l" rtl="0">
              <a:spcBef>
                <a:spcPts val="400"/>
              </a:spcBef>
              <a:spcAft>
                <a:spcPts val="0"/>
              </a:spcAft>
              <a:buNone/>
            </a:pPr>
            <a:endParaRPr/>
          </a:p>
        </p:txBody>
      </p:sp>
      <p:sp>
        <p:nvSpPr>
          <p:cNvPr id="72" name="Google Shape;72;p16"/>
          <p:cNvSpPr txBox="1"/>
          <p:nvPr/>
        </p:nvSpPr>
        <p:spPr>
          <a:xfrm>
            <a:off x="7721000" y="4743300"/>
            <a:ext cx="1422900" cy="400200"/>
          </a:xfrm>
          <a:prstGeom prst="rect">
            <a:avLst/>
          </a:prstGeom>
          <a:solidFill>
            <a:srgbClr val="29BDDD"/>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7"/>
          <p:cNvSpPr txBox="1"/>
          <p:nvPr/>
        </p:nvSpPr>
        <p:spPr>
          <a:xfrm>
            <a:off x="3417500" y="3198850"/>
            <a:ext cx="5799300" cy="113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800"/>
              </a:spcBef>
              <a:spcAft>
                <a:spcPts val="0"/>
              </a:spcAft>
              <a:buClr>
                <a:schemeClr val="dk1"/>
              </a:buClr>
              <a:buSzPts val="1100"/>
              <a:buFont typeface="Arial"/>
              <a:buNone/>
            </a:pPr>
            <a:r>
              <a:rPr lang="en" sz="3600" b="1">
                <a:solidFill>
                  <a:schemeClr val="dk1"/>
                </a:solidFill>
                <a:latin typeface="Calibri"/>
                <a:ea typeface="Calibri"/>
                <a:cs typeface="Calibri"/>
                <a:sym typeface="Calibri"/>
              </a:rPr>
              <a:t>How does NLP work?</a:t>
            </a:r>
            <a:endParaRPr sz="3600" b="1">
              <a:solidFill>
                <a:schemeClr val="dk1"/>
              </a:solidFill>
              <a:latin typeface="Calibri"/>
              <a:ea typeface="Calibri"/>
              <a:cs typeface="Calibri"/>
              <a:sym typeface="Calibri"/>
            </a:endParaRPr>
          </a:p>
          <a:p>
            <a:pPr marL="0" lvl="0" indent="0" algn="ctr" rtl="0">
              <a:spcBef>
                <a:spcPts val="400"/>
              </a:spcBef>
              <a:spcAft>
                <a:spcPts val="0"/>
              </a:spcAft>
              <a:buNone/>
            </a:pPr>
            <a:endParaRPr sz="1700" b="1"/>
          </a:p>
        </p:txBody>
      </p:sp>
      <p:sp>
        <p:nvSpPr>
          <p:cNvPr id="78" name="Google Shape;78;p17"/>
          <p:cNvSpPr txBox="1"/>
          <p:nvPr/>
        </p:nvSpPr>
        <p:spPr>
          <a:xfrm>
            <a:off x="1760525" y="4430075"/>
            <a:ext cx="6627900" cy="1398000"/>
          </a:xfrm>
          <a:prstGeom prst="rect">
            <a:avLst/>
          </a:prstGeom>
          <a:noFill/>
          <a:ln>
            <a:noFill/>
          </a:ln>
        </p:spPr>
        <p:txBody>
          <a:bodyPr spcFirstLastPara="1" wrap="square" lIns="91425" tIns="91425" rIns="91425" bIns="91425" anchor="t" anchorCtr="0">
            <a:spAutoFit/>
          </a:bodyPr>
          <a:lstStyle/>
          <a:p>
            <a:pPr marL="0" lvl="0" indent="0" algn="l" rtl="0">
              <a:lnSpc>
                <a:spcPct val="163636"/>
              </a:lnSpc>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Breaking down the elemental pieces of language</a:t>
            </a:r>
            <a:endParaRPr sz="2500" b="1">
              <a:solidFill>
                <a:schemeClr val="dk1"/>
              </a:solidFill>
              <a:latin typeface="Calibri"/>
              <a:ea typeface="Calibri"/>
              <a:cs typeface="Calibri"/>
              <a:sym typeface="Calibri"/>
            </a:endParaRPr>
          </a:p>
          <a:p>
            <a:pPr marL="0" lvl="0" indent="0" algn="ctr" rtl="0">
              <a:lnSpc>
                <a:spcPct val="163636"/>
              </a:lnSpc>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marL="0" lvl="0" indent="0" algn="l" rtl="0">
              <a:spcBef>
                <a:spcPts val="0"/>
              </a:spcBef>
              <a:spcAft>
                <a:spcPts val="0"/>
              </a:spcAft>
              <a:buNone/>
            </a:pP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8"/>
          <p:cNvSpPr txBox="1"/>
          <p:nvPr/>
        </p:nvSpPr>
        <p:spPr>
          <a:xfrm>
            <a:off x="92050" y="1334775"/>
            <a:ext cx="4798200" cy="35811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Content categorization</a:t>
            </a:r>
            <a:endParaRPr sz="1900" b="1">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Topic discovery and modeling</a:t>
            </a:r>
            <a:endParaRPr sz="1900" b="1">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Corpus Analysis</a:t>
            </a:r>
            <a:endParaRPr sz="1900" b="1">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Contextual extract</a:t>
            </a:r>
            <a:endParaRPr sz="1900" b="1">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Sentiment analysis</a:t>
            </a:r>
            <a:endParaRPr sz="1900" b="1">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Speech-to-text and text-to-speech conversion</a:t>
            </a:r>
            <a:endParaRPr sz="1900" b="1">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Document summarization</a:t>
            </a:r>
            <a:endParaRPr sz="1900" b="1">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Font typeface="Calibri"/>
              <a:buChar char="●"/>
            </a:pPr>
            <a:r>
              <a:rPr lang="en" sz="1900" b="1">
                <a:solidFill>
                  <a:schemeClr val="dk1"/>
                </a:solidFill>
                <a:latin typeface="Calibri"/>
                <a:ea typeface="Calibri"/>
                <a:cs typeface="Calibri"/>
                <a:sym typeface="Calibri"/>
              </a:rPr>
              <a:t>Machine translation</a:t>
            </a:r>
            <a:endParaRPr sz="1900" b="1">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84" name="Google Shape;84;p18"/>
          <p:cNvSpPr txBox="1"/>
          <p:nvPr/>
        </p:nvSpPr>
        <p:spPr>
          <a:xfrm>
            <a:off x="149575" y="299175"/>
            <a:ext cx="877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These underlying tasks are often used in higher-level NLP capabilities, such as:</a:t>
            </a:r>
            <a:endParaRPr sz="31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p:nvPr/>
        </p:nvSpPr>
        <p:spPr>
          <a:xfrm>
            <a:off x="3544075" y="0"/>
            <a:ext cx="5599800" cy="876300"/>
          </a:xfrm>
          <a:prstGeom prst="rect">
            <a:avLst/>
          </a:prstGeom>
          <a:solidFill>
            <a:srgbClr val="073763"/>
          </a:solidFill>
          <a:ln>
            <a:noFill/>
          </a:ln>
        </p:spPr>
        <p:txBody>
          <a:bodyPr spcFirstLastPara="1" wrap="square" lIns="91425" tIns="91425" rIns="91425" bIns="91425" anchor="t" anchorCtr="0">
            <a:spAutoFit/>
          </a:bodyPr>
          <a:lstStyle/>
          <a:p>
            <a:pPr marL="0" lvl="0" indent="0" algn="ctr" rtl="0">
              <a:lnSpc>
                <a:spcPct val="115000"/>
              </a:lnSpc>
              <a:spcBef>
                <a:spcPts val="1800"/>
              </a:spcBef>
              <a:spcAft>
                <a:spcPts val="0"/>
              </a:spcAft>
              <a:buClr>
                <a:schemeClr val="dk1"/>
              </a:buClr>
              <a:buSzPts val="1100"/>
              <a:buFont typeface="Arial"/>
              <a:buNone/>
            </a:pPr>
            <a:r>
              <a:rPr lang="en" sz="2400" b="1">
                <a:solidFill>
                  <a:schemeClr val="lt1"/>
                </a:solidFill>
                <a:latin typeface="Calibri"/>
                <a:ea typeface="Calibri"/>
                <a:cs typeface="Calibri"/>
                <a:sym typeface="Calibri"/>
              </a:rPr>
              <a:t>NLP methods and applications</a:t>
            </a:r>
            <a:endParaRPr sz="2400" b="1">
              <a:solidFill>
                <a:schemeClr val="lt1"/>
              </a:solidFill>
              <a:latin typeface="Calibri"/>
              <a:ea typeface="Calibri"/>
              <a:cs typeface="Calibri"/>
              <a:sym typeface="Calibri"/>
            </a:endParaRPr>
          </a:p>
          <a:p>
            <a:pPr marL="0" lvl="0" indent="0" algn="l" rtl="0">
              <a:spcBef>
                <a:spcPts val="400"/>
              </a:spcBef>
              <a:spcAft>
                <a:spcPts val="0"/>
              </a:spcAft>
              <a:buNone/>
            </a:pPr>
            <a:endParaRPr>
              <a:solidFill>
                <a:schemeClr val="lt1"/>
              </a:solidFill>
            </a:endParaRPr>
          </a:p>
        </p:txBody>
      </p:sp>
      <p:sp>
        <p:nvSpPr>
          <p:cNvPr id="90" name="Google Shape;90;p19"/>
          <p:cNvSpPr txBox="1"/>
          <p:nvPr/>
        </p:nvSpPr>
        <p:spPr>
          <a:xfrm>
            <a:off x="3639925" y="581625"/>
            <a:ext cx="5408100" cy="477000"/>
          </a:xfrm>
          <a:prstGeom prst="rect">
            <a:avLst/>
          </a:prstGeom>
          <a:solidFill>
            <a:srgbClr val="073763"/>
          </a:solid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400"/>
              </a:spcAft>
              <a:buClr>
                <a:schemeClr val="dk1"/>
              </a:buClr>
              <a:buSzPts val="1100"/>
              <a:buFont typeface="Arial"/>
              <a:buNone/>
            </a:pPr>
            <a:r>
              <a:rPr lang="en" sz="1900" b="1">
                <a:solidFill>
                  <a:schemeClr val="lt1"/>
                </a:solidFill>
                <a:latin typeface="Calibri"/>
                <a:ea typeface="Calibri"/>
                <a:cs typeface="Calibri"/>
                <a:sym typeface="Calibri"/>
              </a:rPr>
              <a:t>How do computers make sense of textual data?</a:t>
            </a:r>
            <a:endParaRPr sz="1900" b="1">
              <a:solidFill>
                <a:schemeClr val="lt1"/>
              </a:solidFill>
              <a:latin typeface="Calibri"/>
              <a:ea typeface="Calibri"/>
              <a:cs typeface="Calibri"/>
              <a:sym typeface="Calibri"/>
            </a:endParaRPr>
          </a:p>
        </p:txBody>
      </p:sp>
      <p:sp>
        <p:nvSpPr>
          <p:cNvPr id="91" name="Google Shape;91;p19"/>
          <p:cNvSpPr txBox="1"/>
          <p:nvPr/>
        </p:nvSpPr>
        <p:spPr>
          <a:xfrm>
            <a:off x="3152850" y="4743300"/>
            <a:ext cx="2911200" cy="400200"/>
          </a:xfrm>
          <a:prstGeom prst="rect">
            <a:avLst/>
          </a:prstGeom>
          <a:solidFill>
            <a:srgbClr val="073763"/>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2" name="Google Shape;92;p19"/>
          <p:cNvSpPr txBox="1"/>
          <p:nvPr/>
        </p:nvSpPr>
        <p:spPr>
          <a:xfrm>
            <a:off x="5420775" y="1331850"/>
            <a:ext cx="3424500" cy="585000"/>
          </a:xfrm>
          <a:prstGeom prst="rect">
            <a:avLst/>
          </a:prstGeom>
          <a:noFill/>
          <a:ln>
            <a:noFill/>
          </a:ln>
        </p:spPr>
        <p:txBody>
          <a:bodyPr spcFirstLastPara="1" wrap="square" lIns="91425" tIns="91425" rIns="91425" bIns="91425" anchor="t" anchorCtr="0">
            <a:spAutoFit/>
          </a:bodyPr>
          <a:lstStyle/>
          <a:p>
            <a:pPr marL="0" lvl="0" indent="0" algn="l" rtl="0">
              <a:lnSpc>
                <a:spcPct val="163636"/>
              </a:lnSpc>
              <a:spcBef>
                <a:spcPts val="0"/>
              </a:spcBef>
              <a:spcAft>
                <a:spcPts val="0"/>
              </a:spcAft>
              <a:buClr>
                <a:schemeClr val="dk1"/>
              </a:buClr>
              <a:buSzPts val="1100"/>
              <a:buFont typeface="Arial"/>
              <a:buNone/>
            </a:pPr>
            <a:r>
              <a:rPr lang="en" sz="2600" b="1">
                <a:solidFill>
                  <a:schemeClr val="lt1"/>
                </a:solidFill>
                <a:latin typeface="Calibri"/>
                <a:ea typeface="Calibri"/>
                <a:cs typeface="Calibri"/>
                <a:sym typeface="Calibri"/>
              </a:rPr>
              <a:t>NLP and text analytics</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20"/>
          <p:cNvSpPr txBox="1"/>
          <p:nvPr/>
        </p:nvSpPr>
        <p:spPr>
          <a:xfrm>
            <a:off x="0" y="92050"/>
            <a:ext cx="3440400" cy="1101300"/>
          </a:xfrm>
          <a:prstGeom prst="rect">
            <a:avLst/>
          </a:prstGeom>
          <a:noFill/>
          <a:ln>
            <a:noFill/>
          </a:ln>
        </p:spPr>
        <p:txBody>
          <a:bodyPr spcFirstLastPara="1" wrap="square" lIns="91425" tIns="91425" rIns="91425" bIns="91425" anchor="t" anchorCtr="0">
            <a:spAutoFit/>
          </a:bodyPr>
          <a:lstStyle/>
          <a:p>
            <a:pPr marL="0" lvl="0" indent="0" algn="l" rtl="0">
              <a:lnSpc>
                <a:spcPct val="163636"/>
              </a:lnSpc>
              <a:spcBef>
                <a:spcPts val="0"/>
              </a:spcBef>
              <a:spcAft>
                <a:spcPts val="0"/>
              </a:spcAft>
              <a:buClr>
                <a:schemeClr val="dk1"/>
              </a:buClr>
              <a:buSzPts val="1100"/>
              <a:buFont typeface="Arial"/>
              <a:buNone/>
            </a:pPr>
            <a:endParaRPr sz="2600" b="1">
              <a:solidFill>
                <a:schemeClr val="dk1"/>
              </a:solidFill>
              <a:latin typeface="Calibri"/>
              <a:ea typeface="Calibri"/>
              <a:cs typeface="Calibri"/>
              <a:sym typeface="Calibri"/>
            </a:endParaRPr>
          </a:p>
          <a:p>
            <a:pPr marL="0" lvl="0" indent="0" algn="l" rtl="0">
              <a:spcBef>
                <a:spcPts val="0"/>
              </a:spcBef>
              <a:spcAft>
                <a:spcPts val="0"/>
              </a:spcAft>
              <a:buNone/>
            </a:pPr>
            <a:endParaRPr sz="1700"/>
          </a:p>
        </p:txBody>
      </p:sp>
      <p:sp>
        <p:nvSpPr>
          <p:cNvPr id="98" name="Google Shape;98;p20"/>
          <p:cNvSpPr txBox="1"/>
          <p:nvPr/>
        </p:nvSpPr>
        <p:spPr>
          <a:xfrm>
            <a:off x="0" y="215950"/>
            <a:ext cx="9080700" cy="878700"/>
          </a:xfrm>
          <a:prstGeom prst="rect">
            <a:avLst/>
          </a:prstGeom>
          <a:noFill/>
          <a:ln>
            <a:noFill/>
          </a:ln>
        </p:spPr>
        <p:txBody>
          <a:bodyPr spcFirstLastPara="1" wrap="square" lIns="91425" tIns="91425" rIns="91425" bIns="91425" anchor="t" anchorCtr="0">
            <a:spAutoFit/>
          </a:bodyPr>
          <a:lstStyle/>
          <a:p>
            <a:pPr marL="0" lvl="0" indent="0" algn="l" rtl="0">
              <a:lnSpc>
                <a:spcPct val="163636"/>
              </a:lnSpc>
              <a:spcBef>
                <a:spcPts val="1200"/>
              </a:spcBef>
              <a:spcAft>
                <a:spcPts val="0"/>
              </a:spcAft>
              <a:buClr>
                <a:schemeClr val="dk1"/>
              </a:buClr>
              <a:buSzPts val="1100"/>
              <a:buFont typeface="Arial"/>
              <a:buNone/>
            </a:pPr>
            <a:r>
              <a:rPr lang="en" sz="1900" b="1">
                <a:solidFill>
                  <a:schemeClr val="dk1"/>
                </a:solidFill>
              </a:rPr>
              <a:t>NLP and text analytics are used together for many applications, including</a:t>
            </a:r>
            <a:r>
              <a:rPr lang="en" sz="1800">
                <a:solidFill>
                  <a:schemeClr val="dk1"/>
                </a:solidFill>
              </a:rPr>
              <a:t>:</a:t>
            </a:r>
            <a:endParaRPr sz="1800">
              <a:solidFill>
                <a:schemeClr val="dk1"/>
              </a:solidFill>
            </a:endParaRPr>
          </a:p>
          <a:p>
            <a:pPr marL="0" lvl="0" indent="0" algn="l" rtl="0">
              <a:spcBef>
                <a:spcPts val="0"/>
              </a:spcBef>
              <a:spcAft>
                <a:spcPts val="0"/>
              </a:spcAft>
              <a:buNone/>
            </a:pPr>
            <a:endParaRPr/>
          </a:p>
        </p:txBody>
      </p:sp>
      <p:sp>
        <p:nvSpPr>
          <p:cNvPr id="99" name="Google Shape;99;p20"/>
          <p:cNvSpPr txBox="1"/>
          <p:nvPr/>
        </p:nvSpPr>
        <p:spPr>
          <a:xfrm>
            <a:off x="69050" y="2312850"/>
            <a:ext cx="3808800" cy="14316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1"/>
              </a:buClr>
              <a:buSzPts val="2300"/>
              <a:buFont typeface="Calibri"/>
              <a:buChar char="●"/>
            </a:pPr>
            <a:r>
              <a:rPr lang="en" sz="2300" b="1">
                <a:solidFill>
                  <a:schemeClr val="dk1"/>
                </a:solidFill>
                <a:latin typeface="Calibri"/>
                <a:ea typeface="Calibri"/>
                <a:cs typeface="Calibri"/>
                <a:sym typeface="Calibri"/>
              </a:rPr>
              <a:t>Investigative discovery</a:t>
            </a:r>
            <a:endParaRPr sz="2300" b="1">
              <a:solidFill>
                <a:schemeClr val="dk1"/>
              </a:solidFill>
              <a:latin typeface="Calibri"/>
              <a:ea typeface="Calibri"/>
              <a:cs typeface="Calibri"/>
              <a:sym typeface="Calibri"/>
            </a:endParaRPr>
          </a:p>
          <a:p>
            <a:pPr marL="457200" lvl="0" indent="-374650" algn="l" rtl="0">
              <a:spcBef>
                <a:spcPts val="0"/>
              </a:spcBef>
              <a:spcAft>
                <a:spcPts val="0"/>
              </a:spcAft>
              <a:buClr>
                <a:schemeClr val="dk1"/>
              </a:buClr>
              <a:buSzPts val="2300"/>
              <a:buFont typeface="Calibri"/>
              <a:buChar char="●"/>
            </a:pPr>
            <a:r>
              <a:rPr lang="en" sz="2300" b="1">
                <a:solidFill>
                  <a:schemeClr val="dk1"/>
                </a:solidFill>
                <a:latin typeface="Calibri"/>
                <a:ea typeface="Calibri"/>
                <a:cs typeface="Calibri"/>
                <a:sym typeface="Calibri"/>
              </a:rPr>
              <a:t>Subject-matter expertise</a:t>
            </a:r>
            <a:endParaRPr sz="2300" b="1">
              <a:solidFill>
                <a:schemeClr val="dk1"/>
              </a:solidFill>
              <a:latin typeface="Calibri"/>
              <a:ea typeface="Calibri"/>
              <a:cs typeface="Calibri"/>
              <a:sym typeface="Calibri"/>
            </a:endParaRPr>
          </a:p>
          <a:p>
            <a:pPr marL="457200" lvl="0" indent="-374650" algn="l" rtl="0">
              <a:spcBef>
                <a:spcPts val="0"/>
              </a:spcBef>
              <a:spcAft>
                <a:spcPts val="0"/>
              </a:spcAft>
              <a:buClr>
                <a:schemeClr val="dk1"/>
              </a:buClr>
              <a:buSzPts val="2300"/>
              <a:buFont typeface="Calibri"/>
              <a:buChar char="●"/>
            </a:pPr>
            <a:r>
              <a:rPr lang="en" sz="2300" b="1">
                <a:solidFill>
                  <a:schemeClr val="dk1"/>
                </a:solidFill>
                <a:latin typeface="Calibri"/>
                <a:ea typeface="Calibri"/>
                <a:cs typeface="Calibri"/>
                <a:sym typeface="Calibri"/>
              </a:rPr>
              <a:t>Social media analytics</a:t>
            </a:r>
            <a:endParaRPr sz="2300" b="1">
              <a:solidFill>
                <a:schemeClr val="dk1"/>
              </a:solidFill>
              <a:latin typeface="Calibri"/>
              <a:ea typeface="Calibri"/>
              <a:cs typeface="Calibri"/>
              <a:sym typeface="Calibri"/>
            </a:endParaRPr>
          </a:p>
          <a:p>
            <a:pPr marL="457200" lvl="0" indent="0" algn="l" rtl="0">
              <a:spcBef>
                <a:spcPts val="0"/>
              </a:spcBef>
              <a:spcAft>
                <a:spcPts val="0"/>
              </a:spcAft>
              <a:buNone/>
            </a:pPr>
            <a:endParaRPr sz="12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0" y="0"/>
            <a:ext cx="4547201" cy="3313925"/>
          </a:xfrm>
          <a:prstGeom prst="rect">
            <a:avLst/>
          </a:prstGeom>
          <a:noFill/>
          <a:ln>
            <a:noFill/>
          </a:ln>
        </p:spPr>
      </p:pic>
      <p:pic>
        <p:nvPicPr>
          <p:cNvPr id="105" name="Google Shape;105;p21"/>
          <p:cNvPicPr preferRelativeResize="0"/>
          <p:nvPr/>
        </p:nvPicPr>
        <p:blipFill>
          <a:blip r:embed="rId4">
            <a:alphaModFix/>
          </a:blip>
          <a:stretch>
            <a:fillRect/>
          </a:stretch>
        </p:blipFill>
        <p:spPr>
          <a:xfrm>
            <a:off x="4571999" y="0"/>
            <a:ext cx="4547202" cy="2126389"/>
          </a:xfrm>
          <a:prstGeom prst="rect">
            <a:avLst/>
          </a:prstGeom>
          <a:noFill/>
          <a:ln>
            <a:noFill/>
          </a:ln>
        </p:spPr>
      </p:pic>
      <p:pic>
        <p:nvPicPr>
          <p:cNvPr id="106" name="Google Shape;106;p21"/>
          <p:cNvPicPr preferRelativeResize="0"/>
          <p:nvPr/>
        </p:nvPicPr>
        <p:blipFill>
          <a:blip r:embed="rId5">
            <a:alphaModFix/>
          </a:blip>
          <a:stretch>
            <a:fillRect/>
          </a:stretch>
        </p:blipFill>
        <p:spPr>
          <a:xfrm>
            <a:off x="3175600" y="3313925"/>
            <a:ext cx="5943600" cy="1829575"/>
          </a:xfrm>
          <a:prstGeom prst="rect">
            <a:avLst/>
          </a:prstGeom>
          <a:noFill/>
          <a:ln>
            <a:noFill/>
          </a:ln>
        </p:spPr>
      </p:pic>
      <p:sp>
        <p:nvSpPr>
          <p:cNvPr id="107" name="Google Shape;107;p21"/>
          <p:cNvSpPr txBox="1"/>
          <p:nvPr/>
        </p:nvSpPr>
        <p:spPr>
          <a:xfrm>
            <a:off x="5546225" y="2401400"/>
            <a:ext cx="3164400" cy="903900"/>
          </a:xfrm>
          <a:prstGeom prst="rect">
            <a:avLst/>
          </a:prstGeom>
          <a:noFill/>
          <a:ln>
            <a:noFill/>
          </a:ln>
        </p:spPr>
        <p:txBody>
          <a:bodyPr spcFirstLastPara="1" wrap="square" lIns="91425" tIns="91425" rIns="91425" bIns="91425" anchor="t" anchorCtr="0">
            <a:spAutoFit/>
          </a:bodyPr>
          <a:lstStyle/>
          <a:p>
            <a:pPr marL="0" lvl="0" indent="0" algn="l" rtl="0">
              <a:lnSpc>
                <a:spcPct val="163636"/>
              </a:lnSpc>
              <a:spcBef>
                <a:spcPts val="1200"/>
              </a:spcBef>
              <a:spcAft>
                <a:spcPts val="0"/>
              </a:spcAft>
              <a:buClr>
                <a:schemeClr val="dk1"/>
              </a:buClr>
              <a:buSzPts val="1100"/>
              <a:buFont typeface="Arial"/>
              <a:buNone/>
            </a:pPr>
            <a:r>
              <a:rPr lang="en" sz="2000" b="1">
                <a:solidFill>
                  <a:schemeClr val="dk1"/>
                </a:solidFill>
              </a:rPr>
              <a:t>Everyday NLP examples </a:t>
            </a:r>
            <a:endParaRPr sz="2000" b="1">
              <a:solidFill>
                <a:schemeClr val="dk1"/>
              </a:solidFill>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1256</Words>
  <Application>Microsoft Office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Enid Roman</dc:creator>
  <cp:lastModifiedBy>Enid Roman</cp:lastModifiedBy>
  <cp:revision>1</cp:revision>
  <dcterms:modified xsi:type="dcterms:W3CDTF">2022-11-10T14:54:09Z</dcterms:modified>
</cp:coreProperties>
</file>