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9ff4e63ce2_2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9ff4e63ce2_2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8b6f4edf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8b6f4edf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8b9696da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8b9696da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8b9696da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8b9696da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8b9696d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8b9696d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9ff4e63ce2_6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9ff4e63ce2_6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9ff4e63ce2_6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9ff4e63ce2_6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9ff4e63ce2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9ff4e63ce2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2be713ad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2be713ad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9ff4e63ce2_6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9ff4e63ce2_6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9ff4e63ce2_6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9ff4e63ce2_6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9ff4e63ce2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g9ff4e63ce2_2_3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a8b9696da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a8b9696da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ac552ef0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ac552ef0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8b6f4ed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8b6f4ed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8c8fb6b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8c8fb6b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ff4e63ce2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9ff4e63ce2_2_4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8b9696da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8b9696da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8b9696da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8b9696da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8b9696da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8b9696da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8b9696da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8b9696da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6" name="Shape 56"/>
        <p:cNvGrpSpPr/>
        <p:nvPr/>
      </p:nvGrpSpPr>
      <p:grpSpPr>
        <a:xfrm>
          <a:off x="0" y="0"/>
          <a:ext cx="0" cy="0"/>
          <a:chOff x="0" y="0"/>
          <a:chExt cx="0" cy="0"/>
        </a:xfrm>
      </p:grpSpPr>
      <p:sp>
        <p:nvSpPr>
          <p:cNvPr id="57" name="Google Shape;57;p14"/>
          <p:cNvSpPr txBox="1"/>
          <p:nvPr>
            <p:ph type="title"/>
          </p:nvPr>
        </p:nvSpPr>
        <p:spPr>
          <a:xfrm>
            <a:off x="628650" y="273844"/>
            <a:ext cx="7886700" cy="994172"/>
          </a:xfrm>
          <a:prstGeom prst="rect">
            <a:avLst/>
          </a:prstGeom>
          <a:solidFill>
            <a:srgbClr val="8DA9DB"/>
          </a:solid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4"/>
          <p:cNvSpPr txBox="1"/>
          <p:nvPr>
            <p:ph idx="1" type="body"/>
          </p:nvPr>
        </p:nvSpPr>
        <p:spPr>
          <a:xfrm>
            <a:off x="628650" y="1369219"/>
            <a:ext cx="7886700" cy="3263504"/>
          </a:xfrm>
          <a:prstGeom prst="rect">
            <a:avLst/>
          </a:prstGeom>
          <a:solidFill>
            <a:srgbClr val="FBE4D4"/>
          </a:solid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2" name="Shape 62"/>
        <p:cNvGrpSpPr/>
        <p:nvPr/>
      </p:nvGrpSpPr>
      <p:grpSpPr>
        <a:xfrm>
          <a:off x="0" y="0"/>
          <a:ext cx="0" cy="0"/>
          <a:chOff x="0" y="0"/>
          <a:chExt cx="0" cy="0"/>
        </a:xfrm>
      </p:grpSpPr>
      <p:sp>
        <p:nvSpPr>
          <p:cNvPr id="63" name="Google Shape;63;p15"/>
          <p:cNvSpPr txBox="1"/>
          <p:nvPr>
            <p:ph type="ctrTitle"/>
          </p:nvPr>
        </p:nvSpPr>
        <p:spPr>
          <a:xfrm>
            <a:off x="1143000" y="841772"/>
            <a:ext cx="6858000" cy="1790700"/>
          </a:xfrm>
          <a:prstGeom prst="rect">
            <a:avLst/>
          </a:prstGeom>
          <a:solidFill>
            <a:srgbClr val="8DA9DB"/>
          </a:solid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5"/>
          <p:cNvSpPr txBox="1"/>
          <p:nvPr>
            <p:ph idx="1" type="subTitle"/>
          </p:nvPr>
        </p:nvSpPr>
        <p:spPr>
          <a:xfrm>
            <a:off x="1143000" y="2701528"/>
            <a:ext cx="6858000" cy="1241822"/>
          </a:xfrm>
          <a:prstGeom prst="rect">
            <a:avLst/>
          </a:prstGeom>
          <a:solidFill>
            <a:srgbClr val="FBE4D4"/>
          </a:solidFill>
          <a:ln>
            <a:noFill/>
          </a:ln>
        </p:spPr>
        <p:txBody>
          <a:bodyPr anchorCtr="0" anchor="t" bIns="45700" lIns="91425" spcFirstLastPara="1" rIns="91425" wrap="square" tIns="4570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8" name="Shape 68"/>
        <p:cNvGrpSpPr/>
        <p:nvPr/>
      </p:nvGrpSpPr>
      <p:grpSpPr>
        <a:xfrm>
          <a:off x="0" y="0"/>
          <a:ext cx="0" cy="0"/>
          <a:chOff x="0" y="0"/>
          <a:chExt cx="0" cy="0"/>
        </a:xfrm>
      </p:grpSpPr>
      <p:sp>
        <p:nvSpPr>
          <p:cNvPr id="69" name="Google Shape;69;p16"/>
          <p:cNvSpPr txBox="1"/>
          <p:nvPr>
            <p:ph type="title"/>
          </p:nvPr>
        </p:nvSpPr>
        <p:spPr>
          <a:xfrm>
            <a:off x="628650" y="273844"/>
            <a:ext cx="7886700" cy="994172"/>
          </a:xfrm>
          <a:prstGeom prst="rect">
            <a:avLst/>
          </a:prstGeom>
          <a:solidFill>
            <a:srgbClr val="8DA9DB"/>
          </a:solid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6"/>
          <p:cNvSpPr txBox="1"/>
          <p:nvPr>
            <p:ph idx="1" type="body"/>
          </p:nvPr>
        </p:nvSpPr>
        <p:spPr>
          <a:xfrm>
            <a:off x="628650" y="1369219"/>
            <a:ext cx="3886200" cy="3263504"/>
          </a:xfrm>
          <a:prstGeom prst="rect">
            <a:avLst/>
          </a:prstGeom>
          <a:solidFill>
            <a:srgbClr val="FBE4D4"/>
          </a:solid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1" name="Google Shape;71;p16"/>
          <p:cNvSpPr txBox="1"/>
          <p:nvPr>
            <p:ph idx="2" type="body"/>
          </p:nvPr>
        </p:nvSpPr>
        <p:spPr>
          <a:xfrm>
            <a:off x="4629150" y="1369219"/>
            <a:ext cx="3886200" cy="3263504"/>
          </a:xfrm>
          <a:prstGeom prst="rect">
            <a:avLst/>
          </a:prstGeom>
          <a:solidFill>
            <a:srgbClr val="FBE4D4"/>
          </a:solid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2" name="Google Shape;72;p1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E2F3">
            <a:alpha val="36862"/>
          </a:srgbClr>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solidFill>
            <a:srgbClr val="8DA9DB"/>
          </a:solid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hyperlink" Target="https://data.gov.in/resources/real-time-air-quality-index-various-locations/api"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7"/>
          <p:cNvPicPr preferRelativeResize="0"/>
          <p:nvPr/>
        </p:nvPicPr>
        <p:blipFill rotWithShape="1">
          <a:blip r:embed="rId3">
            <a:alphaModFix/>
          </a:blip>
          <a:srcRect b="0" l="0" r="0" t="0"/>
          <a:stretch/>
        </p:blipFill>
        <p:spPr>
          <a:xfrm>
            <a:off x="0" y="-9"/>
            <a:ext cx="9144001" cy="1746868"/>
          </a:xfrm>
          <a:prstGeom prst="rect">
            <a:avLst/>
          </a:prstGeom>
          <a:noFill/>
          <a:ln>
            <a:noFill/>
          </a:ln>
        </p:spPr>
      </p:pic>
      <p:sp>
        <p:nvSpPr>
          <p:cNvPr id="80" name="Google Shape;80;p17"/>
          <p:cNvSpPr txBox="1"/>
          <p:nvPr>
            <p:ph type="title"/>
          </p:nvPr>
        </p:nvSpPr>
        <p:spPr>
          <a:xfrm>
            <a:off x="1986915" y="335517"/>
            <a:ext cx="5170170" cy="994172"/>
          </a:xfrm>
          <a:prstGeom prst="rect">
            <a:avLst/>
          </a:prstGeom>
          <a:solidFill>
            <a:srgbClr val="8DA9DB"/>
          </a:solid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Clr>
                <a:schemeClr val="dk1"/>
              </a:buClr>
              <a:buSzPts val="2800"/>
              <a:buFont typeface="Calibri"/>
              <a:buNone/>
            </a:pPr>
            <a:r>
              <a:rPr b="1" lang="en" sz="2800"/>
              <a:t>DS 250: Data Analysis and Visualization</a:t>
            </a:r>
            <a:endParaRPr sz="2000"/>
          </a:p>
        </p:txBody>
      </p:sp>
      <p:sp>
        <p:nvSpPr>
          <p:cNvPr id="81" name="Google Shape;81;p17"/>
          <p:cNvSpPr txBox="1"/>
          <p:nvPr>
            <p:ph idx="1" type="body"/>
          </p:nvPr>
        </p:nvSpPr>
        <p:spPr>
          <a:xfrm>
            <a:off x="628650" y="2125979"/>
            <a:ext cx="7886700" cy="2506743"/>
          </a:xfrm>
          <a:prstGeom prst="rect">
            <a:avLst/>
          </a:prstGeom>
          <a:solidFill>
            <a:srgbClr val="FBE4D4"/>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3200"/>
              <a:t>AIR QUALITY INDEX - INDIA</a:t>
            </a:r>
            <a:endParaRPr sz="3200">
              <a:solidFill>
                <a:schemeClr val="dk1"/>
              </a:solidFill>
            </a:endParaRPr>
          </a:p>
          <a:p>
            <a:pPr indent="0" lvl="0" marL="0" rtl="0" algn="ctr">
              <a:lnSpc>
                <a:spcPct val="90000"/>
              </a:lnSpc>
              <a:spcBef>
                <a:spcPts val="0"/>
              </a:spcBef>
              <a:spcAft>
                <a:spcPts val="0"/>
              </a:spcAft>
              <a:buClr>
                <a:schemeClr val="dk1"/>
              </a:buClr>
              <a:buSzPts val="2100"/>
              <a:buNone/>
            </a:pPr>
            <a:r>
              <a:t/>
            </a:r>
            <a:endParaRPr/>
          </a:p>
        </p:txBody>
      </p:sp>
      <p:sp>
        <p:nvSpPr>
          <p:cNvPr id="82" name="Google Shape;82;p1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n"/>
              <a:t>‹#›</a:t>
            </a:fld>
            <a:endParaRPr/>
          </a:p>
        </p:txBody>
      </p:sp>
      <p:sp>
        <p:nvSpPr>
          <p:cNvPr id="83" name="Google Shape;83;p17"/>
          <p:cNvSpPr txBox="1"/>
          <p:nvPr/>
        </p:nvSpPr>
        <p:spPr>
          <a:xfrm>
            <a:off x="0" y="3020433"/>
            <a:ext cx="9144000" cy="1746900"/>
          </a:xfrm>
          <a:prstGeom prst="rect">
            <a:avLst/>
          </a:prstGeom>
          <a:noFill/>
          <a:ln>
            <a:noFill/>
          </a:ln>
        </p:spPr>
        <p:txBody>
          <a:bodyPr anchorCtr="0" anchor="t" bIns="91425" lIns="91425" spcFirstLastPara="1" rIns="91425" wrap="square" tIns="91425">
            <a:noAutofit/>
          </a:bodyPr>
          <a:lstStyle/>
          <a:p>
            <a:pPr indent="-342900" lvl="0" marL="457200" marR="0" rtl="0" algn="ctr">
              <a:lnSpc>
                <a:spcPct val="100000"/>
              </a:lnSpc>
              <a:spcBef>
                <a:spcPts val="0"/>
              </a:spcBef>
              <a:spcAft>
                <a:spcPts val="0"/>
              </a:spcAft>
              <a:buClr>
                <a:schemeClr val="dk2"/>
              </a:buClr>
              <a:buSzPts val="2800"/>
              <a:buFont typeface="Arial"/>
              <a:buNone/>
            </a:pPr>
            <a:r>
              <a:rPr lang="en" sz="2200">
                <a:solidFill>
                  <a:schemeClr val="dk2"/>
                </a:solidFill>
                <a:latin typeface="Calibri"/>
                <a:ea typeface="Calibri"/>
                <a:cs typeface="Calibri"/>
                <a:sym typeface="Calibri"/>
              </a:rPr>
              <a:t>Aryan Jain (11840210), Pratham Mittal (11840840),</a:t>
            </a:r>
            <a:endParaRPr sz="2200">
              <a:solidFill>
                <a:schemeClr val="dk2"/>
              </a:solidFill>
              <a:latin typeface="Calibri"/>
              <a:ea typeface="Calibri"/>
              <a:cs typeface="Calibri"/>
              <a:sym typeface="Calibri"/>
            </a:endParaRPr>
          </a:p>
          <a:p>
            <a:pPr indent="-342900" lvl="0" marL="457200" marR="0" rtl="0" algn="ctr">
              <a:lnSpc>
                <a:spcPct val="100000"/>
              </a:lnSpc>
              <a:spcBef>
                <a:spcPts val="0"/>
              </a:spcBef>
              <a:spcAft>
                <a:spcPts val="0"/>
              </a:spcAft>
              <a:buClr>
                <a:schemeClr val="dk2"/>
              </a:buClr>
              <a:buSzPts val="2800"/>
              <a:buFont typeface="Arial"/>
              <a:buNone/>
            </a:pPr>
            <a:r>
              <a:rPr lang="en" sz="2200">
                <a:solidFill>
                  <a:schemeClr val="dk2"/>
                </a:solidFill>
                <a:latin typeface="Calibri"/>
                <a:ea typeface="Calibri"/>
                <a:cs typeface="Calibri"/>
                <a:sym typeface="Calibri"/>
              </a:rPr>
              <a:t>Naved Koser Ansari (11840750), Blobhit Behera (11840320), </a:t>
            </a:r>
            <a:endParaRPr sz="2200">
              <a:solidFill>
                <a:schemeClr val="dk2"/>
              </a:solidFill>
              <a:latin typeface="Calibri"/>
              <a:ea typeface="Calibri"/>
              <a:cs typeface="Calibri"/>
              <a:sym typeface="Calibri"/>
            </a:endParaRPr>
          </a:p>
          <a:p>
            <a:pPr indent="-342900" lvl="0" marL="457200" marR="0" rtl="0" algn="ctr">
              <a:lnSpc>
                <a:spcPct val="100000"/>
              </a:lnSpc>
              <a:spcBef>
                <a:spcPts val="0"/>
              </a:spcBef>
              <a:spcAft>
                <a:spcPts val="0"/>
              </a:spcAft>
              <a:buClr>
                <a:schemeClr val="dk2"/>
              </a:buClr>
              <a:buSzPts val="2800"/>
              <a:buFont typeface="Arial"/>
              <a:buNone/>
            </a:pPr>
            <a:r>
              <a:rPr lang="en" sz="2200">
                <a:solidFill>
                  <a:schemeClr val="dk2"/>
                </a:solidFill>
                <a:latin typeface="Calibri"/>
                <a:ea typeface="Calibri"/>
                <a:cs typeface="Calibri"/>
                <a:sym typeface="Calibri"/>
              </a:rPr>
              <a:t>Pothukuchi Siddhartha (11840800)</a:t>
            </a:r>
            <a:endParaRPr b="0" i="0" sz="1000" u="none" cap="none" strike="noStrike">
              <a:solidFill>
                <a:schemeClr val="dk2"/>
              </a:solidFill>
              <a:latin typeface="Calibri"/>
              <a:ea typeface="Calibri"/>
              <a:cs typeface="Calibri"/>
              <a:sym typeface="Calibri"/>
            </a:endParaRPr>
          </a:p>
          <a:p>
            <a:pPr indent="-342900" lvl="0" marL="457200" marR="0" rtl="0" algn="ctr">
              <a:lnSpc>
                <a:spcPct val="100000"/>
              </a:lnSpc>
              <a:spcBef>
                <a:spcPts val="0"/>
              </a:spcBef>
              <a:spcAft>
                <a:spcPts val="0"/>
              </a:spcAft>
              <a:buClr>
                <a:schemeClr val="dk2"/>
              </a:buClr>
              <a:buSzPts val="2800"/>
              <a:buFont typeface="Arial"/>
              <a:buNone/>
            </a:pPr>
            <a:r>
              <a:t/>
            </a:r>
            <a:endParaRPr b="0" i="0" sz="2200" u="none" cap="none" strike="noStrike">
              <a:solidFill>
                <a:schemeClr val="dk2"/>
              </a:solidFill>
              <a:latin typeface="Calibri"/>
              <a:ea typeface="Calibri"/>
              <a:cs typeface="Calibri"/>
              <a:sym typeface="Calibri"/>
            </a:endParaRPr>
          </a:p>
          <a:p>
            <a:pPr indent="-342900" lvl="0" marL="457200" marR="0" rtl="0" algn="ctr">
              <a:lnSpc>
                <a:spcPct val="100000"/>
              </a:lnSpc>
              <a:spcBef>
                <a:spcPts val="0"/>
              </a:spcBef>
              <a:spcAft>
                <a:spcPts val="0"/>
              </a:spcAft>
              <a:buClr>
                <a:schemeClr val="dk2"/>
              </a:buClr>
              <a:buSzPts val="2800"/>
              <a:buFont typeface="Arial"/>
              <a:buNone/>
            </a:pPr>
            <a:r>
              <a:t/>
            </a:r>
            <a:endParaRPr b="0" i="0" sz="1200" u="none" cap="none" strike="noStrike">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PM2.5 Box Plot for major cities</a:t>
            </a:r>
            <a:endParaRPr/>
          </a:p>
        </p:txBody>
      </p:sp>
      <p:sp>
        <p:nvSpPr>
          <p:cNvPr id="143" name="Google Shape;143;p26"/>
          <p:cNvSpPr txBox="1"/>
          <p:nvPr>
            <p:ph idx="1" type="body"/>
          </p:nvPr>
        </p:nvSpPr>
        <p:spPr>
          <a:xfrm>
            <a:off x="628650" y="1369219"/>
            <a:ext cx="7886700" cy="3263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n"/>
              <a:t>   </a:t>
            </a:r>
            <a:endParaRPr/>
          </a:p>
        </p:txBody>
      </p:sp>
      <p:pic>
        <p:nvPicPr>
          <p:cNvPr id="144" name="Google Shape;144;p26"/>
          <p:cNvPicPr preferRelativeResize="0"/>
          <p:nvPr/>
        </p:nvPicPr>
        <p:blipFill rotWithShape="1">
          <a:blip r:embed="rId3">
            <a:alphaModFix/>
          </a:blip>
          <a:srcRect b="7509" l="23821" r="46502" t="23529"/>
          <a:stretch/>
        </p:blipFill>
        <p:spPr>
          <a:xfrm>
            <a:off x="1163050" y="1410225"/>
            <a:ext cx="2761450" cy="3181826"/>
          </a:xfrm>
          <a:prstGeom prst="rect">
            <a:avLst/>
          </a:prstGeom>
          <a:noFill/>
          <a:ln>
            <a:noFill/>
          </a:ln>
        </p:spPr>
      </p:pic>
      <p:pic>
        <p:nvPicPr>
          <p:cNvPr id="145" name="Google Shape;145;p26"/>
          <p:cNvPicPr preferRelativeResize="0"/>
          <p:nvPr/>
        </p:nvPicPr>
        <p:blipFill rotWithShape="1">
          <a:blip r:embed="rId4">
            <a:alphaModFix/>
          </a:blip>
          <a:srcRect b="5255" l="23641" r="46359" t="27281"/>
          <a:stretch/>
        </p:blipFill>
        <p:spPr>
          <a:xfrm>
            <a:off x="4870025" y="1410225"/>
            <a:ext cx="2673974" cy="31818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Average PM2.5</a:t>
            </a:r>
            <a:r>
              <a:rPr baseline="-25000" lang="en"/>
              <a:t>  </a:t>
            </a:r>
            <a:r>
              <a:rPr lang="en"/>
              <a:t>levels timeline</a:t>
            </a:r>
            <a:endParaRPr/>
          </a:p>
        </p:txBody>
      </p:sp>
      <p:sp>
        <p:nvSpPr>
          <p:cNvPr id="151" name="Google Shape;151;p27"/>
          <p:cNvSpPr txBox="1"/>
          <p:nvPr>
            <p:ph idx="1" type="body"/>
          </p:nvPr>
        </p:nvSpPr>
        <p:spPr>
          <a:xfrm>
            <a:off x="628650" y="1369219"/>
            <a:ext cx="7886700" cy="3263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n"/>
              <a:t>   </a:t>
            </a:r>
            <a:endParaRPr/>
          </a:p>
        </p:txBody>
      </p:sp>
      <p:pic>
        <p:nvPicPr>
          <p:cNvPr id="152" name="Google Shape;152;p27"/>
          <p:cNvPicPr preferRelativeResize="0"/>
          <p:nvPr/>
        </p:nvPicPr>
        <p:blipFill rotWithShape="1">
          <a:blip r:embed="rId3">
            <a:alphaModFix/>
          </a:blip>
          <a:srcRect b="8183" l="23417" r="19001" t="34907"/>
          <a:stretch/>
        </p:blipFill>
        <p:spPr>
          <a:xfrm>
            <a:off x="3250275" y="3027875"/>
            <a:ext cx="5265077" cy="1604750"/>
          </a:xfrm>
          <a:prstGeom prst="rect">
            <a:avLst/>
          </a:prstGeom>
          <a:noFill/>
          <a:ln>
            <a:noFill/>
          </a:ln>
        </p:spPr>
      </p:pic>
      <p:pic>
        <p:nvPicPr>
          <p:cNvPr id="153" name="Google Shape;153;p27"/>
          <p:cNvPicPr preferRelativeResize="0"/>
          <p:nvPr/>
        </p:nvPicPr>
        <p:blipFill rotWithShape="1">
          <a:blip r:embed="rId4">
            <a:alphaModFix/>
          </a:blip>
          <a:srcRect b="9935" l="23730" r="19714" t="37634"/>
          <a:stretch/>
        </p:blipFill>
        <p:spPr>
          <a:xfrm>
            <a:off x="628650" y="1369225"/>
            <a:ext cx="5227651" cy="1658661"/>
          </a:xfrm>
          <a:prstGeom prst="rect">
            <a:avLst/>
          </a:prstGeom>
          <a:noFill/>
          <a:ln>
            <a:noFill/>
          </a:ln>
        </p:spPr>
      </p:pic>
      <p:sp>
        <p:nvSpPr>
          <p:cNvPr id="154" name="Google Shape;154;p27"/>
          <p:cNvSpPr txBox="1"/>
          <p:nvPr/>
        </p:nvSpPr>
        <p:spPr>
          <a:xfrm>
            <a:off x="5856300" y="1664600"/>
            <a:ext cx="8229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Delhi</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155" name="Google Shape;155;p27"/>
          <p:cNvSpPr txBox="1"/>
          <p:nvPr/>
        </p:nvSpPr>
        <p:spPr>
          <a:xfrm>
            <a:off x="2356650" y="3722025"/>
            <a:ext cx="8229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Mumbai</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Bar Graph for SO</a:t>
            </a:r>
            <a:r>
              <a:rPr baseline="-25000" lang="en"/>
              <a:t>2</a:t>
            </a:r>
            <a:r>
              <a:rPr lang="en"/>
              <a:t> concentration</a:t>
            </a:r>
            <a:endParaRPr/>
          </a:p>
        </p:txBody>
      </p:sp>
      <p:sp>
        <p:nvSpPr>
          <p:cNvPr id="161" name="Google Shape;161;p28"/>
          <p:cNvSpPr txBox="1"/>
          <p:nvPr>
            <p:ph idx="1" type="body"/>
          </p:nvPr>
        </p:nvSpPr>
        <p:spPr>
          <a:xfrm>
            <a:off x="628650" y="1369219"/>
            <a:ext cx="7886700" cy="3263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n"/>
              <a:t>   </a:t>
            </a:r>
            <a:endParaRPr/>
          </a:p>
        </p:txBody>
      </p:sp>
      <p:pic>
        <p:nvPicPr>
          <p:cNvPr id="162" name="Google Shape;162;p28"/>
          <p:cNvPicPr preferRelativeResize="0"/>
          <p:nvPr/>
        </p:nvPicPr>
        <p:blipFill rotWithShape="1">
          <a:blip r:embed="rId3">
            <a:alphaModFix/>
          </a:blip>
          <a:srcRect b="2365" l="23524" r="36180" t="21819"/>
          <a:stretch/>
        </p:blipFill>
        <p:spPr>
          <a:xfrm>
            <a:off x="1009650" y="1369225"/>
            <a:ext cx="3114523" cy="3263401"/>
          </a:xfrm>
          <a:prstGeom prst="rect">
            <a:avLst/>
          </a:prstGeom>
          <a:noFill/>
          <a:ln>
            <a:noFill/>
          </a:ln>
        </p:spPr>
      </p:pic>
      <p:pic>
        <p:nvPicPr>
          <p:cNvPr id="163" name="Google Shape;163;p28"/>
          <p:cNvPicPr preferRelativeResize="0"/>
          <p:nvPr/>
        </p:nvPicPr>
        <p:blipFill rotWithShape="1">
          <a:blip r:embed="rId4">
            <a:alphaModFix/>
          </a:blip>
          <a:srcRect b="1430" l="23625" r="35975" t="19996"/>
          <a:stretch/>
        </p:blipFill>
        <p:spPr>
          <a:xfrm>
            <a:off x="5051425" y="1361000"/>
            <a:ext cx="3114523" cy="32634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Visual Representation</a:t>
            </a:r>
            <a:endParaRPr/>
          </a:p>
        </p:txBody>
      </p:sp>
      <p:sp>
        <p:nvSpPr>
          <p:cNvPr id="169" name="Google Shape;169;p29"/>
          <p:cNvSpPr txBox="1"/>
          <p:nvPr>
            <p:ph idx="1" type="body"/>
          </p:nvPr>
        </p:nvSpPr>
        <p:spPr>
          <a:xfrm>
            <a:off x="628650" y="1369219"/>
            <a:ext cx="7886700" cy="3263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t/>
            </a:r>
            <a:endParaRPr/>
          </a:p>
        </p:txBody>
      </p:sp>
      <p:pic>
        <p:nvPicPr>
          <p:cNvPr id="170" name="Google Shape;170;p29"/>
          <p:cNvPicPr preferRelativeResize="0"/>
          <p:nvPr/>
        </p:nvPicPr>
        <p:blipFill>
          <a:blip r:embed="rId3">
            <a:alphaModFix/>
          </a:blip>
          <a:stretch>
            <a:fillRect/>
          </a:stretch>
        </p:blipFill>
        <p:spPr>
          <a:xfrm>
            <a:off x="588925" y="1369225"/>
            <a:ext cx="5394707" cy="3263400"/>
          </a:xfrm>
          <a:prstGeom prst="rect">
            <a:avLst/>
          </a:prstGeom>
          <a:noFill/>
          <a:ln>
            <a:noFill/>
          </a:ln>
        </p:spPr>
      </p:pic>
      <p:sp>
        <p:nvSpPr>
          <p:cNvPr id="171" name="Google Shape;171;p29"/>
          <p:cNvSpPr txBox="1"/>
          <p:nvPr/>
        </p:nvSpPr>
        <p:spPr>
          <a:xfrm>
            <a:off x="5983625" y="1369225"/>
            <a:ext cx="2484600" cy="3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Map of India showing average SO2 </a:t>
            </a:r>
            <a:r>
              <a:rPr lang="en">
                <a:latin typeface="Calibri"/>
                <a:ea typeface="Calibri"/>
                <a:cs typeface="Calibri"/>
                <a:sym typeface="Calibri"/>
              </a:rPr>
              <a:t>concentrations</a:t>
            </a:r>
            <a:r>
              <a:rPr lang="en">
                <a:latin typeface="Calibri"/>
                <a:ea typeface="Calibri"/>
                <a:cs typeface="Calibri"/>
                <a:sym typeface="Calibri"/>
              </a:rPr>
              <a:t> across India over the period of our data collection.</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Models</a:t>
            </a:r>
            <a:endParaRPr/>
          </a:p>
        </p:txBody>
      </p:sp>
      <p:sp>
        <p:nvSpPr>
          <p:cNvPr id="177" name="Google Shape;177;p30"/>
          <p:cNvSpPr txBox="1"/>
          <p:nvPr>
            <p:ph idx="1" type="body"/>
          </p:nvPr>
        </p:nvSpPr>
        <p:spPr>
          <a:xfrm>
            <a:off x="628650" y="1369219"/>
            <a:ext cx="7886700" cy="3263400"/>
          </a:xfrm>
          <a:prstGeom prst="rect">
            <a:avLst/>
          </a:prstGeom>
        </p:spPr>
        <p:txBody>
          <a:bodyPr anchorCtr="0" anchor="t" bIns="45700" lIns="91425" spcFirstLastPara="1" rIns="91425" wrap="square" tIns="45700">
            <a:noAutofit/>
          </a:bodyPr>
          <a:lstStyle/>
          <a:p>
            <a:pPr indent="-342900" lvl="0" marL="457200" rtl="0" algn="l">
              <a:spcBef>
                <a:spcPts val="750"/>
              </a:spcBef>
              <a:spcAft>
                <a:spcPts val="0"/>
              </a:spcAft>
              <a:buSzPts val="1800"/>
              <a:buChar char="•"/>
            </a:pPr>
            <a:r>
              <a:rPr lang="en"/>
              <a:t>We used ARIMA model as our data was a univariate Time series. We have to use SARIMA model too as our data had seasonality.</a:t>
            </a:r>
            <a:endParaRPr/>
          </a:p>
          <a:p>
            <a:pPr indent="-342900" lvl="0" marL="457200" rtl="0" algn="l">
              <a:spcBef>
                <a:spcPts val="0"/>
              </a:spcBef>
              <a:spcAft>
                <a:spcPts val="0"/>
              </a:spcAft>
              <a:buSzPts val="1800"/>
              <a:buChar char="•"/>
            </a:pPr>
            <a:r>
              <a:rPr lang="en"/>
              <a:t>We have used different models for different cities across the country.</a:t>
            </a:r>
            <a:endParaRPr/>
          </a:p>
          <a:p>
            <a:pPr indent="-342900" lvl="0" marL="457200" rtl="0" algn="l">
              <a:spcBef>
                <a:spcPts val="0"/>
              </a:spcBef>
              <a:spcAft>
                <a:spcPts val="0"/>
              </a:spcAft>
              <a:buSzPts val="1800"/>
              <a:buChar char="•"/>
            </a:pPr>
            <a:r>
              <a:rPr lang="en"/>
              <a:t>Our training data is 90% of the total data and test data is 10% of the total data.</a:t>
            </a:r>
            <a:endParaRPr/>
          </a:p>
          <a:p>
            <a:pPr indent="-342900" lvl="0" marL="457200" rtl="0" algn="l">
              <a:spcBef>
                <a:spcPts val="0"/>
              </a:spcBef>
              <a:spcAft>
                <a:spcPts val="0"/>
              </a:spcAft>
              <a:buSzPts val="1800"/>
              <a:buChar char="•"/>
            </a:pPr>
            <a:r>
              <a:rPr lang="en"/>
              <a:t>It was difficult to select the parameters for the ARIMA model, as sometimes parameter which we infer from graph gives more percent error than some other parameters.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Resampled data </a:t>
            </a:r>
            <a:endParaRPr/>
          </a:p>
        </p:txBody>
      </p:sp>
      <p:sp>
        <p:nvSpPr>
          <p:cNvPr id="183" name="Google Shape;183;p31"/>
          <p:cNvSpPr txBox="1"/>
          <p:nvPr>
            <p:ph idx="1" type="body"/>
          </p:nvPr>
        </p:nvSpPr>
        <p:spPr>
          <a:xfrm>
            <a:off x="628650" y="1369219"/>
            <a:ext cx="7886700" cy="3263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t/>
            </a:r>
            <a:endParaRPr/>
          </a:p>
        </p:txBody>
      </p:sp>
      <p:pic>
        <p:nvPicPr>
          <p:cNvPr id="184" name="Google Shape;184;p31"/>
          <p:cNvPicPr preferRelativeResize="0"/>
          <p:nvPr/>
        </p:nvPicPr>
        <p:blipFill>
          <a:blip r:embed="rId3">
            <a:alphaModFix/>
          </a:blip>
          <a:stretch>
            <a:fillRect/>
          </a:stretch>
        </p:blipFill>
        <p:spPr>
          <a:xfrm>
            <a:off x="628650" y="1369225"/>
            <a:ext cx="5238750" cy="3263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a:t>
            </a:r>
            <a:endParaRPr/>
          </a:p>
        </p:txBody>
      </p:sp>
      <p:sp>
        <p:nvSpPr>
          <p:cNvPr id="190" name="Google Shape;190;p32"/>
          <p:cNvSpPr txBox="1"/>
          <p:nvPr>
            <p:ph idx="1" type="body"/>
          </p:nvPr>
        </p:nvSpPr>
        <p:spPr>
          <a:xfrm>
            <a:off x="628650" y="1369219"/>
            <a:ext cx="7886700" cy="3263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n" sz="1700"/>
              <a:t>First of all our time series was not stationary so to </a:t>
            </a:r>
            <a:r>
              <a:rPr lang="en" sz="1700"/>
              <a:t>make it</a:t>
            </a:r>
            <a:r>
              <a:rPr lang="en" sz="1700"/>
              <a:t> stationary we took d=1 and then it passed AD fuller test </a:t>
            </a:r>
            <a:endParaRPr sz="1700"/>
          </a:p>
          <a:p>
            <a:pPr indent="0" lvl="0" marL="0" rtl="0" algn="l">
              <a:spcBef>
                <a:spcPts val="750"/>
              </a:spcBef>
              <a:spcAft>
                <a:spcPts val="0"/>
              </a:spcAft>
              <a:buNone/>
            </a:pPr>
            <a:r>
              <a:t/>
            </a:r>
            <a:endParaRPr/>
          </a:p>
          <a:p>
            <a:pPr indent="0" lvl="0" marL="0" rtl="0" algn="l">
              <a:spcBef>
                <a:spcPts val="750"/>
              </a:spcBef>
              <a:spcAft>
                <a:spcPts val="0"/>
              </a:spcAft>
              <a:buNone/>
            </a:pPr>
            <a:r>
              <a:t/>
            </a:r>
            <a:endParaRPr/>
          </a:p>
          <a:p>
            <a:pPr indent="0" lvl="0" marL="0" rtl="0" algn="l">
              <a:spcBef>
                <a:spcPts val="750"/>
              </a:spcBef>
              <a:spcAft>
                <a:spcPts val="0"/>
              </a:spcAft>
              <a:buNone/>
            </a:pPr>
            <a:r>
              <a:t/>
            </a:r>
            <a:endParaRPr/>
          </a:p>
          <a:p>
            <a:pPr indent="0" lvl="0" marL="0" rtl="0" algn="l">
              <a:spcBef>
                <a:spcPts val="750"/>
              </a:spcBef>
              <a:spcAft>
                <a:spcPts val="0"/>
              </a:spcAft>
              <a:buNone/>
            </a:pPr>
            <a:r>
              <a:t/>
            </a:r>
            <a:endParaRPr/>
          </a:p>
          <a:p>
            <a:pPr indent="0" lvl="0" marL="0" rtl="0" algn="l">
              <a:spcBef>
                <a:spcPts val="750"/>
              </a:spcBef>
              <a:spcAft>
                <a:spcPts val="0"/>
              </a:spcAft>
              <a:buNone/>
            </a:pPr>
            <a:r>
              <a:t/>
            </a:r>
            <a:endParaRPr/>
          </a:p>
          <a:p>
            <a:pPr indent="0" lvl="0" marL="0" rtl="0" algn="l">
              <a:spcBef>
                <a:spcPts val="750"/>
              </a:spcBef>
              <a:spcAft>
                <a:spcPts val="0"/>
              </a:spcAft>
              <a:buNone/>
            </a:pPr>
            <a:r>
              <a:rPr lang="en" sz="1700"/>
              <a:t>After this, from the ACF and PACF plot got p=2 and q=0</a:t>
            </a:r>
            <a:endParaRPr sz="1700"/>
          </a:p>
          <a:p>
            <a:pPr indent="0" lvl="0" marL="0" rtl="0" algn="l">
              <a:spcBef>
                <a:spcPts val="750"/>
              </a:spcBef>
              <a:spcAft>
                <a:spcPts val="0"/>
              </a:spcAft>
              <a:buNone/>
            </a:pPr>
            <a:r>
              <a:rPr lang="en" sz="1700"/>
              <a:t>So Final model parameter are (p,d,q) = (2,1,0)</a:t>
            </a:r>
            <a:endParaRPr sz="1700"/>
          </a:p>
        </p:txBody>
      </p:sp>
      <p:pic>
        <p:nvPicPr>
          <p:cNvPr id="191" name="Google Shape;191;p32"/>
          <p:cNvPicPr preferRelativeResize="0"/>
          <p:nvPr/>
        </p:nvPicPr>
        <p:blipFill>
          <a:blip r:embed="rId3">
            <a:alphaModFix/>
          </a:blip>
          <a:stretch>
            <a:fillRect/>
          </a:stretch>
        </p:blipFill>
        <p:spPr>
          <a:xfrm>
            <a:off x="728150" y="1981950"/>
            <a:ext cx="6381750" cy="1943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Selecting p and q</a:t>
            </a:r>
            <a:endParaRPr/>
          </a:p>
        </p:txBody>
      </p:sp>
      <p:sp>
        <p:nvSpPr>
          <p:cNvPr id="197" name="Google Shape;197;p33"/>
          <p:cNvSpPr txBox="1"/>
          <p:nvPr>
            <p:ph idx="1" type="body"/>
          </p:nvPr>
        </p:nvSpPr>
        <p:spPr>
          <a:xfrm>
            <a:off x="628650" y="1369219"/>
            <a:ext cx="7886700" cy="3263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t/>
            </a:r>
            <a:endParaRPr/>
          </a:p>
        </p:txBody>
      </p:sp>
      <p:pic>
        <p:nvPicPr>
          <p:cNvPr id="198" name="Google Shape;198;p33"/>
          <p:cNvPicPr preferRelativeResize="0"/>
          <p:nvPr/>
        </p:nvPicPr>
        <p:blipFill>
          <a:blip r:embed="rId3">
            <a:alphaModFix/>
          </a:blip>
          <a:stretch>
            <a:fillRect/>
          </a:stretch>
        </p:blipFill>
        <p:spPr>
          <a:xfrm>
            <a:off x="628650" y="1369225"/>
            <a:ext cx="4092925" cy="2498450"/>
          </a:xfrm>
          <a:prstGeom prst="rect">
            <a:avLst/>
          </a:prstGeom>
          <a:noFill/>
          <a:ln cap="flat" cmpd="sng" w="9525">
            <a:solidFill>
              <a:srgbClr val="000000"/>
            </a:solidFill>
            <a:prstDash val="solid"/>
            <a:round/>
            <a:headEnd len="sm" w="sm" type="none"/>
            <a:tailEnd len="sm" w="sm" type="none"/>
          </a:ln>
        </p:spPr>
      </p:pic>
      <p:pic>
        <p:nvPicPr>
          <p:cNvPr id="199" name="Google Shape;199;p33"/>
          <p:cNvPicPr preferRelativeResize="0"/>
          <p:nvPr/>
        </p:nvPicPr>
        <p:blipFill>
          <a:blip r:embed="rId4">
            <a:alphaModFix/>
          </a:blip>
          <a:stretch>
            <a:fillRect/>
          </a:stretch>
        </p:blipFill>
        <p:spPr>
          <a:xfrm>
            <a:off x="4721575" y="1369225"/>
            <a:ext cx="3793774" cy="24984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1800"/>
              <a:t>This is the summary for our ARIMA(2,1,1) model with the data from delhi and on PM2.5_avg  value</a:t>
            </a:r>
            <a:endParaRPr sz="1800"/>
          </a:p>
          <a:p>
            <a:pPr indent="0" lvl="0" marL="0" rtl="0" algn="l">
              <a:spcBef>
                <a:spcPts val="0"/>
              </a:spcBef>
              <a:spcAft>
                <a:spcPts val="0"/>
              </a:spcAft>
              <a:buNone/>
            </a:pPr>
            <a:r>
              <a:rPr lang="en" sz="1800"/>
              <a:t>And for this model we got MAPE = 26 %  and to get better  accuracy we tried SARIMA model </a:t>
            </a:r>
            <a:endParaRPr sz="1800"/>
          </a:p>
        </p:txBody>
      </p:sp>
      <p:sp>
        <p:nvSpPr>
          <p:cNvPr id="205" name="Google Shape;205;p34"/>
          <p:cNvSpPr txBox="1"/>
          <p:nvPr>
            <p:ph idx="1" type="body"/>
          </p:nvPr>
        </p:nvSpPr>
        <p:spPr>
          <a:xfrm>
            <a:off x="628650" y="1369219"/>
            <a:ext cx="7886700" cy="3263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t/>
            </a:r>
            <a:endParaRPr/>
          </a:p>
        </p:txBody>
      </p:sp>
      <p:pic>
        <p:nvPicPr>
          <p:cNvPr id="206" name="Google Shape;206;p34"/>
          <p:cNvPicPr preferRelativeResize="0"/>
          <p:nvPr/>
        </p:nvPicPr>
        <p:blipFill>
          <a:blip r:embed="rId3">
            <a:alphaModFix/>
          </a:blip>
          <a:stretch>
            <a:fillRect/>
          </a:stretch>
        </p:blipFill>
        <p:spPr>
          <a:xfrm>
            <a:off x="628650" y="1369225"/>
            <a:ext cx="4214555" cy="3263400"/>
          </a:xfrm>
          <a:prstGeom prst="rect">
            <a:avLst/>
          </a:prstGeom>
          <a:noFill/>
          <a:ln cap="flat" cmpd="sng" w="9525">
            <a:solidFill>
              <a:srgbClr val="000000"/>
            </a:solidFill>
            <a:prstDash val="solid"/>
            <a:round/>
            <a:headEnd len="sm" w="sm" type="none"/>
            <a:tailEnd len="sm" w="sm" type="none"/>
          </a:ln>
        </p:spPr>
      </p:pic>
      <p:pic>
        <p:nvPicPr>
          <p:cNvPr id="207" name="Google Shape;207;p34"/>
          <p:cNvPicPr preferRelativeResize="0"/>
          <p:nvPr/>
        </p:nvPicPr>
        <p:blipFill>
          <a:blip r:embed="rId4">
            <a:alphaModFix/>
          </a:blip>
          <a:stretch>
            <a:fillRect/>
          </a:stretch>
        </p:blipFill>
        <p:spPr>
          <a:xfrm>
            <a:off x="4843200" y="1369225"/>
            <a:ext cx="3672151" cy="2645600"/>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628650" y="1231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100"/>
              <a:t>After this we tried to fit our model using SARIMA model using auto ARIMA it yielded the </a:t>
            </a:r>
            <a:r>
              <a:rPr lang="en" sz="2100"/>
              <a:t>following</a:t>
            </a:r>
            <a:r>
              <a:rPr lang="en" sz="2100"/>
              <a:t>  model</a:t>
            </a:r>
            <a:endParaRPr sz="2100"/>
          </a:p>
          <a:p>
            <a:pPr indent="0" lvl="0" marL="0" rtl="0" algn="l">
              <a:spcBef>
                <a:spcPts val="0"/>
              </a:spcBef>
              <a:spcAft>
                <a:spcPts val="0"/>
              </a:spcAft>
              <a:buNone/>
            </a:pPr>
            <a:r>
              <a:rPr lang="en" sz="2100"/>
              <a:t>We got the final model as SARIMA(0,1,1)x(0,0,0,7)</a:t>
            </a:r>
            <a:endParaRPr sz="2100"/>
          </a:p>
        </p:txBody>
      </p:sp>
      <p:sp>
        <p:nvSpPr>
          <p:cNvPr id="213" name="Google Shape;213;p35"/>
          <p:cNvSpPr txBox="1"/>
          <p:nvPr>
            <p:ph idx="1" type="body"/>
          </p:nvPr>
        </p:nvSpPr>
        <p:spPr>
          <a:xfrm>
            <a:off x="628650" y="1369219"/>
            <a:ext cx="7886700" cy="3263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n"/>
              <a:t>    </a:t>
            </a:r>
            <a:endParaRPr/>
          </a:p>
        </p:txBody>
      </p:sp>
      <p:pic>
        <p:nvPicPr>
          <p:cNvPr id="214" name="Google Shape;214;p35"/>
          <p:cNvPicPr preferRelativeResize="0"/>
          <p:nvPr/>
        </p:nvPicPr>
        <p:blipFill>
          <a:blip r:embed="rId3">
            <a:alphaModFix/>
          </a:blip>
          <a:stretch>
            <a:fillRect/>
          </a:stretch>
        </p:blipFill>
        <p:spPr>
          <a:xfrm>
            <a:off x="2330650" y="1369225"/>
            <a:ext cx="4585449" cy="2694574"/>
          </a:xfrm>
          <a:prstGeom prst="rect">
            <a:avLst/>
          </a:prstGeom>
          <a:noFill/>
          <a:ln cap="flat" cmpd="sng" w="9525">
            <a:solidFill>
              <a:srgbClr val="000000"/>
            </a:solidFill>
            <a:prstDash val="solid"/>
            <a:round/>
            <a:headEnd len="sm" w="sm" type="none"/>
            <a:tailEnd len="sm" w="sm" type="none"/>
          </a:ln>
        </p:spPr>
      </p:pic>
      <p:pic>
        <p:nvPicPr>
          <p:cNvPr id="215" name="Google Shape;215;p35"/>
          <p:cNvPicPr preferRelativeResize="0"/>
          <p:nvPr/>
        </p:nvPicPr>
        <p:blipFill rotWithShape="1">
          <a:blip r:embed="rId4">
            <a:alphaModFix/>
          </a:blip>
          <a:srcRect b="49331" l="0" r="2372" t="0"/>
          <a:stretch/>
        </p:blipFill>
        <p:spPr>
          <a:xfrm>
            <a:off x="2688375" y="4063800"/>
            <a:ext cx="3767225" cy="5688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628650" y="273844"/>
            <a:ext cx="7886700" cy="994172"/>
          </a:xfrm>
          <a:prstGeom prst="rect">
            <a:avLst/>
          </a:prstGeom>
          <a:solidFill>
            <a:srgbClr val="8DA9DB"/>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
              <a:t>Motivation</a:t>
            </a:r>
            <a:endParaRPr/>
          </a:p>
        </p:txBody>
      </p:sp>
      <p:sp>
        <p:nvSpPr>
          <p:cNvPr id="89" name="Google Shape;89;p18"/>
          <p:cNvSpPr txBox="1"/>
          <p:nvPr>
            <p:ph idx="1" type="body"/>
          </p:nvPr>
        </p:nvSpPr>
        <p:spPr>
          <a:xfrm>
            <a:off x="628650" y="1369219"/>
            <a:ext cx="7886700" cy="3263504"/>
          </a:xfrm>
          <a:prstGeom prst="rect">
            <a:avLst/>
          </a:prstGeom>
          <a:solidFill>
            <a:srgbClr val="FBE4D4"/>
          </a:solidFill>
          <a:ln>
            <a:noFill/>
          </a:ln>
        </p:spPr>
        <p:txBody>
          <a:bodyPr anchorCtr="0" anchor="t" bIns="45700" lIns="91425" spcFirstLastPara="1" rIns="91425" wrap="square" tIns="45700">
            <a:noAutofit/>
          </a:bodyPr>
          <a:lstStyle/>
          <a:p>
            <a:pPr indent="-190500" lvl="0" marL="171450" rtl="0" algn="l">
              <a:lnSpc>
                <a:spcPct val="107916"/>
              </a:lnSpc>
              <a:spcBef>
                <a:spcPts val="0"/>
              </a:spcBef>
              <a:spcAft>
                <a:spcPts val="800"/>
              </a:spcAft>
              <a:buSzPts val="2100"/>
              <a:buChar char="•"/>
            </a:pPr>
            <a:r>
              <a:rPr lang="en">
                <a:latin typeface="Arial"/>
                <a:ea typeface="Arial"/>
                <a:cs typeface="Arial"/>
                <a:sym typeface="Arial"/>
              </a:rPr>
              <a:t>The air quality index has been a major issue since the industrial revolution and impacts the world significantly.</a:t>
            </a:r>
            <a:r>
              <a:rPr lang="en">
                <a:solidFill>
                  <a:srgbClr val="202124"/>
                </a:solidFill>
                <a:latin typeface="Arial"/>
                <a:ea typeface="Arial"/>
                <a:cs typeface="Arial"/>
                <a:sym typeface="Arial"/>
              </a:rPr>
              <a:t>The AQI is an index that reports daily air quality. It tells us how clean or polluted the air in a particular area is, and the associated health effects that might be a concern for the people in the area.</a:t>
            </a:r>
            <a:endParaRPr/>
          </a:p>
        </p:txBody>
      </p:sp>
      <p:sp>
        <p:nvSpPr>
          <p:cNvPr id="90" name="Google Shape;90;p1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6"/>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Further plans</a:t>
            </a:r>
            <a:endParaRPr/>
          </a:p>
        </p:txBody>
      </p:sp>
      <p:sp>
        <p:nvSpPr>
          <p:cNvPr id="221" name="Google Shape;221;p36"/>
          <p:cNvSpPr txBox="1"/>
          <p:nvPr>
            <p:ph idx="1" type="body"/>
          </p:nvPr>
        </p:nvSpPr>
        <p:spPr>
          <a:xfrm>
            <a:off x="628650" y="1381194"/>
            <a:ext cx="7886700" cy="3263400"/>
          </a:xfrm>
          <a:prstGeom prst="rect">
            <a:avLst/>
          </a:prstGeom>
        </p:spPr>
        <p:txBody>
          <a:bodyPr anchorCtr="0" anchor="t" bIns="45700" lIns="91425" spcFirstLastPara="1" rIns="91425" wrap="square" tIns="45700">
            <a:noAutofit/>
          </a:bodyPr>
          <a:lstStyle/>
          <a:p>
            <a:pPr indent="-342900" lvl="0" marL="457200" rtl="0" algn="l">
              <a:spcBef>
                <a:spcPts val="750"/>
              </a:spcBef>
              <a:spcAft>
                <a:spcPts val="0"/>
              </a:spcAft>
              <a:buSzPts val="1800"/>
              <a:buChar char="•"/>
            </a:pPr>
            <a:r>
              <a:rPr lang="en"/>
              <a:t>AQI predictions for some major cities.</a:t>
            </a:r>
            <a:endParaRPr/>
          </a:p>
          <a:p>
            <a:pPr indent="-342900" lvl="0" marL="457200" rtl="0" algn="l">
              <a:spcBef>
                <a:spcPts val="0"/>
              </a:spcBef>
              <a:spcAft>
                <a:spcPts val="0"/>
              </a:spcAft>
              <a:buSzPts val="1800"/>
              <a:buChar char="•"/>
            </a:pPr>
            <a:r>
              <a:rPr lang="en"/>
              <a:t>We will study the data to identify cities/areas in which AQI is deteriorating most rapidly, but can be controlled after taking proper measures.</a:t>
            </a:r>
            <a:endParaRPr/>
          </a:p>
          <a:p>
            <a:pPr indent="-342900" lvl="0" marL="457200" rtl="0" algn="l">
              <a:spcBef>
                <a:spcPts val="0"/>
              </a:spcBef>
              <a:spcAft>
                <a:spcPts val="0"/>
              </a:spcAft>
              <a:buSzPts val="1800"/>
              <a:buChar char="•"/>
            </a:pPr>
            <a:r>
              <a:rPr lang="en"/>
              <a:t>Try to find out the reasons for the poor AQI of some cities. </a:t>
            </a:r>
            <a:endParaRPr/>
          </a:p>
          <a:p>
            <a:pPr indent="0" lvl="0" marL="457200" rtl="0" algn="l">
              <a:spcBef>
                <a:spcPts val="750"/>
              </a:spcBef>
              <a:spcAft>
                <a:spcPts val="0"/>
              </a:spcAft>
              <a:buNone/>
            </a:pPr>
            <a:r>
              <a:rPr lang="en"/>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7"/>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Challenges Faced + Things Learnt</a:t>
            </a:r>
            <a:endParaRPr/>
          </a:p>
        </p:txBody>
      </p:sp>
      <p:sp>
        <p:nvSpPr>
          <p:cNvPr id="227" name="Google Shape;227;p37"/>
          <p:cNvSpPr txBox="1"/>
          <p:nvPr>
            <p:ph idx="1" type="body"/>
          </p:nvPr>
        </p:nvSpPr>
        <p:spPr>
          <a:xfrm>
            <a:off x="628650" y="1369219"/>
            <a:ext cx="7886700" cy="3263400"/>
          </a:xfrm>
          <a:prstGeom prst="rect">
            <a:avLst/>
          </a:prstGeom>
        </p:spPr>
        <p:txBody>
          <a:bodyPr anchorCtr="0" anchor="t" bIns="45700" lIns="91425" spcFirstLastPara="1" rIns="91425" wrap="square" tIns="45700">
            <a:noAutofit/>
          </a:bodyPr>
          <a:lstStyle/>
          <a:p>
            <a:pPr indent="-342900" lvl="0" marL="457200" rtl="0" algn="l">
              <a:spcBef>
                <a:spcPts val="750"/>
              </a:spcBef>
              <a:spcAft>
                <a:spcPts val="0"/>
              </a:spcAft>
              <a:buSzPts val="1800"/>
              <a:buChar char="•"/>
            </a:pPr>
            <a:r>
              <a:rPr lang="en"/>
              <a:t>At times of power cut for the system on which we were using crontab, we had to collect data manually for every hour from morning to evening so that we have continuous data.</a:t>
            </a:r>
            <a:endParaRPr/>
          </a:p>
          <a:p>
            <a:pPr indent="-342900" lvl="0" marL="457200" rtl="0" algn="l">
              <a:spcBef>
                <a:spcPts val="0"/>
              </a:spcBef>
              <a:spcAft>
                <a:spcPts val="0"/>
              </a:spcAft>
              <a:buSzPts val="1800"/>
              <a:buChar char="•"/>
            </a:pPr>
            <a:r>
              <a:rPr lang="en"/>
              <a:t>The selection for model parameters were not so straightforward as in directly from the ACF and PACF plot.</a:t>
            </a:r>
            <a:endParaRPr/>
          </a:p>
          <a:p>
            <a:pPr indent="-342900" lvl="0" marL="457200" rtl="0" algn="l">
              <a:spcBef>
                <a:spcPts val="0"/>
              </a:spcBef>
              <a:spcAft>
                <a:spcPts val="0"/>
              </a:spcAft>
              <a:buSzPts val="1800"/>
              <a:buChar char="•"/>
            </a:pPr>
            <a:r>
              <a:rPr lang="en"/>
              <a:t>Selecting standards for calculating AQI.</a:t>
            </a:r>
            <a:endParaRPr/>
          </a:p>
          <a:p>
            <a:pPr indent="-342900" lvl="0" marL="457200" rtl="0" algn="l">
              <a:spcBef>
                <a:spcPts val="0"/>
              </a:spcBef>
              <a:spcAft>
                <a:spcPts val="0"/>
              </a:spcAft>
              <a:buSzPts val="1800"/>
              <a:buChar char="•"/>
            </a:pPr>
            <a:r>
              <a:rPr lang="en"/>
              <a:t>There was this time constraint which restricted us to do even more work towards our project. Hence , optimising time to do maximum  progress was not easy.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300"/>
              <a:buFont typeface="Calibri"/>
              <a:buNone/>
            </a:pPr>
            <a:r>
              <a:rPr lang="en"/>
              <a:t>Objective</a:t>
            </a:r>
            <a:endParaRPr/>
          </a:p>
        </p:txBody>
      </p:sp>
      <p:sp>
        <p:nvSpPr>
          <p:cNvPr id="96" name="Google Shape;96;p19"/>
          <p:cNvSpPr txBox="1"/>
          <p:nvPr>
            <p:ph idx="1" type="body"/>
          </p:nvPr>
        </p:nvSpPr>
        <p:spPr>
          <a:xfrm>
            <a:off x="628650" y="1369219"/>
            <a:ext cx="7886700" cy="3263400"/>
          </a:xfrm>
          <a:prstGeom prst="rect">
            <a:avLst/>
          </a:prstGeom>
          <a:solidFill>
            <a:srgbClr val="FBE4D4"/>
          </a:solidFill>
        </p:spPr>
        <p:txBody>
          <a:bodyPr anchorCtr="0" anchor="t" bIns="45700" lIns="91425" spcFirstLastPara="1" rIns="91425" wrap="square" tIns="45700">
            <a:noAutofit/>
          </a:bodyPr>
          <a:lstStyle/>
          <a:p>
            <a:pPr indent="-152400" lvl="0" marL="171450" rtl="0" algn="l">
              <a:spcBef>
                <a:spcPts val="0"/>
              </a:spcBef>
              <a:spcAft>
                <a:spcPts val="0"/>
              </a:spcAft>
              <a:buSzPts val="1800"/>
              <a:buChar char="•"/>
            </a:pPr>
            <a:r>
              <a:rPr lang="en"/>
              <a:t>Analysing the air pollution levels in different cities of India, and also finding the factors causing them by working on the AQI data obtained.</a:t>
            </a:r>
            <a:endParaRPr/>
          </a:p>
          <a:p>
            <a:pPr indent="-152400" lvl="0" marL="171450" rtl="0" algn="l">
              <a:spcBef>
                <a:spcPts val="0"/>
              </a:spcBef>
              <a:spcAft>
                <a:spcPts val="0"/>
              </a:spcAft>
              <a:buSzPts val="1800"/>
              <a:buChar char="•"/>
            </a:pPr>
            <a:r>
              <a:rPr lang="en"/>
              <a:t>Studying the data using various plots involving pollutants and cities in the axes, and an overall plot on the map of India.</a:t>
            </a:r>
            <a:endParaRPr/>
          </a:p>
          <a:p>
            <a:pPr indent="-152400" lvl="0" marL="171450" rtl="0" algn="l">
              <a:spcBef>
                <a:spcPts val="0"/>
              </a:spcBef>
              <a:spcAft>
                <a:spcPts val="0"/>
              </a:spcAft>
              <a:buSzPts val="1800"/>
              <a:buChar char="•"/>
            </a:pPr>
            <a:r>
              <a:rPr lang="en"/>
              <a:t>Also, predicting the pollution level of a given city on a future date based on the analysis of the dataset obtained.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DATA COLLECTION</a:t>
            </a:r>
            <a:endParaRPr/>
          </a:p>
        </p:txBody>
      </p:sp>
      <p:sp>
        <p:nvSpPr>
          <p:cNvPr id="102" name="Google Shape;102;p20"/>
          <p:cNvSpPr txBox="1"/>
          <p:nvPr>
            <p:ph idx="1" type="body"/>
          </p:nvPr>
        </p:nvSpPr>
        <p:spPr>
          <a:xfrm>
            <a:off x="628650" y="1369219"/>
            <a:ext cx="7886700" cy="3263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b="1" lang="en"/>
              <a:t>Data Source</a:t>
            </a:r>
            <a:r>
              <a:rPr lang="en"/>
              <a:t>: </a:t>
            </a:r>
            <a:r>
              <a:rPr lang="en" sz="1400" u="sng">
                <a:solidFill>
                  <a:schemeClr val="hlink"/>
                </a:solidFill>
                <a:hlinkClick r:id="rId3"/>
              </a:rPr>
              <a:t>https://data.gov.in/resources/real-time-air-quality-index-various-locations/api</a:t>
            </a:r>
            <a:endParaRPr sz="1400"/>
          </a:p>
          <a:p>
            <a:pPr indent="0" lvl="0" marL="0" rtl="0" algn="l">
              <a:spcBef>
                <a:spcPts val="750"/>
              </a:spcBef>
              <a:spcAft>
                <a:spcPts val="0"/>
              </a:spcAft>
              <a:buNone/>
            </a:pPr>
            <a:r>
              <a:t/>
            </a:r>
            <a:endParaRPr sz="1400"/>
          </a:p>
          <a:p>
            <a:pPr indent="0" lvl="0" marL="0" rtl="0" algn="l">
              <a:spcBef>
                <a:spcPts val="750"/>
              </a:spcBef>
              <a:spcAft>
                <a:spcPts val="0"/>
              </a:spcAft>
              <a:buNone/>
            </a:pPr>
            <a:r>
              <a:rPr b="1" lang="en"/>
              <a:t>Method Used</a:t>
            </a:r>
            <a:r>
              <a:rPr lang="en"/>
              <a:t>: Using the api from the source.</a:t>
            </a:r>
            <a:endParaRPr/>
          </a:p>
          <a:p>
            <a:pPr indent="0" lvl="0" marL="0" rtl="0" algn="l">
              <a:spcBef>
                <a:spcPts val="750"/>
              </a:spcBef>
              <a:spcAft>
                <a:spcPts val="0"/>
              </a:spcAft>
              <a:buNone/>
            </a:pPr>
            <a:r>
              <a:t/>
            </a:r>
            <a:endParaRPr/>
          </a:p>
          <a:p>
            <a:pPr indent="0" lvl="0" marL="0" rtl="0" algn="l">
              <a:spcBef>
                <a:spcPts val="750"/>
              </a:spcBef>
              <a:spcAft>
                <a:spcPts val="0"/>
              </a:spcAft>
              <a:buNone/>
            </a:pPr>
            <a:r>
              <a:rPr b="1" lang="en"/>
              <a:t>Datasets Collected: </a:t>
            </a:r>
            <a:r>
              <a:rPr lang="en" sz="1500"/>
              <a:t>https://drive.google.com/drive/folders/1KEnPotJkgr1osALpgNn4LX66vzh4UPBT?usp=sharing</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628650" y="273844"/>
            <a:ext cx="7886700" cy="994172"/>
          </a:xfrm>
          <a:prstGeom prst="rect">
            <a:avLst/>
          </a:prstGeom>
          <a:solidFill>
            <a:srgbClr val="8DA9DB"/>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
              <a:t>Data Collection and Cleaning</a:t>
            </a:r>
            <a:endParaRPr/>
          </a:p>
        </p:txBody>
      </p:sp>
      <p:sp>
        <p:nvSpPr>
          <p:cNvPr id="108" name="Google Shape;108;p21"/>
          <p:cNvSpPr txBox="1"/>
          <p:nvPr>
            <p:ph idx="1" type="body"/>
          </p:nvPr>
        </p:nvSpPr>
        <p:spPr>
          <a:xfrm>
            <a:off x="628650" y="1369219"/>
            <a:ext cx="7886700" cy="3263504"/>
          </a:xfrm>
          <a:prstGeom prst="rect">
            <a:avLst/>
          </a:prstGeom>
          <a:solidFill>
            <a:srgbClr val="FBE4D4"/>
          </a:solidFill>
          <a:ln>
            <a:noFill/>
          </a:ln>
        </p:spPr>
        <p:txBody>
          <a:bodyPr anchorCtr="0" anchor="t" bIns="45700" lIns="91425" spcFirstLastPara="1" rIns="91425" wrap="square" tIns="45700">
            <a:noAutofit/>
          </a:bodyPr>
          <a:lstStyle/>
          <a:p>
            <a:pPr indent="-152400" lvl="0" marL="171450" rtl="0" algn="l">
              <a:lnSpc>
                <a:spcPct val="90000"/>
              </a:lnSpc>
              <a:spcBef>
                <a:spcPts val="0"/>
              </a:spcBef>
              <a:spcAft>
                <a:spcPts val="0"/>
              </a:spcAft>
              <a:buSzPts val="1800"/>
              <a:buChar char="•"/>
            </a:pPr>
            <a:r>
              <a:rPr lang="en"/>
              <a:t>F</a:t>
            </a:r>
            <a:r>
              <a:rPr lang="en"/>
              <a:t>ilters:</a:t>
            </a:r>
            <a:endParaRPr/>
          </a:p>
          <a:p>
            <a:pPr indent="0" lvl="0" marL="171450" rtl="0" algn="l">
              <a:lnSpc>
                <a:spcPct val="90000"/>
              </a:lnSpc>
              <a:spcBef>
                <a:spcPts val="0"/>
              </a:spcBef>
              <a:spcAft>
                <a:spcPts val="0"/>
              </a:spcAft>
              <a:buNone/>
            </a:pPr>
            <a:r>
              <a:rPr lang="en"/>
              <a:t>offset=0, </a:t>
            </a:r>
            <a:endParaRPr/>
          </a:p>
          <a:p>
            <a:pPr indent="0" lvl="0" marL="171450" rtl="0" algn="l">
              <a:lnSpc>
                <a:spcPct val="90000"/>
              </a:lnSpc>
              <a:spcBef>
                <a:spcPts val="0"/>
              </a:spcBef>
              <a:spcAft>
                <a:spcPts val="0"/>
              </a:spcAft>
              <a:buNone/>
            </a:pPr>
            <a:r>
              <a:rPr lang="en"/>
              <a:t>limit=2000,</a:t>
            </a:r>
            <a:endParaRPr/>
          </a:p>
          <a:p>
            <a:pPr indent="0" lvl="0" marL="171450" rtl="0" algn="l">
              <a:lnSpc>
                <a:spcPct val="90000"/>
              </a:lnSpc>
              <a:spcBef>
                <a:spcPts val="0"/>
              </a:spcBef>
              <a:spcAft>
                <a:spcPts val="0"/>
              </a:spcAft>
              <a:buNone/>
            </a:pPr>
            <a:r>
              <a:rPr lang="en"/>
              <a:t> format=json. </a:t>
            </a:r>
            <a:endParaRPr/>
          </a:p>
          <a:p>
            <a:pPr indent="0" lvl="0" marL="0" rtl="0" algn="l">
              <a:lnSpc>
                <a:spcPct val="90000"/>
              </a:lnSpc>
              <a:spcBef>
                <a:spcPts val="0"/>
              </a:spcBef>
              <a:spcAft>
                <a:spcPts val="0"/>
              </a:spcAft>
              <a:buNone/>
            </a:pPr>
            <a:r>
              <a:t/>
            </a:r>
            <a:endParaRPr/>
          </a:p>
          <a:p>
            <a:pPr indent="-152400" lvl="0" marL="171450" rtl="0" algn="l">
              <a:lnSpc>
                <a:spcPct val="90000"/>
              </a:lnSpc>
              <a:spcBef>
                <a:spcPts val="0"/>
              </a:spcBef>
              <a:spcAft>
                <a:spcPts val="0"/>
              </a:spcAft>
              <a:buSzPts val="1800"/>
              <a:buChar char="•"/>
            </a:pPr>
            <a:r>
              <a:rPr lang="en"/>
              <a:t>Major challenge faced was collecting the data hourly throughout the month. To overcome this challenge, we have automated the process of running our python script, using Crontab.</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RAW DATA</a:t>
            </a:r>
            <a:endParaRPr/>
          </a:p>
        </p:txBody>
      </p:sp>
      <p:sp>
        <p:nvSpPr>
          <p:cNvPr id="114" name="Google Shape;114;p22"/>
          <p:cNvSpPr txBox="1"/>
          <p:nvPr>
            <p:ph idx="1" type="body"/>
          </p:nvPr>
        </p:nvSpPr>
        <p:spPr>
          <a:xfrm>
            <a:off x="628650" y="1369219"/>
            <a:ext cx="7886700" cy="3263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n"/>
              <a:t>    </a:t>
            </a:r>
            <a:endParaRPr/>
          </a:p>
          <a:p>
            <a:pPr indent="0" lvl="0" marL="0" rtl="0" algn="l">
              <a:spcBef>
                <a:spcPts val="750"/>
              </a:spcBef>
              <a:spcAft>
                <a:spcPts val="0"/>
              </a:spcAft>
              <a:buNone/>
            </a:pPr>
            <a:r>
              <a:t/>
            </a:r>
            <a:endParaRPr/>
          </a:p>
        </p:txBody>
      </p:sp>
      <p:pic>
        <p:nvPicPr>
          <p:cNvPr id="115" name="Google Shape;115;p22"/>
          <p:cNvPicPr preferRelativeResize="0"/>
          <p:nvPr/>
        </p:nvPicPr>
        <p:blipFill rotWithShape="1">
          <a:blip r:embed="rId3">
            <a:alphaModFix/>
          </a:blip>
          <a:srcRect b="0" l="1758" r="0" t="4770"/>
          <a:stretch/>
        </p:blipFill>
        <p:spPr>
          <a:xfrm>
            <a:off x="685513" y="1369213"/>
            <a:ext cx="6271025" cy="2964275"/>
          </a:xfrm>
          <a:prstGeom prst="rect">
            <a:avLst/>
          </a:prstGeom>
          <a:noFill/>
          <a:ln>
            <a:noFill/>
          </a:ln>
        </p:spPr>
      </p:pic>
      <p:sp>
        <p:nvSpPr>
          <p:cNvPr id="116" name="Google Shape;116;p22"/>
          <p:cNvSpPr txBox="1"/>
          <p:nvPr/>
        </p:nvSpPr>
        <p:spPr>
          <a:xfrm>
            <a:off x="6956550" y="1402775"/>
            <a:ext cx="1474200" cy="3159900"/>
          </a:xfrm>
          <a:prstGeom prst="rect">
            <a:avLst/>
          </a:prstGeom>
          <a:noFill/>
          <a:ln>
            <a:noFill/>
          </a:ln>
        </p:spPr>
        <p:txBody>
          <a:bodyPr anchorCtr="0" anchor="t" bIns="91425" lIns="91425" spcFirstLastPara="1" rIns="91425" wrap="square" tIns="91425">
            <a:noAutofit/>
          </a:bodyPr>
          <a:lstStyle/>
          <a:p>
            <a:pPr indent="-152400" lvl="0" marL="171450" rtl="0" algn="l">
              <a:lnSpc>
                <a:spcPct val="115000"/>
              </a:lnSpc>
              <a:spcBef>
                <a:spcPts val="0"/>
              </a:spcBef>
              <a:spcAft>
                <a:spcPts val="0"/>
              </a:spcAft>
              <a:buClr>
                <a:schemeClr val="dk1"/>
              </a:buClr>
              <a:buSzPts val="1500"/>
              <a:buChar char="•"/>
            </a:pPr>
            <a:r>
              <a:rPr lang="en" sz="1800">
                <a:solidFill>
                  <a:schemeClr val="dk1"/>
                </a:solidFill>
                <a:latin typeface="Calibri"/>
                <a:ea typeface="Calibri"/>
                <a:cs typeface="Calibri"/>
                <a:sym typeface="Calibri"/>
              </a:rPr>
              <a:t>Fixed it by increasing number of columns, and decreasing the rows.</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CLEANED DATA</a:t>
            </a:r>
            <a:endParaRPr/>
          </a:p>
        </p:txBody>
      </p:sp>
      <p:sp>
        <p:nvSpPr>
          <p:cNvPr id="122" name="Google Shape;122;p23"/>
          <p:cNvSpPr txBox="1"/>
          <p:nvPr>
            <p:ph idx="1" type="body"/>
          </p:nvPr>
        </p:nvSpPr>
        <p:spPr>
          <a:xfrm>
            <a:off x="628650" y="1369219"/>
            <a:ext cx="7886700" cy="3263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n"/>
              <a:t>   </a:t>
            </a:r>
            <a:endParaRPr/>
          </a:p>
        </p:txBody>
      </p:sp>
      <p:pic>
        <p:nvPicPr>
          <p:cNvPr id="123" name="Google Shape;123;p23"/>
          <p:cNvPicPr preferRelativeResize="0"/>
          <p:nvPr/>
        </p:nvPicPr>
        <p:blipFill rotWithShape="1">
          <a:blip r:embed="rId3">
            <a:alphaModFix/>
          </a:blip>
          <a:srcRect b="3929" l="2244" r="10098" t="0"/>
          <a:stretch/>
        </p:blipFill>
        <p:spPr>
          <a:xfrm>
            <a:off x="628650" y="1369225"/>
            <a:ext cx="6172991" cy="3263400"/>
          </a:xfrm>
          <a:prstGeom prst="rect">
            <a:avLst/>
          </a:prstGeom>
          <a:noFill/>
          <a:ln>
            <a:noFill/>
          </a:ln>
        </p:spPr>
      </p:pic>
      <p:sp>
        <p:nvSpPr>
          <p:cNvPr id="124" name="Google Shape;124;p23"/>
          <p:cNvSpPr txBox="1"/>
          <p:nvPr/>
        </p:nvSpPr>
        <p:spPr>
          <a:xfrm>
            <a:off x="6886350" y="1416950"/>
            <a:ext cx="14100" cy="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25" name="Google Shape;125;p23"/>
          <p:cNvSpPr txBox="1"/>
          <p:nvPr/>
        </p:nvSpPr>
        <p:spPr>
          <a:xfrm>
            <a:off x="6801650" y="1402775"/>
            <a:ext cx="1713900" cy="2054700"/>
          </a:xfrm>
          <a:prstGeom prst="rect">
            <a:avLst/>
          </a:prstGeom>
          <a:noFill/>
          <a:ln>
            <a:noFill/>
          </a:ln>
        </p:spPr>
        <p:txBody>
          <a:bodyPr anchorCtr="0" anchor="t" bIns="91425" lIns="91425" spcFirstLastPara="1" rIns="91425" wrap="square" tIns="91425">
            <a:noAutofit/>
          </a:bodyPr>
          <a:lstStyle/>
          <a:p>
            <a:pPr indent="-203200" lvl="0" marL="228600" marR="0" rtl="0" algn="l">
              <a:lnSpc>
                <a:spcPct val="115000"/>
              </a:lnSpc>
              <a:spcBef>
                <a:spcPts val="0"/>
              </a:spcBef>
              <a:spcAft>
                <a:spcPts val="0"/>
              </a:spcAft>
              <a:buClr>
                <a:schemeClr val="dk1"/>
              </a:buClr>
              <a:buSzPts val="1400"/>
              <a:buChar char="●"/>
            </a:pPr>
            <a:r>
              <a:rPr lang="en" sz="1600">
                <a:solidFill>
                  <a:schemeClr val="dk1"/>
                </a:solidFill>
              </a:rPr>
              <a:t>Reduced the size of one csv from (~140KB) to (~36KB).</a:t>
            </a:r>
            <a:endParaRPr sz="1600">
              <a:solidFill>
                <a:schemeClr val="dk1"/>
              </a:solidFill>
            </a:endParaRPr>
          </a:p>
          <a:p>
            <a:pPr indent="0" lvl="0" marL="0" rtl="0" algn="l">
              <a:spcBef>
                <a:spcPts val="0"/>
              </a:spcBef>
              <a:spcAft>
                <a:spcPts val="0"/>
              </a:spcAft>
              <a:buNone/>
            </a:pPr>
            <a:r>
              <a:t/>
            </a:r>
            <a:endParaRPr sz="19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Dataset description</a:t>
            </a:r>
            <a:endParaRPr/>
          </a:p>
        </p:txBody>
      </p:sp>
      <p:sp>
        <p:nvSpPr>
          <p:cNvPr id="131" name="Google Shape;131;p24"/>
          <p:cNvSpPr txBox="1"/>
          <p:nvPr>
            <p:ph idx="1" type="body"/>
          </p:nvPr>
        </p:nvSpPr>
        <p:spPr>
          <a:xfrm>
            <a:off x="628650" y="1369219"/>
            <a:ext cx="7886700" cy="3263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n"/>
              <a:t>The final cleaned dataset has the following columns:</a:t>
            </a:r>
            <a:endParaRPr/>
          </a:p>
          <a:p>
            <a:pPr indent="-342900" lvl="0" marL="457200" rtl="0" algn="l">
              <a:spcBef>
                <a:spcPts val="750"/>
              </a:spcBef>
              <a:spcAft>
                <a:spcPts val="0"/>
              </a:spcAft>
              <a:buSzPts val="1800"/>
              <a:buChar char="•"/>
            </a:pPr>
            <a:r>
              <a:rPr lang="en"/>
              <a:t>City</a:t>
            </a:r>
            <a:endParaRPr/>
          </a:p>
          <a:p>
            <a:pPr indent="-342900" lvl="0" marL="457200" rtl="0" algn="l">
              <a:spcBef>
                <a:spcPts val="0"/>
              </a:spcBef>
              <a:spcAft>
                <a:spcPts val="0"/>
              </a:spcAft>
              <a:buSzPts val="1800"/>
              <a:buChar char="•"/>
            </a:pPr>
            <a:r>
              <a:rPr lang="en"/>
              <a:t>Station</a:t>
            </a:r>
            <a:endParaRPr/>
          </a:p>
          <a:p>
            <a:pPr indent="-342900" lvl="0" marL="457200" rtl="0" algn="l">
              <a:spcBef>
                <a:spcPts val="0"/>
              </a:spcBef>
              <a:spcAft>
                <a:spcPts val="0"/>
              </a:spcAft>
              <a:buSzPts val="1800"/>
              <a:buChar char="•"/>
            </a:pPr>
            <a:r>
              <a:rPr lang="en"/>
              <a:t>Timestamp when the data is recorded.</a:t>
            </a:r>
            <a:endParaRPr/>
          </a:p>
          <a:p>
            <a:pPr indent="-342900" lvl="0" marL="457200" rtl="0" algn="l">
              <a:spcBef>
                <a:spcPts val="0"/>
              </a:spcBef>
              <a:spcAft>
                <a:spcPts val="0"/>
              </a:spcAft>
              <a:buSzPts val="1800"/>
              <a:buChar char="•"/>
            </a:pPr>
            <a:r>
              <a:rPr lang="en"/>
              <a:t>Minimum, average and maximum values of the pollutants recorded for the time in timestamp.</a:t>
            </a:r>
            <a:endParaRPr/>
          </a:p>
          <a:p>
            <a:pPr indent="-342900" lvl="0" marL="457200" rtl="0" algn="l">
              <a:spcBef>
                <a:spcPts val="0"/>
              </a:spcBef>
              <a:spcAft>
                <a:spcPts val="0"/>
              </a:spcAft>
              <a:buSzPts val="1800"/>
              <a:buChar char="•"/>
            </a:pPr>
            <a:r>
              <a:rPr lang="en"/>
              <a:t>Pollutants : SO</a:t>
            </a:r>
            <a:r>
              <a:rPr baseline="-25000" lang="en"/>
              <a:t>2</a:t>
            </a:r>
            <a:r>
              <a:rPr lang="en"/>
              <a:t>, CO, Ozone, NO</a:t>
            </a:r>
            <a:r>
              <a:rPr baseline="-25000" lang="en"/>
              <a:t>2</a:t>
            </a:r>
            <a:r>
              <a:rPr lang="en"/>
              <a:t>, NH</a:t>
            </a:r>
            <a:r>
              <a:rPr baseline="-25000" lang="en"/>
              <a:t>3</a:t>
            </a:r>
            <a:r>
              <a:rPr lang="en"/>
              <a:t>, PM2.5, PM10</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Some inferences from the dataset</a:t>
            </a:r>
            <a:endParaRPr/>
          </a:p>
        </p:txBody>
      </p:sp>
      <p:sp>
        <p:nvSpPr>
          <p:cNvPr id="137" name="Google Shape;137;p25"/>
          <p:cNvSpPr txBox="1"/>
          <p:nvPr>
            <p:ph idx="1" type="body"/>
          </p:nvPr>
        </p:nvSpPr>
        <p:spPr>
          <a:xfrm>
            <a:off x="628650" y="1293019"/>
            <a:ext cx="7886700" cy="3263400"/>
          </a:xfrm>
          <a:prstGeom prst="rect">
            <a:avLst/>
          </a:prstGeom>
        </p:spPr>
        <p:txBody>
          <a:bodyPr anchorCtr="0" anchor="t" bIns="45700" lIns="91425" spcFirstLastPara="1" rIns="91425" wrap="square" tIns="45700">
            <a:noAutofit/>
          </a:bodyPr>
          <a:lstStyle/>
          <a:p>
            <a:pPr indent="-342900" lvl="0" marL="457200" rtl="0" algn="l">
              <a:spcBef>
                <a:spcPts val="750"/>
              </a:spcBef>
              <a:spcAft>
                <a:spcPts val="0"/>
              </a:spcAft>
              <a:buSzPts val="1800"/>
              <a:buChar char="•"/>
            </a:pPr>
            <a:r>
              <a:rPr lang="en"/>
              <a:t>The stations for measuring AQI are only present in some locations of the country.</a:t>
            </a:r>
            <a:endParaRPr/>
          </a:p>
          <a:p>
            <a:pPr indent="-342900" lvl="0" marL="457200" rtl="0" algn="l">
              <a:spcBef>
                <a:spcPts val="0"/>
              </a:spcBef>
              <a:spcAft>
                <a:spcPts val="0"/>
              </a:spcAft>
              <a:buSzPts val="1800"/>
              <a:buChar char="•"/>
            </a:pPr>
            <a:r>
              <a:rPr lang="en"/>
              <a:t>As a result, there are areas which don’t have an AQI station while some cities end up having many in relatively close locations.</a:t>
            </a:r>
            <a:endParaRPr/>
          </a:p>
          <a:p>
            <a:pPr indent="-342900" lvl="0" marL="457200" rtl="0" algn="l">
              <a:spcBef>
                <a:spcPts val="0"/>
              </a:spcBef>
              <a:spcAft>
                <a:spcPts val="0"/>
              </a:spcAft>
              <a:buSzPts val="1800"/>
              <a:buChar char="•"/>
            </a:pPr>
            <a:r>
              <a:rPr lang="en"/>
              <a:t>In various cities like Vizag, even after the presence of AQI stations, most of the readings are NULL.</a:t>
            </a:r>
            <a:endParaRPr/>
          </a:p>
          <a:p>
            <a:pPr indent="-342900" lvl="0" marL="457200" rtl="0" algn="l">
              <a:spcBef>
                <a:spcPts val="0"/>
              </a:spcBef>
              <a:spcAft>
                <a:spcPts val="0"/>
              </a:spcAft>
              <a:buSzPts val="1800"/>
              <a:buChar char="•"/>
            </a:pPr>
            <a:r>
              <a:rPr lang="en"/>
              <a:t>Also for some cities, such as Ahmedabad, there is only one station in the whole city : this results in incorrect readings. (Ahmedabad is a polluted city, but according to our dataset it isn’t.)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