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4x3" cy="68580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67" d="100"/>
          <a:sy n="67" d="100"/>
        </p:scale>
        <p:origin x="-134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2"/>
        <p:cNvGrpSpPr/>
        <p:nvPr/>
      </p:nvGrpSpPr>
      <p:grpSpPr>
        <a:xfrm>
          <a:off x="0" y="0"/>
          <a:ext cx="0" cy="0"/>
          <a:chOff x="0" y="0"/>
          <a:chExt cx="0" cy="0"/>
        </a:xfrm>
      </p:grpSpPr>
      <p:sp>
        <p:nvSpPr>
          <p:cNvPr id="1048703"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4"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5" name="Google Shape;5;n"/>
          <p:cNvSpPr>
            <a:spLocks noChangeAspect="1" noRot="1" noGrp="1"/>
          </p:cNvSpPr>
          <p:nvPr>
            <p:ph type="sldImg" idx="3"/>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6"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07"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8"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0"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1"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84"/>
        <p:cNvGrpSpPr/>
        <p:nvPr/>
      </p:nvGrpSpPr>
      <p:grpSpPr>
        <a:xfrm>
          <a:off x="0" y="0"/>
          <a:ext cx="0" cy="0"/>
          <a:chOff x="0" y="0"/>
          <a:chExt cx="0" cy="0"/>
        </a:xfrm>
      </p:grpSpPr>
      <p:sp>
        <p:nvSpPr>
          <p:cNvPr id="1048630"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1"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84"/>
        <p:cNvGrpSpPr/>
        <p:nvPr/>
      </p:nvGrpSpPr>
      <p:grpSpPr>
        <a:xfrm>
          <a:off x="0" y="0"/>
          <a:ext cx="0" cy="0"/>
          <a:chOff x="0" y="0"/>
          <a:chExt cx="0" cy="0"/>
        </a:xfrm>
      </p:grpSpPr>
      <p:sp>
        <p:nvSpPr>
          <p:cNvPr id="1048634"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5"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84"/>
        <p:cNvGrpSpPr/>
        <p:nvPr/>
      </p:nvGrpSpPr>
      <p:grpSpPr>
        <a:xfrm>
          <a:off x="0" y="0"/>
          <a:ext cx="0" cy="0"/>
          <a:chOff x="0" y="0"/>
          <a:chExt cx="0" cy="0"/>
        </a:xfrm>
      </p:grpSpPr>
      <p:sp>
        <p:nvSpPr>
          <p:cNvPr id="1048637"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8"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84"/>
        <p:cNvGrpSpPr/>
        <p:nvPr/>
      </p:nvGrpSpPr>
      <p:grpSpPr>
        <a:xfrm>
          <a:off x="0" y="0"/>
          <a:ext cx="0" cy="0"/>
          <a:chOff x="0" y="0"/>
          <a:chExt cx="0" cy="0"/>
        </a:xfrm>
      </p:grpSpPr>
      <p:sp>
        <p:nvSpPr>
          <p:cNvPr id="1048640"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1"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84"/>
        <p:cNvGrpSpPr/>
        <p:nvPr/>
      </p:nvGrpSpPr>
      <p:grpSpPr>
        <a:xfrm>
          <a:off x="0" y="0"/>
          <a:ext cx="0" cy="0"/>
          <a:chOff x="0" y="0"/>
          <a:chExt cx="0" cy="0"/>
        </a:xfrm>
      </p:grpSpPr>
      <p:sp>
        <p:nvSpPr>
          <p:cNvPr id="1048643"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4"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84"/>
        <p:cNvGrpSpPr/>
        <p:nvPr/>
      </p:nvGrpSpPr>
      <p:grpSpPr>
        <a:xfrm>
          <a:off x="0" y="0"/>
          <a:ext cx="0" cy="0"/>
          <a:chOff x="0" y="0"/>
          <a:chExt cx="0" cy="0"/>
        </a:xfrm>
      </p:grpSpPr>
      <p:sp>
        <p:nvSpPr>
          <p:cNvPr id="1048646"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4"/>
        <p:cNvGrpSpPr/>
        <p:nvPr/>
      </p:nvGrpSpPr>
      <p:grpSpPr>
        <a:xfrm>
          <a:off x="0" y="0"/>
          <a:ext cx="0" cy="0"/>
          <a:chOff x="0" y="0"/>
          <a:chExt cx="0" cy="0"/>
        </a:xfrm>
      </p:grpSpPr>
      <p:sp>
        <p:nvSpPr>
          <p:cNvPr id="1048649"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0"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4"/>
        <p:cNvGrpSpPr/>
        <p:nvPr/>
      </p:nvGrpSpPr>
      <p:grpSpPr>
        <a:xfrm>
          <a:off x="0" y="0"/>
          <a:ext cx="0" cy="0"/>
          <a:chOff x="0" y="0"/>
          <a:chExt cx="0" cy="0"/>
        </a:xfrm>
      </p:grpSpPr>
      <p:sp>
        <p:nvSpPr>
          <p:cNvPr id="1048653"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4"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84"/>
        <p:cNvGrpSpPr/>
        <p:nvPr/>
      </p:nvGrpSpPr>
      <p:grpSpPr>
        <a:xfrm>
          <a:off x="0" y="0"/>
          <a:ext cx="0" cy="0"/>
          <a:chOff x="0" y="0"/>
          <a:chExt cx="0" cy="0"/>
        </a:xfrm>
      </p:grpSpPr>
      <p:sp>
        <p:nvSpPr>
          <p:cNvPr id="1048594"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5"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84"/>
        <p:cNvGrpSpPr/>
        <p:nvPr/>
      </p:nvGrpSpPr>
      <p:grpSpPr>
        <a:xfrm>
          <a:off x="0" y="0"/>
          <a:ext cx="0" cy="0"/>
          <a:chOff x="0" y="0"/>
          <a:chExt cx="0" cy="0"/>
        </a:xfrm>
      </p:grpSpPr>
      <p:sp>
        <p:nvSpPr>
          <p:cNvPr id="1048598"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9"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84"/>
        <p:cNvGrpSpPr/>
        <p:nvPr/>
      </p:nvGrpSpPr>
      <p:grpSpPr>
        <a:xfrm>
          <a:off x="0" y="0"/>
          <a:ext cx="0" cy="0"/>
          <a:chOff x="0" y="0"/>
          <a:chExt cx="0" cy="0"/>
        </a:xfrm>
      </p:grpSpPr>
      <p:sp>
        <p:nvSpPr>
          <p:cNvPr id="1048602"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3"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84"/>
        <p:cNvGrpSpPr/>
        <p:nvPr/>
      </p:nvGrpSpPr>
      <p:grpSpPr>
        <a:xfrm>
          <a:off x="0" y="0"/>
          <a:ext cx="0" cy="0"/>
          <a:chOff x="0" y="0"/>
          <a:chExt cx="0" cy="0"/>
        </a:xfrm>
      </p:grpSpPr>
      <p:sp>
        <p:nvSpPr>
          <p:cNvPr id="1048606"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7"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84"/>
        <p:cNvGrpSpPr/>
        <p:nvPr/>
      </p:nvGrpSpPr>
      <p:grpSpPr>
        <a:xfrm>
          <a:off x="0" y="0"/>
          <a:ext cx="0" cy="0"/>
          <a:chOff x="0" y="0"/>
          <a:chExt cx="0" cy="0"/>
        </a:xfrm>
      </p:grpSpPr>
      <p:sp>
        <p:nvSpPr>
          <p:cNvPr id="1048610"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1"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84"/>
        <p:cNvGrpSpPr/>
        <p:nvPr/>
      </p:nvGrpSpPr>
      <p:grpSpPr>
        <a:xfrm>
          <a:off x="0" y="0"/>
          <a:ext cx="0" cy="0"/>
          <a:chOff x="0" y="0"/>
          <a:chExt cx="0" cy="0"/>
        </a:xfrm>
      </p:grpSpPr>
      <p:sp>
        <p:nvSpPr>
          <p:cNvPr id="1048613"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4"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84"/>
        <p:cNvGrpSpPr/>
        <p:nvPr/>
      </p:nvGrpSpPr>
      <p:grpSpPr>
        <a:xfrm>
          <a:off x="0" y="0"/>
          <a:ext cx="0" cy="0"/>
          <a:chOff x="0" y="0"/>
          <a:chExt cx="0" cy="0"/>
        </a:xfrm>
      </p:grpSpPr>
      <p:sp>
        <p:nvSpPr>
          <p:cNvPr id="1048622"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84"/>
        <p:cNvGrpSpPr/>
        <p:nvPr/>
      </p:nvGrpSpPr>
      <p:grpSpPr>
        <a:xfrm>
          <a:off x="0" y="0"/>
          <a:ext cx="0" cy="0"/>
          <a:chOff x="0" y="0"/>
          <a:chExt cx="0" cy="0"/>
        </a:xfrm>
      </p:grpSpPr>
      <p:sp>
        <p:nvSpPr>
          <p:cNvPr id="1048626" name="Google Shape;8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7" name="Google Shape;86;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5"/>
        <p:cNvGrpSpPr/>
        <p:nvPr/>
      </p:nvGrpSpPr>
      <p:grpSpPr>
        <a:xfrm>
          <a:off x="0" y="0"/>
          <a:ext cx="0" cy="0"/>
          <a:chOff x="0" y="0"/>
          <a:chExt cx="0" cy="0"/>
        </a:xfrm>
      </p:grpSpPr>
      <p:sp>
        <p:nvSpPr>
          <p:cNvPr id="1048581" name="Google Shape;16;p7"/>
          <p:cNvSpPr txBox="1">
            <a:spLocks noGrp="1"/>
          </p:cNvSpPr>
          <p:nvPr>
            <p:ph type="ctrTitle"/>
          </p:nvPr>
        </p:nvSpPr>
        <p:spPr>
          <a:xfrm>
            <a:off x="685800" y="2130425"/>
            <a:ext cx="77724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7;p7"/>
          <p:cNvSpPr txBox="1">
            <a:spLocks noGrp="1"/>
          </p:cNvSpPr>
          <p:nvPr>
            <p:ph type="subTitle" idx="1"/>
          </p:nvPr>
        </p:nvSpPr>
        <p:spPr>
          <a:xfrm>
            <a:off x="1371600" y="3886200"/>
            <a:ext cx="64008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7"/>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9;p7"/>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0;p7"/>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7" name="Shape 72"/>
        <p:cNvGrpSpPr/>
        <p:nvPr/>
      </p:nvGrpSpPr>
      <p:grpSpPr>
        <a:xfrm>
          <a:off x="0" y="0"/>
          <a:ext cx="0" cy="0"/>
          <a:chOff x="0" y="0"/>
          <a:chExt cx="0" cy="0"/>
        </a:xfrm>
      </p:grpSpPr>
      <p:sp>
        <p:nvSpPr>
          <p:cNvPr id="1048670" name="Google Shape;73;p16"/>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1" name="Google Shape;74;p16"/>
          <p:cNvSpPr txBox="1">
            <a:spLocks noGrp="1"/>
          </p:cNvSpPr>
          <p:nvPr>
            <p:ph type="body" idx="1"/>
          </p:nvPr>
        </p:nvSpPr>
        <p:spPr>
          <a:xfrm rot="5400000">
            <a:off x="2309019" y="-251618"/>
            <a:ext cx="4525963" cy="82296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72" name="Google Shape;75;p16"/>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3" name="Google Shape;76;p16"/>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4" name="Google Shape;77;p16"/>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85" name="Shape 78"/>
        <p:cNvGrpSpPr/>
        <p:nvPr/>
      </p:nvGrpSpPr>
      <p:grpSpPr>
        <a:xfrm>
          <a:off x="0" y="0"/>
          <a:ext cx="0" cy="0"/>
          <a:chOff x="0" y="0"/>
          <a:chExt cx="0" cy="0"/>
        </a:xfrm>
      </p:grpSpPr>
      <p:sp>
        <p:nvSpPr>
          <p:cNvPr id="1048659" name="Google Shape;79;p17"/>
          <p:cNvSpPr txBox="1">
            <a:spLocks noGrp="1"/>
          </p:cNvSpPr>
          <p:nvPr>
            <p:ph type="title"/>
          </p:nvPr>
        </p:nvSpPr>
        <p:spPr>
          <a:xfrm rot="5400000">
            <a:off x="4732338" y="2171701"/>
            <a:ext cx="5851525" cy="20574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0" name="Google Shape;80;p17"/>
          <p:cNvSpPr txBox="1">
            <a:spLocks noGrp="1"/>
          </p:cNvSpPr>
          <p:nvPr>
            <p:ph type="body" idx="1"/>
          </p:nvPr>
        </p:nvSpPr>
        <p:spPr>
          <a:xfrm rot="5400000">
            <a:off x="541338" y="190500"/>
            <a:ext cx="5851525" cy="6019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61" name="Google Shape;81;p17"/>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2" name="Google Shape;82;p17"/>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3" name="Google Shape;83;p17"/>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3" name="Shape 21"/>
        <p:cNvGrpSpPr/>
        <p:nvPr/>
      </p:nvGrpSpPr>
      <p:grpSpPr>
        <a:xfrm>
          <a:off x="0" y="0"/>
          <a:ext cx="0" cy="0"/>
          <a:chOff x="0" y="0"/>
          <a:chExt cx="0" cy="0"/>
        </a:xfrm>
      </p:grpSpPr>
      <p:sp>
        <p:nvSpPr>
          <p:cNvPr id="1048615" name="Google Shape;22;p8"/>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16" name="Google Shape;23;p8"/>
          <p:cNvSpPr txBox="1">
            <a:spLocks noGrp="1"/>
          </p:cNvSpPr>
          <p:nvPr>
            <p:ph type="body" idx="1"/>
          </p:nvPr>
        </p:nvSpPr>
        <p:spPr>
          <a:xfrm>
            <a:off x="457200" y="1600200"/>
            <a:ext cx="82296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17" name="Google Shape;24;p8"/>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8" name="Google Shape;25;p8"/>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26;p8"/>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8" name="Shape 27"/>
        <p:cNvGrpSpPr/>
        <p:nvPr/>
      </p:nvGrpSpPr>
      <p:grpSpPr>
        <a:xfrm>
          <a:off x="0" y="0"/>
          <a:ext cx="0" cy="0"/>
          <a:chOff x="0" y="0"/>
          <a:chExt cx="0" cy="0"/>
        </a:xfrm>
      </p:grpSpPr>
      <p:sp>
        <p:nvSpPr>
          <p:cNvPr id="1048675" name="Google Shape;28;p9"/>
          <p:cNvSpPr txBox="1">
            <a:spLocks noGrp="1"/>
          </p:cNvSpPr>
          <p:nvPr>
            <p:ph type="title"/>
          </p:nvPr>
        </p:nvSpPr>
        <p:spPr>
          <a:xfrm>
            <a:off x="722313" y="4406900"/>
            <a:ext cx="77724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6" name="Google Shape;29;p9"/>
          <p:cNvSpPr txBox="1">
            <a:spLocks noGrp="1"/>
          </p:cNvSpPr>
          <p:nvPr>
            <p:ph type="body" idx="1"/>
          </p:nvPr>
        </p:nvSpPr>
        <p:spPr>
          <a:xfrm>
            <a:off x="722313" y="2906713"/>
            <a:ext cx="77724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677" name="Google Shape;30;p9"/>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31;p9"/>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9" name="Google Shape;32;p9"/>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9" name="Shape 33"/>
        <p:cNvGrpSpPr/>
        <p:nvPr/>
      </p:nvGrpSpPr>
      <p:grpSpPr>
        <a:xfrm>
          <a:off x="0" y="0"/>
          <a:ext cx="0" cy="0"/>
          <a:chOff x="0" y="0"/>
          <a:chExt cx="0" cy="0"/>
        </a:xfrm>
      </p:grpSpPr>
      <p:sp>
        <p:nvSpPr>
          <p:cNvPr id="1048680" name="Google Shape;34;p10"/>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1" name="Google Shape;35;p10"/>
          <p:cNvSpPr txBox="1">
            <a:spLocks noGrp="1"/>
          </p:cNvSpPr>
          <p:nvPr>
            <p:ph type="body" idx="1"/>
          </p:nvPr>
        </p:nvSpPr>
        <p:spPr>
          <a:xfrm>
            <a:off x="457200" y="1600200"/>
            <a:ext cx="40386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82" name="Google Shape;36;p10"/>
          <p:cNvSpPr txBox="1">
            <a:spLocks noGrp="1"/>
          </p:cNvSpPr>
          <p:nvPr>
            <p:ph type="body" idx="2"/>
          </p:nvPr>
        </p:nvSpPr>
        <p:spPr>
          <a:xfrm>
            <a:off x="4648200" y="1600200"/>
            <a:ext cx="40386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83" name="Google Shape;37;p10"/>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4" name="Google Shape;38;p10"/>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5" name="Google Shape;39;p10"/>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0" name="Shape 40"/>
        <p:cNvGrpSpPr/>
        <p:nvPr/>
      </p:nvGrpSpPr>
      <p:grpSpPr>
        <a:xfrm>
          <a:off x="0" y="0"/>
          <a:ext cx="0" cy="0"/>
          <a:chOff x="0" y="0"/>
          <a:chExt cx="0" cy="0"/>
        </a:xfrm>
      </p:grpSpPr>
      <p:sp>
        <p:nvSpPr>
          <p:cNvPr id="1048686" name="Google Shape;41;p11"/>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7" name="Google Shape;42;p11"/>
          <p:cNvSpPr txBox="1">
            <a:spLocks noGrp="1"/>
          </p:cNvSpPr>
          <p:nvPr>
            <p:ph type="body" idx="1"/>
          </p:nvPr>
        </p:nvSpPr>
        <p:spPr>
          <a:xfrm>
            <a:off x="457200" y="1535113"/>
            <a:ext cx="4040188"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88" name="Google Shape;43;p11"/>
          <p:cNvSpPr txBox="1">
            <a:spLocks noGrp="1"/>
          </p:cNvSpPr>
          <p:nvPr>
            <p:ph type="body" idx="2"/>
          </p:nvPr>
        </p:nvSpPr>
        <p:spPr>
          <a:xfrm>
            <a:off x="457200" y="2174875"/>
            <a:ext cx="4040188"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89" name="Google Shape;44;p11"/>
          <p:cNvSpPr txBox="1">
            <a:spLocks noGrp="1"/>
          </p:cNvSpPr>
          <p:nvPr>
            <p:ph type="body" idx="3"/>
          </p:nvPr>
        </p:nvSpPr>
        <p:spPr>
          <a:xfrm>
            <a:off x="4645025" y="1535113"/>
            <a:ext cx="4041775"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90" name="Google Shape;45;p11"/>
          <p:cNvSpPr txBox="1">
            <a:spLocks noGrp="1"/>
          </p:cNvSpPr>
          <p:nvPr>
            <p:ph type="body" idx="4"/>
          </p:nvPr>
        </p:nvSpPr>
        <p:spPr>
          <a:xfrm>
            <a:off x="4645025" y="2174875"/>
            <a:ext cx="4041775"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691" name="Google Shape;46;p11"/>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47;p11"/>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48;p11"/>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4" name="Shape 49"/>
        <p:cNvGrpSpPr/>
        <p:nvPr/>
      </p:nvGrpSpPr>
      <p:grpSpPr>
        <a:xfrm>
          <a:off x="0" y="0"/>
          <a:ext cx="0" cy="0"/>
          <a:chOff x="0" y="0"/>
          <a:chExt cx="0" cy="0"/>
        </a:xfrm>
      </p:grpSpPr>
      <p:sp>
        <p:nvSpPr>
          <p:cNvPr id="1048655" name="Google Shape;50;p12"/>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6" name="Google Shape;51;p12"/>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7" name="Google Shape;52;p12"/>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8" name="Google Shape;53;p12"/>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1" name="Shape 54"/>
        <p:cNvGrpSpPr/>
        <p:nvPr/>
      </p:nvGrpSpPr>
      <p:grpSpPr>
        <a:xfrm>
          <a:off x="0" y="0"/>
          <a:ext cx="0" cy="0"/>
          <a:chOff x="0" y="0"/>
          <a:chExt cx="0" cy="0"/>
        </a:xfrm>
      </p:grpSpPr>
      <p:sp>
        <p:nvSpPr>
          <p:cNvPr id="1048694" name="Google Shape;55;p13"/>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5" name="Google Shape;56;p13"/>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6" name="Google Shape;57;p13"/>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2" name="Shape 58"/>
        <p:cNvGrpSpPr/>
        <p:nvPr/>
      </p:nvGrpSpPr>
      <p:grpSpPr>
        <a:xfrm>
          <a:off x="0" y="0"/>
          <a:ext cx="0" cy="0"/>
          <a:chOff x="0" y="0"/>
          <a:chExt cx="0" cy="0"/>
        </a:xfrm>
      </p:grpSpPr>
      <p:sp>
        <p:nvSpPr>
          <p:cNvPr id="1048697" name="Google Shape;59;p14"/>
          <p:cNvSpPr txBox="1">
            <a:spLocks noGrp="1"/>
          </p:cNvSpPr>
          <p:nvPr>
            <p:ph type="title"/>
          </p:nvPr>
        </p:nvSpPr>
        <p:spPr>
          <a:xfrm>
            <a:off x="457200" y="273050"/>
            <a:ext cx="3008313"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8" name="Google Shape;60;p14"/>
          <p:cNvSpPr txBox="1">
            <a:spLocks noGrp="1"/>
          </p:cNvSpPr>
          <p:nvPr>
            <p:ph type="body" idx="1"/>
          </p:nvPr>
        </p:nvSpPr>
        <p:spPr>
          <a:xfrm>
            <a:off x="3575050" y="273050"/>
            <a:ext cx="5111750"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699" name="Google Shape;61;p14"/>
          <p:cNvSpPr txBox="1">
            <a:spLocks noGrp="1"/>
          </p:cNvSpPr>
          <p:nvPr>
            <p:ph type="body" idx="2"/>
          </p:nvPr>
        </p:nvSpPr>
        <p:spPr>
          <a:xfrm>
            <a:off x="457200" y="1435100"/>
            <a:ext cx="3008313"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00" name="Google Shape;62;p14"/>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1" name="Google Shape;63;p14"/>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2" name="Google Shape;64;p14"/>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6" name="Shape 65"/>
        <p:cNvGrpSpPr/>
        <p:nvPr/>
      </p:nvGrpSpPr>
      <p:grpSpPr>
        <a:xfrm>
          <a:off x="0" y="0"/>
          <a:ext cx="0" cy="0"/>
          <a:chOff x="0" y="0"/>
          <a:chExt cx="0" cy="0"/>
        </a:xfrm>
      </p:grpSpPr>
      <p:sp>
        <p:nvSpPr>
          <p:cNvPr id="1048664" name="Google Shape;66;p15"/>
          <p:cNvSpPr txBox="1">
            <a:spLocks noGrp="1"/>
          </p:cNvSpPr>
          <p:nvPr>
            <p:ph type="title"/>
          </p:nvPr>
        </p:nvSpPr>
        <p:spPr>
          <a:xfrm>
            <a:off x="1792288" y="4800600"/>
            <a:ext cx="54864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5" name="Google Shape;67;p15"/>
          <p:cNvSpPr>
            <a:spLocks noGrp="1"/>
          </p:cNvSpPr>
          <p:nvPr>
            <p:ph type="pic" idx="2"/>
          </p:nvPr>
        </p:nvSpPr>
        <p:spPr>
          <a:xfrm>
            <a:off x="1792288" y="612775"/>
            <a:ext cx="5486400" cy="4114800"/>
          </a:xfrm>
          <a:prstGeom prst="rect"/>
          <a:noFill/>
          <a:ln>
            <a:noFill/>
          </a:ln>
        </p:spPr>
      </p:sp>
      <p:sp>
        <p:nvSpPr>
          <p:cNvPr id="1048666" name="Google Shape;68;p15"/>
          <p:cNvSpPr txBox="1">
            <a:spLocks noGrp="1"/>
          </p:cNvSpPr>
          <p:nvPr>
            <p:ph type="body" idx="1"/>
          </p:nvPr>
        </p:nvSpPr>
        <p:spPr>
          <a:xfrm>
            <a:off x="1792288" y="5367338"/>
            <a:ext cx="54864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667" name="Google Shape;69;p15"/>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8" name="Google Shape;70;p15"/>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9" name="Google Shape;71;p15"/>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6"/>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6"/>
          <p:cNvSpPr txBox="1">
            <a:spLocks noGrp="1"/>
          </p:cNvSpPr>
          <p:nvPr>
            <p:ph type="body" idx="1"/>
          </p:nvPr>
        </p:nvSpPr>
        <p:spPr>
          <a:xfrm>
            <a:off x="457200" y="1600200"/>
            <a:ext cx="82296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6"/>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13;p6"/>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4;p6"/>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7"/>
        <p:cNvGrpSpPr/>
        <p:nvPr/>
      </p:nvGrpSpPr>
      <p:grpSpPr>
        <a:xfrm>
          <a:off x="0" y="0"/>
          <a:ext cx="0" cy="0"/>
          <a:chOff x="0" y="0"/>
          <a:chExt cx="0" cy="0"/>
        </a:xfrm>
      </p:grpSpPr>
      <p:sp>
        <p:nvSpPr>
          <p:cNvPr id="1048586" name="Google Shape;88;p1"/>
          <p:cNvSpPr txBox="1">
            <a:spLocks noGrp="1"/>
          </p:cNvSpPr>
          <p:nvPr>
            <p:ph type="ctrTitle"/>
          </p:nvPr>
        </p:nvSpPr>
        <p:spPr>
          <a:xfrm>
            <a:off x="576717" y="1820815"/>
            <a:ext cx="7772400" cy="1470025"/>
          </a:xfrm>
          <a:prstGeom prst="rect"/>
          <a:noFill/>
          <a:ln>
            <a:noFill/>
          </a:ln>
        </p:spPr>
        <p:txBody>
          <a:bodyPr anchor="ctr" anchorCtr="0" bIns="45700" lIns="91425" rIns="91425" spcFirstLastPara="1" tIns="45700" wrap="square">
            <a:normAutofit/>
          </a:bodyPr>
          <a:p>
            <a:r>
              <a:rPr dirty="0" lang="en-US">
                <a:latin typeface="Times New Roman"/>
                <a:cs typeface="Times New Roman"/>
              </a:rPr>
              <a:t>Segmentation and Classification of Diabetic Retinopathy</a:t>
            </a:r>
          </a:p>
        </p:txBody>
      </p:sp>
      <p:sp>
        <p:nvSpPr>
          <p:cNvPr id="1048587" name="Google Shape;89;p1"/>
          <p:cNvSpPr txBox="1">
            <a:spLocks noGrp="1"/>
          </p:cNvSpPr>
          <p:nvPr>
            <p:ph type="subTitle" idx="1"/>
          </p:nvPr>
        </p:nvSpPr>
        <p:spPr>
          <a:xfrm>
            <a:off x="4386263" y="4586288"/>
            <a:ext cx="4605337" cy="1981200"/>
          </a:xfrm>
          <a:prstGeom prst="rect"/>
          <a:noFill/>
          <a:ln>
            <a:noFill/>
          </a:ln>
        </p:spPr>
        <p:txBody>
          <a:bodyPr anchor="t" anchorCtr="0" bIns="45700" lIns="91425" rIns="91425" spcFirstLastPara="1" tIns="45700" wrap="square">
            <a:normAutofit/>
          </a:bodyPr>
          <a:p>
            <a:pPr indent="0" marL="0">
              <a:spcBef>
                <a:spcPts val="0"/>
              </a:spcBef>
              <a:buSzPct val="100000"/>
            </a:pPr>
            <a:r>
              <a:rPr dirty="0" lang="en-US">
                <a:solidFill>
                  <a:schemeClr val="tx1"/>
                </a:solidFill>
                <a:latin typeface="Times New Roman"/>
                <a:cs typeface="Times New Roman"/>
              </a:rPr>
              <a:t>Batch ID: B561</a:t>
            </a:r>
          </a:p>
          <a:p>
            <a:pPr algn="ctr" indent="0" lvl="0" marL="0" rtl="0">
              <a:spcBef>
                <a:spcPts val="0"/>
              </a:spcBef>
              <a:spcAft>
                <a:spcPts val="0"/>
              </a:spcAft>
              <a:buClr>
                <a:srgbClr val="888888"/>
              </a:buClr>
              <a:buSzPct val="100000"/>
              <a:buNone/>
            </a:pPr>
            <a:endParaRPr dirty="0" lang="en-US">
              <a:solidFill>
                <a:schemeClr val="tx1"/>
              </a:solidFill>
              <a:latin typeface="Times New Roman"/>
              <a:cs typeface="Times New Roman"/>
            </a:endParaRPr>
          </a:p>
          <a:p>
            <a:pPr indent="0" marL="0">
              <a:spcBef>
                <a:spcPts val="0"/>
              </a:spcBef>
              <a:buSzPct val="100000"/>
            </a:pPr>
            <a:r>
              <a:rPr dirty="0" lang="en-US">
                <a:solidFill>
                  <a:schemeClr val="tx1"/>
                </a:solidFill>
                <a:latin typeface="Times New Roman"/>
                <a:cs typeface="Times New Roman"/>
              </a:rPr>
              <a:t>Student 1 Reg. No: RA2011003010950</a:t>
            </a:r>
            <a:endParaRPr>
              <a:solidFill>
                <a:schemeClr val="tx1"/>
              </a:solidFill>
              <a:latin typeface="Times New Roman"/>
              <a:cs typeface="Times New Roman"/>
            </a:endParaRPr>
          </a:p>
          <a:p>
            <a:pPr indent="0" marL="0">
              <a:spcBef>
                <a:spcPts val="592"/>
              </a:spcBef>
              <a:buSzPct val="100000"/>
            </a:pPr>
            <a:r>
              <a:rPr dirty="0" lang="en-US">
                <a:solidFill>
                  <a:schemeClr val="tx1"/>
                </a:solidFill>
                <a:latin typeface="Times New Roman"/>
                <a:cs typeface="Times New Roman"/>
              </a:rPr>
              <a:t>Student 1 Name: SHIVANSH SINGH</a:t>
            </a:r>
          </a:p>
          <a:p>
            <a:pPr algn="ctr" indent="0" lvl="0" marL="0" rtl="0">
              <a:spcBef>
                <a:spcPts val="592"/>
              </a:spcBef>
              <a:spcAft>
                <a:spcPts val="0"/>
              </a:spcAft>
              <a:buClr>
                <a:srgbClr val="888888"/>
              </a:buClr>
              <a:buSzPct val="100000"/>
              <a:buNone/>
            </a:pPr>
            <a:endParaRPr dirty="0" lang="en-US">
              <a:solidFill>
                <a:schemeClr val="tx1"/>
              </a:solidFill>
              <a:latin typeface="Times New Roman"/>
              <a:cs typeface="Times New Roman"/>
            </a:endParaRPr>
          </a:p>
          <a:p>
            <a:pPr indent="0" marL="0">
              <a:spcBef>
                <a:spcPts val="592"/>
              </a:spcBef>
              <a:buSzPct val="100000"/>
            </a:pPr>
            <a:r>
              <a:rPr dirty="0" lang="en-US">
                <a:solidFill>
                  <a:schemeClr val="tx1"/>
                </a:solidFill>
                <a:latin typeface="Times New Roman"/>
                <a:cs typeface="Times New Roman"/>
              </a:rPr>
              <a:t>Student 2 Reg. No: RA2011003010951</a:t>
            </a:r>
          </a:p>
          <a:p>
            <a:pPr indent="0" marL="0">
              <a:spcBef>
                <a:spcPts val="592"/>
              </a:spcBef>
              <a:buSzPct val="100000"/>
            </a:pPr>
            <a:r>
              <a:rPr dirty="0" lang="en-US">
                <a:solidFill>
                  <a:schemeClr val="tx1"/>
                </a:solidFill>
                <a:latin typeface="Times New Roman"/>
                <a:cs typeface="Times New Roman"/>
              </a:rPr>
              <a:t>Student 2 Name: SAYAN KUMAR BAG</a:t>
            </a:r>
            <a:endParaRPr dirty="0">
              <a:solidFill>
                <a:schemeClr val="tx1"/>
              </a:solidFill>
              <a:latin typeface="Times New Roman"/>
              <a:cs typeface="Times New Roman"/>
            </a:endParaRPr>
          </a:p>
        </p:txBody>
      </p:sp>
      <p:pic>
        <p:nvPicPr>
          <p:cNvPr id="2097152"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
        <p:nvSpPr>
          <p:cNvPr id="1048588" name="Google Shape;91;p1"/>
          <p:cNvSpPr/>
          <p:nvPr/>
        </p:nvSpPr>
        <p:spPr>
          <a:xfrm>
            <a:off x="2819400" y="457200"/>
            <a:ext cx="6172200" cy="1158201"/>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dirty="0" sz="1800" i="0" lang="en-US" strike="noStrike" u="none">
                <a:solidFill>
                  <a:schemeClr val="dk1"/>
                </a:solidFill>
                <a:latin typeface="Times New Roman"/>
                <a:ea typeface="Calibri"/>
                <a:cs typeface="Times New Roman"/>
                <a:sym typeface="Calibri"/>
              </a:rPr>
              <a:t>SRM INSTITUTE OF SCIENCE AND TECHNOLOGY </a:t>
            </a:r>
            <a:endParaRPr b="0" cap="none" dirty="0" sz="1800" i="0" strike="noStrike" u="none">
              <a:solidFill>
                <a:schemeClr val="dk1"/>
              </a:solidFill>
              <a:latin typeface="Times New Roman"/>
              <a:ea typeface="Calibri"/>
              <a:cs typeface="Times New Roman"/>
              <a:sym typeface="Calibri"/>
            </a:endParaRPr>
          </a:p>
          <a:p>
            <a:pPr algn="ctr" indent="0" lvl="0" marL="0" marR="0" rtl="0">
              <a:spcBef>
                <a:spcPts val="0"/>
              </a:spcBef>
              <a:spcAft>
                <a:spcPts val="0"/>
              </a:spcAft>
              <a:buNone/>
            </a:pPr>
            <a:r>
              <a:rPr b="1" cap="none" dirty="0" sz="1800" i="0" lang="en-US" strike="noStrike" u="none">
                <a:solidFill>
                  <a:schemeClr val="dk1"/>
                </a:solidFill>
                <a:latin typeface="Times New Roman"/>
                <a:ea typeface="Calibri"/>
                <a:cs typeface="Times New Roman"/>
                <a:sym typeface="Calibri"/>
              </a:rPr>
              <a:t>SCHOOL OF COMPUTING</a:t>
            </a:r>
            <a:endParaRPr b="0" cap="none" dirty="0" sz="1800" i="0" strike="noStrike" u="none">
              <a:solidFill>
                <a:schemeClr val="dk1"/>
              </a:solidFill>
              <a:latin typeface="Times New Roman"/>
              <a:ea typeface="Calibri"/>
              <a:cs typeface="Times New Roman"/>
              <a:sym typeface="Calibri"/>
            </a:endParaRPr>
          </a:p>
          <a:p>
            <a:pPr algn="ctr" indent="0" lvl="0" marL="0" marR="0" rtl="0">
              <a:spcBef>
                <a:spcPts val="0"/>
              </a:spcBef>
              <a:spcAft>
                <a:spcPts val="0"/>
              </a:spcAft>
              <a:buNone/>
            </a:pPr>
            <a:r>
              <a:rPr b="1" cap="none" dirty="0" sz="1800" i="0" lang="en-US" strike="noStrike" u="none">
                <a:solidFill>
                  <a:schemeClr val="dk1"/>
                </a:solidFill>
                <a:latin typeface="Times New Roman"/>
                <a:ea typeface="Calibri"/>
                <a:cs typeface="Times New Roman"/>
                <a:sym typeface="Calibri"/>
              </a:rPr>
              <a:t>DEPARTMENT OF COMPUTING TECHNOLOGIES</a:t>
            </a:r>
            <a:endParaRPr b="0" cap="none" dirty="0" sz="1800" i="0" strike="noStrike" u="none">
              <a:solidFill>
                <a:schemeClr val="dk1"/>
              </a:solidFill>
              <a:latin typeface="Times New Roman"/>
              <a:ea typeface="Calibri"/>
              <a:cs typeface="Times New Roman"/>
              <a:sym typeface="Calibri"/>
            </a:endParaRPr>
          </a:p>
          <a:p>
            <a:pPr algn="ctr" indent="0" lvl="0" marL="0" marR="0" rtl="0">
              <a:spcBef>
                <a:spcPts val="0"/>
              </a:spcBef>
              <a:spcAft>
                <a:spcPts val="0"/>
              </a:spcAft>
              <a:buNone/>
            </a:pPr>
            <a:r>
              <a:rPr b="1" cap="none" dirty="0" sz="1800" i="0" lang="en-US" strike="noStrike" u="none">
                <a:solidFill>
                  <a:schemeClr val="dk1"/>
                </a:solidFill>
                <a:latin typeface="Times New Roman"/>
                <a:ea typeface="Calibri"/>
                <a:cs typeface="Times New Roman"/>
                <a:sym typeface="Calibri"/>
              </a:rPr>
              <a:t>18CSP107L / 18CSP108L - MINOR PROJECT / INTERNSHIP</a:t>
            </a:r>
            <a:endParaRPr b="0" cap="none" dirty="0" sz="1800" i="0" strike="noStrike" u="none">
              <a:solidFill>
                <a:schemeClr val="dk1"/>
              </a:solidFill>
              <a:latin typeface="Times New Roman"/>
              <a:ea typeface="Calibri"/>
              <a:cs typeface="Times New Roman"/>
              <a:sym typeface="Calibri"/>
            </a:endParaRPr>
          </a:p>
        </p:txBody>
      </p:sp>
      <p:sp>
        <p:nvSpPr>
          <p:cNvPr id="1048589" name="Google Shape;89;p1"/>
          <p:cNvSpPr txBox="1"/>
          <p:nvPr/>
        </p:nvSpPr>
        <p:spPr>
          <a:xfrm>
            <a:off x="228600" y="4799013"/>
            <a:ext cx="4152218" cy="1562552"/>
          </a:xfrm>
          <a:prstGeom prst="rect"/>
          <a:noFill/>
          <a:ln>
            <a:noFill/>
          </a:ln>
        </p:spPr>
        <p:txBody>
          <a:bodyPr anchor="t" anchorCtr="0" bIns="45700" lIns="91425" rIns="91425" spcFirstLastPara="1" tIns="45700" wrap="square">
            <a:noAutofit/>
          </a:bodyPr>
          <a:lstStyle>
            <a:defPPr algn="l" lvl="0" marR="0" rtl="0">
              <a:lnSpc>
                <a:spcPct val="100000"/>
              </a:lnSpc>
              <a:spcBef>
                <a:spcPts val="0"/>
              </a:spcBef>
              <a:spcAft>
                <a:spcPts val="0"/>
              </a:spcAft>
            </a:defPPr>
            <a:lvl1pPr algn="ctr" indent="-431800" lvl="0" marL="457200" marR="0" rtl="0">
              <a:lnSpc>
                <a:spcPct val="100000"/>
              </a:lnSpc>
              <a:spcBef>
                <a:spcPts val="640"/>
              </a:spcBef>
              <a:spcAft>
                <a:spcPts val="0"/>
              </a:spcAft>
              <a:buClr>
                <a:srgbClr val="888888"/>
              </a:buClr>
              <a:buSzPts val="3200"/>
              <a:buFont typeface="Arial"/>
              <a:buNone/>
              <a:defRPr b="0" cap="none" sz="3200" i="0" strike="noStrike" u="none">
                <a:solidFill>
                  <a:srgbClr val="888888"/>
                </a:solidFill>
                <a:latin typeface="Calibri"/>
                <a:ea typeface="Calibri"/>
                <a:cs typeface="Calibri"/>
                <a:sym typeface="Calibri"/>
              </a:defRPr>
            </a:lvl1pPr>
            <a:lvl2pPr algn="ctr" indent="-406400" lvl="1" marL="914400" marR="0" rtl="0">
              <a:lnSpc>
                <a:spcPct val="100000"/>
              </a:lnSpc>
              <a:spcBef>
                <a:spcPts val="560"/>
              </a:spcBef>
              <a:spcAft>
                <a:spcPts val="0"/>
              </a:spcAft>
              <a:buClr>
                <a:srgbClr val="888888"/>
              </a:buClr>
              <a:buSzPts val="2800"/>
              <a:buFont typeface="Arial"/>
              <a:buNone/>
              <a:defRPr b="0" cap="none" sz="2800" i="0" strike="noStrike" u="none">
                <a:solidFill>
                  <a:srgbClr val="888888"/>
                </a:solidFill>
                <a:latin typeface="Calibri"/>
                <a:ea typeface="Calibri"/>
                <a:cs typeface="Calibri"/>
                <a:sym typeface="Calibri"/>
              </a:defRPr>
            </a:lvl2pPr>
            <a:lvl3pPr algn="ctr" indent="-381000" lvl="2" marL="1371600" marR="0" rtl="0">
              <a:lnSpc>
                <a:spcPct val="100000"/>
              </a:lnSpc>
              <a:spcBef>
                <a:spcPts val="480"/>
              </a:spcBef>
              <a:spcAft>
                <a:spcPts val="0"/>
              </a:spcAft>
              <a:buClr>
                <a:srgbClr val="888888"/>
              </a:buClr>
              <a:buSzPts val="2400"/>
              <a:buFont typeface="Arial"/>
              <a:buNone/>
              <a:defRPr b="0" cap="none" sz="2400" i="0" strike="noStrike" u="none">
                <a:solidFill>
                  <a:srgbClr val="888888"/>
                </a:solidFill>
                <a:latin typeface="Calibri"/>
                <a:ea typeface="Calibri"/>
                <a:cs typeface="Calibri"/>
                <a:sym typeface="Calibri"/>
              </a:defRPr>
            </a:lvl3pPr>
            <a:lvl4pPr algn="ctr" indent="-355600" lvl="3" marL="18288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4pPr>
            <a:lvl5pPr algn="ctr" indent="-355600" lvl="4" marL="22860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5pPr>
            <a:lvl6pPr algn="ctr" indent="-355600" lvl="5" marL="27432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6pPr>
            <a:lvl7pPr algn="ctr" indent="-355600" lvl="6" marL="32004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7pPr>
            <a:lvl8pPr algn="ctr" indent="-355600" lvl="7" marL="36576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8pPr>
            <a:lvl9pPr algn="ctr" indent="-355600" lvl="8" marL="4114800" marR="0" rtl="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9pPr>
          </a:lstStyle>
          <a:p>
            <a:pPr indent="0" marL="0">
              <a:lnSpc>
                <a:spcPct val="170000"/>
              </a:lnSpc>
              <a:spcBef>
                <a:spcPts val="592"/>
              </a:spcBef>
              <a:buSzPct val="100000"/>
            </a:pPr>
            <a:r>
              <a:rPr dirty="0" sz="1800" lang="en-US">
                <a:solidFill>
                  <a:schemeClr val="tx1"/>
                </a:solidFill>
                <a:latin typeface="Times New Roman"/>
                <a:cs typeface="Times New Roman"/>
              </a:rPr>
              <a:t>Guide name: Dr. Sankara Narayanan S</a:t>
            </a:r>
          </a:p>
          <a:p>
            <a:pPr indent="0" marL="0">
              <a:lnSpc>
                <a:spcPct val="170000"/>
              </a:lnSpc>
              <a:spcBef>
                <a:spcPts val="592"/>
              </a:spcBef>
              <a:buSzPct val="100000"/>
            </a:pPr>
            <a:r>
              <a:rPr dirty="0" sz="1800" lang="en-US">
                <a:solidFill>
                  <a:schemeClr val="tx1"/>
                </a:solidFill>
                <a:latin typeface="Times New Roman"/>
                <a:cs typeface="Times New Roman"/>
              </a:rPr>
              <a:t>Designation: Assistant Professor</a:t>
            </a:r>
            <a:br>
              <a:rPr dirty="0" sz="1800" lang="en-US">
                <a:latin typeface="Times New Roman"/>
                <a:cs typeface="Times New Roman"/>
              </a:rPr>
            </a:br>
            <a:r>
              <a:rPr dirty="0" sz="1800" lang="en-US">
                <a:solidFill>
                  <a:schemeClr val="tx1"/>
                </a:solidFill>
                <a:latin typeface="Times New Roman"/>
                <a:cs typeface="Times New Roman"/>
              </a:rPr>
              <a:t>Department of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87"/>
        <p:cNvGrpSpPr/>
        <p:nvPr/>
      </p:nvGrpSpPr>
      <p:grpSpPr>
        <a:xfrm>
          <a:off x="0" y="0"/>
          <a:ext cx="0" cy="0"/>
          <a:chOff x="0" y="0"/>
          <a:chExt cx="0" cy="0"/>
        </a:xfrm>
      </p:grpSpPr>
      <p:sp>
        <p:nvSpPr>
          <p:cNvPr id="1048628" name="Google Shape;88;p1"/>
          <p:cNvSpPr txBox="1">
            <a:spLocks noGrp="1"/>
          </p:cNvSpPr>
          <p:nvPr>
            <p:ph type="title"/>
          </p:nvPr>
        </p:nvSpPr>
        <p:spPr>
          <a:xfrm>
            <a:off x="838200" y="445085"/>
            <a:ext cx="8229600" cy="1273342"/>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Modules Description and </a:t>
            </a:r>
            <a:br>
              <a:rPr dirty="0" sz="3200" lang="en-US">
                <a:latin typeface="Times New Roman"/>
                <a:cs typeface="Times New Roman"/>
              </a:rPr>
            </a:br>
            <a:r>
              <a:rPr dirty="0" sz="3200" lang="en-US">
                <a:latin typeface="Times New Roman"/>
                <a:cs typeface="Times New Roman"/>
              </a:rPr>
              <a:t>Implementation</a:t>
            </a:r>
          </a:p>
        </p:txBody>
      </p:sp>
      <p:sp>
        <p:nvSpPr>
          <p:cNvPr id="1048629" name="Text Placeholder 2"/>
          <p:cNvSpPr>
            <a:spLocks noGrp="1"/>
          </p:cNvSpPr>
          <p:nvPr>
            <p:ph type="body" idx="1"/>
          </p:nvPr>
        </p:nvSpPr>
        <p:spPr>
          <a:xfrm>
            <a:off x="457200" y="1600200"/>
            <a:ext cx="8339889" cy="4525963"/>
          </a:xfrm>
        </p:spPr>
        <p:txBody>
          <a:bodyPr anchor="t" anchorCtr="0" bIns="45700" lIns="91425" rIns="91425" spcFirstLastPara="1" tIns="45700" wrap="square">
            <a:noAutofit/>
          </a:bodyPr>
          <a:p>
            <a:endParaRPr b="1" dirty="0" sz="1800" lang="en-GB"/>
          </a:p>
          <a:p>
            <a:r>
              <a:rPr b="1" dirty="0" sz="1800" lang="en-GB"/>
              <a:t>Model Training and Validation:</a:t>
            </a:r>
            <a:endParaRPr b="1" sz="1800" lang="en-US"/>
          </a:p>
          <a:p>
            <a:pPr>
              <a:buNone/>
            </a:pPr>
            <a:r>
              <a:rPr dirty="0" sz="1800" lang="en-GB"/>
              <a:t>   -&gt; Trained the CNN model using the augmented training data.</a:t>
            </a:r>
            <a:endParaRPr dirty="0" sz="1800" lang="en-US"/>
          </a:p>
          <a:p>
            <a:pPr>
              <a:buNone/>
            </a:pPr>
            <a:r>
              <a:rPr dirty="0" sz="1800" lang="en-GB"/>
              <a:t>   -&gt; Validated the model's performance using the validation dataset.</a:t>
            </a:r>
            <a:endParaRPr dirty="0" sz="1800" lang="en-US"/>
          </a:p>
          <a:p>
            <a:pPr>
              <a:buNone/>
            </a:pPr>
            <a:r>
              <a:rPr dirty="0" sz="1800" lang="en-GB"/>
              <a:t>   -&gt; Monitor accuracy and loss metrics over epochs to assess training progress.</a:t>
            </a:r>
            <a:endParaRPr dirty="0" sz="1800" lang="en-US"/>
          </a:p>
          <a:p>
            <a:pPr>
              <a:buNone/>
            </a:pPr>
            <a:endParaRPr dirty="0" sz="1800" lang="en-GB"/>
          </a:p>
          <a:p>
            <a:r>
              <a:rPr b="1" dirty="0" sz="1800" lang="en-GB"/>
              <a:t>Model Evaluation and Visualization:</a:t>
            </a:r>
            <a:endParaRPr b="1" sz="1800" lang="en-US"/>
          </a:p>
          <a:p>
            <a:pPr>
              <a:buNone/>
            </a:pPr>
            <a:r>
              <a:rPr dirty="0" sz="1800" lang="en-GB"/>
              <a:t>   -&gt; Evaluated the trained model on the test data to measure its accuracy.</a:t>
            </a:r>
            <a:endParaRPr dirty="0" sz="1800" lang="en-US"/>
          </a:p>
          <a:p>
            <a:pPr>
              <a:buNone/>
            </a:pPr>
            <a:r>
              <a:rPr dirty="0" sz="1800" lang="en-GB"/>
              <a:t>   -&gt; Generated predictions for the test set and convert predictions into class labels.</a:t>
            </a:r>
            <a:endParaRPr dirty="0" sz="1800" lang="en-US"/>
          </a:p>
          <a:p>
            <a:pPr>
              <a:buNone/>
            </a:pPr>
            <a:r>
              <a:rPr dirty="0" sz="1800" lang="en-GB"/>
              <a:t>   -&gt; Created a confusion matrix to </a:t>
            </a:r>
            <a:r>
              <a:rPr dirty="0" sz="1800" lang="en-GB" err="1"/>
              <a:t>analyze</a:t>
            </a:r>
            <a:r>
              <a:rPr dirty="0" sz="1800" lang="en-GB"/>
              <a:t> model performance across different classes.</a:t>
            </a:r>
            <a:endParaRPr sz="1800" lang="en-US"/>
          </a:p>
          <a:p>
            <a:pPr>
              <a:buNone/>
            </a:pPr>
            <a:r>
              <a:rPr dirty="0" sz="1800" lang="en-GB"/>
              <a:t>   -&gt; Plotted training and validation accuracy to visualize the model's learning progress.</a:t>
            </a:r>
            <a:endParaRPr dirty="0" sz="1800" lang="en-US"/>
          </a:p>
          <a:p>
            <a:pPr indent="0" marL="114300">
              <a:buNone/>
            </a:pPr>
            <a:endParaRPr dirty="0" sz="1600" lang="en-GB"/>
          </a:p>
          <a:p>
            <a:pPr>
              <a:buNone/>
            </a:pPr>
            <a:endParaRPr dirty="0" sz="1600" lang="en-GB"/>
          </a:p>
          <a:p>
            <a:pPr>
              <a:buNone/>
            </a:pPr>
            <a:endParaRPr dirty="0" sz="1600" lang="en-GB"/>
          </a:p>
          <a:p>
            <a:pPr>
              <a:buNone/>
            </a:pPr>
            <a:endParaRPr dirty="0" sz="1600" lang="en-GB"/>
          </a:p>
        </p:txBody>
      </p:sp>
      <p:pic>
        <p:nvPicPr>
          <p:cNvPr id="2097162"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87"/>
        <p:cNvGrpSpPr/>
        <p:nvPr/>
      </p:nvGrpSpPr>
      <p:grpSpPr>
        <a:xfrm>
          <a:off x="0" y="0"/>
          <a:ext cx="0" cy="0"/>
          <a:chOff x="0" y="0"/>
          <a:chExt cx="0" cy="0"/>
        </a:xfrm>
      </p:grpSpPr>
      <p:sp>
        <p:nvSpPr>
          <p:cNvPr id="1048632" name="Google Shape;88;p1"/>
          <p:cNvSpPr txBox="1">
            <a:spLocks noGrp="1"/>
          </p:cNvSpPr>
          <p:nvPr>
            <p:ph type="title"/>
          </p:nvPr>
        </p:nvSpPr>
        <p:spPr>
          <a:xfrm>
            <a:off x="918411" y="314743"/>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Results and Discussion</a:t>
            </a:r>
          </a:p>
        </p:txBody>
      </p:sp>
      <p:sp>
        <p:nvSpPr>
          <p:cNvPr id="1048633" name="Text Placeholder 2"/>
          <p:cNvSpPr>
            <a:spLocks noGrp="1"/>
          </p:cNvSpPr>
          <p:nvPr>
            <p:ph type="body" idx="1"/>
          </p:nvPr>
        </p:nvSpPr>
        <p:spPr>
          <a:xfrm>
            <a:off x="547437" y="1710489"/>
            <a:ext cx="8059153" cy="4916989"/>
          </a:xfrm>
        </p:spPr>
        <p:txBody>
          <a:bodyPr>
            <a:normAutofit/>
          </a:bodyPr>
          <a:p>
            <a:pPr algn="just" indent="-285750" marL="285750"/>
            <a:r>
              <a:rPr dirty="0" sz="2000" lang="en-GB">
                <a:latin typeface="Times New Roman"/>
                <a:cs typeface="Times New Roman"/>
              </a:rPr>
              <a:t>The proposed model achieved a test accuracy of 60.10% .</a:t>
            </a:r>
            <a:endParaRPr dirty="0" sz="2000" lang="en-US">
              <a:latin typeface="Times New Roman"/>
              <a:cs typeface="Times New Roman"/>
            </a:endParaRPr>
          </a:p>
          <a:p>
            <a:pPr algn="just" indent="-285750" marL="285750"/>
            <a:r>
              <a:rPr dirty="0" sz="2000" lang="en-GB">
                <a:latin typeface="Times New Roman"/>
                <a:cs typeface="Times New Roman"/>
              </a:rPr>
              <a:t>The model demonstrated a commendable performance in identifying cases with no diabetic retinopathy.</a:t>
            </a:r>
            <a:endParaRPr lang="en-US">
              <a:latin typeface="Times New Roman"/>
              <a:cs typeface="Times New Roman"/>
            </a:endParaRPr>
          </a:p>
          <a:p>
            <a:pPr algn="just" indent="-285750" marL="285750"/>
            <a:r>
              <a:rPr dirty="0" sz="2000" lang="en-GB">
                <a:latin typeface="Times New Roman"/>
                <a:cs typeface="Times New Roman"/>
              </a:rPr>
              <a:t>But the model struggled with classes representing progressive stages of diabetic retinopathy (classes 2, 3, and 4).</a:t>
            </a:r>
          </a:p>
          <a:p>
            <a:pPr algn="just" indent="-285750" marL="285750"/>
            <a:r>
              <a:rPr dirty="0" sz="2000" lang="en-GB">
                <a:latin typeface="Times New Roman"/>
                <a:cs typeface="Times New Roman"/>
              </a:rPr>
              <a:t>Improving the accuracy for these stages is crucial, as early and accurate diagnosis of disease progression is vital for timely medical interventions. </a:t>
            </a:r>
          </a:p>
          <a:p>
            <a:pPr algn="just" indent="-285750" marL="285750"/>
            <a:r>
              <a:rPr dirty="0" sz="2000" lang="en-GB">
                <a:latin typeface="Times New Roman"/>
                <a:cs typeface="Times New Roman"/>
              </a:rPr>
              <a:t>Potential strategies for improvement include augmenting the dataset with more diverse samples from these specific classes, fine-tuning the model architecture, and exploring advanced techniques such as ensemble learning to enhance the overall classification accuracy.  </a:t>
            </a:r>
          </a:p>
          <a:p>
            <a:pPr algn="just" indent="-285750" marL="285750"/>
            <a:r>
              <a:rPr dirty="0" sz="2000" lang="en-GB">
                <a:latin typeface="Times New Roman"/>
                <a:cs typeface="Times New Roman"/>
              </a:rPr>
              <a:t>Addressing these challenges and iteratively refining the model through additional data and advanced techniques can enhance its accuracy and reliability, making it a valuable tool for diabetic retinopathy diagnosis and contributing significantly to improved patient care.</a:t>
            </a:r>
          </a:p>
          <a:p>
            <a:pPr>
              <a:buNone/>
            </a:pPr>
            <a:br>
              <a:rPr dirty="0" lang="en-US">
                <a:latin typeface="Times New Roman"/>
                <a:cs typeface="Times New Roman"/>
              </a:rPr>
            </a:br>
            <a:endParaRPr dirty="0" lang="en-US">
              <a:latin typeface="Times New Roman"/>
              <a:cs typeface="Times New Roman"/>
            </a:endParaRPr>
          </a:p>
          <a:p>
            <a:pPr indent="0" marL="114300">
              <a:buNone/>
            </a:pPr>
            <a:endParaRPr dirty="0" sz="1800" lang="en-GB">
              <a:latin typeface="Times New Roman"/>
              <a:cs typeface="Times New Roman"/>
            </a:endParaRPr>
          </a:p>
        </p:txBody>
      </p:sp>
      <p:pic>
        <p:nvPicPr>
          <p:cNvPr id="2097163"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87"/>
        <p:cNvGrpSpPr/>
        <p:nvPr/>
      </p:nvGrpSpPr>
      <p:grpSpPr>
        <a:xfrm>
          <a:off x="0" y="0"/>
          <a:ext cx="0" cy="0"/>
          <a:chOff x="0" y="0"/>
          <a:chExt cx="0" cy="0"/>
        </a:xfrm>
      </p:grpSpPr>
      <p:sp>
        <p:nvSpPr>
          <p:cNvPr id="1048636" name="Google Shape;88;p1"/>
          <p:cNvSpPr txBox="1">
            <a:spLocks noGrp="1"/>
          </p:cNvSpPr>
          <p:nvPr>
            <p:ph type="title"/>
          </p:nvPr>
        </p:nvSpPr>
        <p:spPr>
          <a:xfrm>
            <a:off x="958516" y="354849"/>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Output Screenshots</a:t>
            </a:r>
          </a:p>
        </p:txBody>
      </p:sp>
      <p:pic>
        <p:nvPicPr>
          <p:cNvPr id="2097164"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65" name="Picture 6" descr="A screenshot of a computer  Description automatically generated"/>
          <p:cNvPicPr>
            <a:picLocks noChangeAspect="1"/>
          </p:cNvPicPr>
          <p:nvPr/>
        </p:nvPicPr>
        <p:blipFill rotWithShape="1">
          <a:blip xmlns:r="http://schemas.openxmlformats.org/officeDocument/2006/relationships" r:embed="rId2"/>
          <a:srcRect l="164" t="54286" r="54112" b="260"/>
          <a:stretch>
            <a:fillRect/>
          </a:stretch>
        </p:blipFill>
        <p:spPr>
          <a:xfrm>
            <a:off x="1393658" y="1710740"/>
            <a:ext cx="6487033" cy="408959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87"/>
        <p:cNvGrpSpPr/>
        <p:nvPr/>
      </p:nvGrpSpPr>
      <p:grpSpPr>
        <a:xfrm>
          <a:off x="0" y="0"/>
          <a:ext cx="0" cy="0"/>
          <a:chOff x="0" y="0"/>
          <a:chExt cx="0" cy="0"/>
        </a:xfrm>
      </p:grpSpPr>
      <p:sp>
        <p:nvSpPr>
          <p:cNvPr id="1048639" name="Google Shape;88;p1"/>
          <p:cNvSpPr txBox="1">
            <a:spLocks noGrp="1"/>
          </p:cNvSpPr>
          <p:nvPr>
            <p:ph type="title"/>
          </p:nvPr>
        </p:nvSpPr>
        <p:spPr>
          <a:xfrm>
            <a:off x="918411" y="354849"/>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Output Screenshots</a:t>
            </a:r>
          </a:p>
        </p:txBody>
      </p:sp>
      <p:pic>
        <p:nvPicPr>
          <p:cNvPr id="2097166"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67" name="Picture 5" descr="A screenshot of a computer  Description automatically generated"/>
          <p:cNvPicPr>
            <a:picLocks noChangeAspect="1"/>
          </p:cNvPicPr>
          <p:nvPr/>
        </p:nvPicPr>
        <p:blipFill>
          <a:blip xmlns:r="http://schemas.openxmlformats.org/officeDocument/2006/relationships" r:embed="rId2"/>
          <a:stretch>
            <a:fillRect/>
          </a:stretch>
        </p:blipFill>
        <p:spPr>
          <a:xfrm>
            <a:off x="228099" y="1653340"/>
            <a:ext cx="8737934" cy="4664241"/>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87"/>
        <p:cNvGrpSpPr/>
        <p:nvPr/>
      </p:nvGrpSpPr>
      <p:grpSpPr>
        <a:xfrm>
          <a:off x="0" y="0"/>
          <a:ext cx="0" cy="0"/>
          <a:chOff x="0" y="0"/>
          <a:chExt cx="0" cy="0"/>
        </a:xfrm>
      </p:grpSpPr>
      <p:sp>
        <p:nvSpPr>
          <p:cNvPr id="1048642" name="Google Shape;88;p1"/>
          <p:cNvSpPr txBox="1">
            <a:spLocks noGrp="1"/>
          </p:cNvSpPr>
          <p:nvPr>
            <p:ph type="title"/>
          </p:nvPr>
        </p:nvSpPr>
        <p:spPr>
          <a:xfrm>
            <a:off x="988595" y="354849"/>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Output Screenshots</a:t>
            </a:r>
          </a:p>
        </p:txBody>
      </p:sp>
      <p:pic>
        <p:nvPicPr>
          <p:cNvPr id="2097168"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69" name="Picture 4"/>
          <p:cNvPicPr>
            <a:picLocks noChangeAspect="1"/>
          </p:cNvPicPr>
          <p:nvPr/>
        </p:nvPicPr>
        <p:blipFill>
          <a:blip xmlns:r="http://schemas.openxmlformats.org/officeDocument/2006/relationships" r:embed="rId2"/>
          <a:stretch>
            <a:fillRect/>
          </a:stretch>
        </p:blipFill>
        <p:spPr>
          <a:xfrm>
            <a:off x="1671637" y="1585912"/>
            <a:ext cx="6191751" cy="393683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87"/>
        <p:cNvGrpSpPr/>
        <p:nvPr/>
      </p:nvGrpSpPr>
      <p:grpSpPr>
        <a:xfrm>
          <a:off x="0" y="0"/>
          <a:ext cx="0" cy="0"/>
          <a:chOff x="0" y="0"/>
          <a:chExt cx="0" cy="0"/>
        </a:xfrm>
      </p:grpSpPr>
      <p:sp>
        <p:nvSpPr>
          <p:cNvPr id="1048645" name="Google Shape;88;p1"/>
          <p:cNvSpPr txBox="1">
            <a:spLocks noGrp="1"/>
          </p:cNvSpPr>
          <p:nvPr>
            <p:ph type="title"/>
          </p:nvPr>
        </p:nvSpPr>
        <p:spPr>
          <a:xfrm>
            <a:off x="918411" y="274638"/>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Output Screenshots</a:t>
            </a:r>
          </a:p>
        </p:txBody>
      </p:sp>
      <p:pic>
        <p:nvPicPr>
          <p:cNvPr id="2097170"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71" name="Picture 1"/>
          <p:cNvPicPr>
            <a:picLocks noChangeAspect="1"/>
          </p:cNvPicPr>
          <p:nvPr/>
        </p:nvPicPr>
        <p:blipFill>
          <a:blip xmlns:r="http://schemas.openxmlformats.org/officeDocument/2006/relationships" r:embed="rId2"/>
          <a:stretch>
            <a:fillRect/>
          </a:stretch>
        </p:blipFill>
        <p:spPr>
          <a:xfrm>
            <a:off x="459455" y="1897982"/>
            <a:ext cx="8465719" cy="725905"/>
          </a:xfrm>
          <a:prstGeom prst="rect"/>
        </p:spPr>
      </p:pic>
      <p:pic>
        <p:nvPicPr>
          <p:cNvPr id="2097172" name="Picture 3" descr="A screenshot of a graph  Description automatically generated"/>
          <p:cNvPicPr>
            <a:picLocks noChangeAspect="1"/>
          </p:cNvPicPr>
          <p:nvPr/>
        </p:nvPicPr>
        <p:blipFill>
          <a:blip xmlns:r="http://schemas.openxmlformats.org/officeDocument/2006/relationships" r:embed="rId3"/>
          <a:stretch>
            <a:fillRect/>
          </a:stretch>
        </p:blipFill>
        <p:spPr>
          <a:xfrm>
            <a:off x="1489158" y="3244516"/>
            <a:ext cx="6526630" cy="3066047"/>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87"/>
        <p:cNvGrpSpPr/>
        <p:nvPr/>
      </p:nvGrpSpPr>
      <p:grpSpPr>
        <a:xfrm>
          <a:off x="0" y="0"/>
          <a:ext cx="0" cy="0"/>
          <a:chOff x="0" y="0"/>
          <a:chExt cx="0" cy="0"/>
        </a:xfrm>
      </p:grpSpPr>
      <p:sp>
        <p:nvSpPr>
          <p:cNvPr id="1048648" name="Google Shape;88;p1"/>
          <p:cNvSpPr txBox="1">
            <a:spLocks noGrp="1"/>
          </p:cNvSpPr>
          <p:nvPr>
            <p:ph type="title"/>
          </p:nvPr>
        </p:nvSpPr>
        <p:spPr>
          <a:xfrm>
            <a:off x="757989" y="274638"/>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Output Screenshots</a:t>
            </a:r>
          </a:p>
        </p:txBody>
      </p:sp>
      <p:pic>
        <p:nvPicPr>
          <p:cNvPr id="2097173"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74" name="Picture 1" descr="A blue and white squares  Description automatically generated"/>
          <p:cNvPicPr>
            <a:picLocks noChangeAspect="1"/>
          </p:cNvPicPr>
          <p:nvPr/>
        </p:nvPicPr>
        <p:blipFill>
          <a:blip xmlns:r="http://schemas.openxmlformats.org/officeDocument/2006/relationships" r:embed="rId2"/>
          <a:stretch>
            <a:fillRect/>
          </a:stretch>
        </p:blipFill>
        <p:spPr>
          <a:xfrm>
            <a:off x="2043112" y="1414212"/>
            <a:ext cx="5057775" cy="497205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1" name="Shape 87"/>
        <p:cNvGrpSpPr/>
        <p:nvPr/>
      </p:nvGrpSpPr>
      <p:grpSpPr>
        <a:xfrm>
          <a:off x="0" y="0"/>
          <a:ext cx="0" cy="0"/>
          <a:chOff x="0" y="0"/>
          <a:chExt cx="0" cy="0"/>
        </a:xfrm>
      </p:grpSpPr>
      <p:sp>
        <p:nvSpPr>
          <p:cNvPr id="1048651" name="Google Shape;88;p1"/>
          <p:cNvSpPr txBox="1">
            <a:spLocks noGrp="1"/>
          </p:cNvSpPr>
          <p:nvPr>
            <p:ph type="title"/>
          </p:nvPr>
        </p:nvSpPr>
        <p:spPr>
          <a:prstGeom prst="rect"/>
          <a:noFill/>
          <a:ln>
            <a:noFill/>
          </a:ln>
        </p:spPr>
        <p:txBody>
          <a:bodyPr anchor="ctr" anchorCtr="0" bIns="45700" lIns="91425" rIns="91425" spcFirstLastPara="1" tIns="45700" wrap="square">
            <a:normAutofit/>
          </a:bodyPr>
          <a:p>
            <a:r>
              <a:rPr dirty="0" sz="3200" lang="en-US">
                <a:latin typeface="Times New Roman"/>
                <a:cs typeface="Times New Roman"/>
              </a:rPr>
              <a:t>References</a:t>
            </a:r>
          </a:p>
        </p:txBody>
      </p:sp>
      <p:pic>
        <p:nvPicPr>
          <p:cNvPr id="2097175"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
        <p:nvSpPr>
          <p:cNvPr id="1048652" name="TextBox 1"/>
          <p:cNvSpPr txBox="1"/>
          <p:nvPr/>
        </p:nvSpPr>
        <p:spPr>
          <a:xfrm>
            <a:off x="423111" y="2037347"/>
            <a:ext cx="8428120" cy="35585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just" indent="-285750" marL="285750">
              <a:buChar char="•"/>
            </a:pPr>
            <a:r>
              <a:rPr dirty="0" sz="1800" lang="en-US"/>
              <a:t>Classification and Segmentation of Diabetic Retinopathy: A Systemic Review     by Natasha Shaukat  , Javeria Amin , Muhammad Imran  Sharif, Muhammad  Irfan Sharif, </a:t>
            </a:r>
            <a:r>
              <a:rPr dirty="0" sz="1800" lang="en-US" err="1"/>
              <a:t>Seifedine</a:t>
            </a:r>
            <a:r>
              <a:rPr dirty="0" sz="1800" lang="en-US"/>
              <a:t> Kadry and Lukas Sevcik .</a:t>
            </a:r>
            <a:endParaRPr dirty="0" lang="en-US"/>
          </a:p>
          <a:p>
            <a:pPr algn="just" indent="-285750" marL="285750">
              <a:buChar char="•"/>
            </a:pPr>
            <a:endParaRPr dirty="0" sz="1800" lang="en-US"/>
          </a:p>
          <a:p>
            <a:pPr algn="just" indent="-285750" marL="285750">
              <a:buChar char="•"/>
            </a:pPr>
            <a:r>
              <a:rPr dirty="0" sz="1800" lang="en-US"/>
              <a:t>Detection and Classification of Diabetic Retinopathy using Retinal Images By Kanika Verma, Prakash Deep and A. G. Ramakrishnan </a:t>
            </a:r>
            <a:endParaRPr lang="en-US"/>
          </a:p>
          <a:p>
            <a:pPr algn="just" indent="-285750" marL="285750">
              <a:buChar char="•"/>
            </a:pPr>
            <a:endParaRPr dirty="0" sz="1800" lang="en-US"/>
          </a:p>
          <a:p>
            <a:pPr algn="just" indent="-285750" marL="285750">
              <a:buChar char="•"/>
            </a:pPr>
            <a:r>
              <a:rPr dirty="0" sz="1800" lang="en-US"/>
              <a:t>Diabetic Retinopathy Detection using Pre-trained EfficientNetB3 Model      by Praveen  B ,Guduru Mahesh </a:t>
            </a:r>
            <a:r>
              <a:rPr sz="1800" lang="en-US" err="1"/>
              <a:t>Babu,Parvatareddy</a:t>
            </a:r>
            <a:r>
              <a:rPr dirty="0" sz="1800" lang="en-US"/>
              <a:t> </a:t>
            </a:r>
            <a:r>
              <a:rPr sz="1800" lang="en-US" err="1"/>
              <a:t>Ramakrishnareddy,Mani</a:t>
            </a:r>
            <a:r>
              <a:rPr dirty="0" sz="1800" lang="en-US"/>
              <a:t> </a:t>
            </a:r>
            <a:endParaRPr dirty="0" lang="en-US"/>
          </a:p>
          <a:p>
            <a:pPr algn="just" indent="-285750" marL="285750">
              <a:buChar char="•"/>
            </a:pPr>
            <a:endParaRPr dirty="0" sz="1800" lang="en-US"/>
          </a:p>
          <a:p>
            <a:pPr algn="just" indent="-285750" marL="285750">
              <a:buChar char="•"/>
            </a:pPr>
            <a:r>
              <a:rPr dirty="0" sz="1800" lang="en-US"/>
              <a:t>A Diabetic Retinopathy Grade Classification based on Fractal Analysis and Random Forest by </a:t>
            </a:r>
            <a:r>
              <a:rPr dirty="0" sz="1800" lang="en-US" err="1"/>
              <a:t>Farrikh</a:t>
            </a:r>
            <a:r>
              <a:rPr dirty="0" sz="1800" lang="en-US"/>
              <a:t> </a:t>
            </a:r>
            <a:r>
              <a:rPr dirty="0" sz="1800" lang="en-US" err="1"/>
              <a:t>Alzami</a:t>
            </a:r>
            <a:r>
              <a:rPr dirty="0" sz="1800" lang="en-US"/>
              <a:t>; Abdussalam; Rama Arya Megantara; Ahmad Zainul </a:t>
            </a:r>
            <a:r>
              <a:rPr dirty="0" sz="1800" lang="en-US" err="1"/>
              <a:t>Fanani</a:t>
            </a:r>
            <a:r>
              <a:rPr dirty="0" sz="1800" lang="en-US"/>
              <a:t>; Purwanto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87"/>
        <p:cNvGrpSpPr/>
        <p:nvPr/>
      </p:nvGrpSpPr>
      <p:grpSpPr>
        <a:xfrm>
          <a:off x="0" y="0"/>
          <a:ext cx="0" cy="0"/>
          <a:chOff x="0" y="0"/>
          <a:chExt cx="0" cy="0"/>
        </a:xfrm>
      </p:grpSpPr>
      <p:sp>
        <p:nvSpPr>
          <p:cNvPr id="1048592"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Abstract</a:t>
            </a:r>
          </a:p>
        </p:txBody>
      </p:sp>
      <p:sp>
        <p:nvSpPr>
          <p:cNvPr id="1048593" name="Google Shape;89;p1"/>
          <p:cNvSpPr txBox="1">
            <a:spLocks noGrp="1"/>
          </p:cNvSpPr>
          <p:nvPr>
            <p:ph type="subTitle" idx="1"/>
          </p:nvPr>
        </p:nvSpPr>
        <p:spPr>
          <a:xfrm>
            <a:off x="766764" y="1873932"/>
            <a:ext cx="7834766" cy="4820556"/>
          </a:xfrm>
          <a:prstGeom prst="rect"/>
          <a:noFill/>
          <a:ln>
            <a:noFill/>
          </a:ln>
        </p:spPr>
        <p:txBody>
          <a:bodyPr anchor="t" anchorCtr="0" bIns="45700" lIns="91425" rIns="91425" spcFirstLastPara="1" tIns="45700" wrap="square">
            <a:normAutofit/>
          </a:bodyPr>
          <a:p>
            <a:pPr algn="just">
              <a:buChar char="•"/>
            </a:pPr>
            <a:r>
              <a:rPr dirty="0" sz="1800" lang="en-US">
                <a:solidFill>
                  <a:srgbClr val="000000"/>
                </a:solidFill>
                <a:latin typeface="Times New Roman"/>
                <a:cs typeface="Times New Roman"/>
              </a:rPr>
              <a:t>The project utilizes advanced deep learning techniques, employing Convolutional Neural Networks (CNNs) and sophisticated image processing methods, to diagnose diabetic retinopathy.</a:t>
            </a:r>
            <a:endParaRPr dirty="0" lang="en-US">
              <a:latin typeface="Times New Roman"/>
              <a:cs typeface="Times New Roman"/>
            </a:endParaRPr>
          </a:p>
          <a:p>
            <a:pPr algn="just">
              <a:buChar char="•"/>
            </a:pPr>
            <a:r>
              <a:rPr dirty="0" sz="1800" lang="en-US">
                <a:solidFill>
                  <a:srgbClr val="000000"/>
                </a:solidFill>
                <a:latin typeface="Times New Roman"/>
                <a:cs typeface="Times New Roman"/>
              </a:rPr>
              <a:t>Retinal images are classified into five stages: No Diabetic Retinopathy (No DR), Mild Diabetic Retinopathy (Mild DR), Moderate Diabetic Retinopathy (Moderate DR), Severe Diabetic Retinopathy (Severe DR), and Proliferative Diabetic Retinopathy (Proliferative DR).</a:t>
            </a:r>
            <a:endParaRPr dirty="0" lang="en-US">
              <a:latin typeface="Times New Roman"/>
              <a:cs typeface="Times New Roman"/>
            </a:endParaRPr>
          </a:p>
          <a:p>
            <a:pPr algn="just">
              <a:buChar char="•"/>
            </a:pPr>
            <a:r>
              <a:rPr dirty="0" sz="1800" lang="en-US">
                <a:solidFill>
                  <a:srgbClr val="000000"/>
                </a:solidFill>
                <a:latin typeface="Times New Roman"/>
                <a:cs typeface="Times New Roman"/>
              </a:rPr>
              <a:t>The process involves comprehensive data preprocessing, precise image segmentation using U-Net and thresholding, and feature extraction with Gabor filters.</a:t>
            </a:r>
            <a:endParaRPr dirty="0" lang="en-US">
              <a:latin typeface="Times New Roman"/>
              <a:cs typeface="Times New Roman"/>
            </a:endParaRPr>
          </a:p>
          <a:p>
            <a:pPr algn="just">
              <a:buChar char="•"/>
            </a:pPr>
            <a:r>
              <a:rPr dirty="0" sz="1800" lang="en-US">
                <a:solidFill>
                  <a:srgbClr val="000000"/>
                </a:solidFill>
                <a:latin typeface="Times New Roman"/>
                <a:cs typeface="Times New Roman"/>
              </a:rPr>
              <a:t>While the CNN model excels in identifying cases without diabetic retinopathy, challenges exist in accurately classifying moderate to severe stages.</a:t>
            </a:r>
            <a:endParaRPr dirty="0" lang="en-US">
              <a:latin typeface="Times New Roman"/>
              <a:cs typeface="Times New Roman"/>
            </a:endParaRPr>
          </a:p>
          <a:p>
            <a:pPr algn="just" indent="0" marL="0">
              <a:spcBef>
                <a:spcPts val="0"/>
              </a:spcBef>
            </a:pPr>
            <a:endParaRPr dirty="0" sz="1800" lang="en-US">
              <a:solidFill>
                <a:srgbClr val="000000"/>
              </a:solidFill>
              <a:latin typeface="Times New Roman"/>
              <a:cs typeface="Times New Roman"/>
            </a:endParaRPr>
          </a:p>
        </p:txBody>
      </p:sp>
      <p:pic>
        <p:nvPicPr>
          <p:cNvPr id="2097153"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87"/>
        <p:cNvGrpSpPr/>
        <p:nvPr/>
      </p:nvGrpSpPr>
      <p:grpSpPr>
        <a:xfrm>
          <a:off x="0" y="0"/>
          <a:ext cx="0" cy="0"/>
          <a:chOff x="0" y="0"/>
          <a:chExt cx="0" cy="0"/>
        </a:xfrm>
      </p:grpSpPr>
      <p:sp>
        <p:nvSpPr>
          <p:cNvPr id="1048596"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Problem Statement </a:t>
            </a:r>
            <a:endParaRPr dirty="0" lang="en-US">
              <a:latin typeface="Times New Roman"/>
              <a:cs typeface="Times New Roman"/>
            </a:endParaRPr>
          </a:p>
        </p:txBody>
      </p:sp>
      <p:sp>
        <p:nvSpPr>
          <p:cNvPr id="1048597" name="Google Shape;89;p1"/>
          <p:cNvSpPr txBox="1">
            <a:spLocks noGrp="1"/>
          </p:cNvSpPr>
          <p:nvPr>
            <p:ph type="subTitle" idx="1"/>
          </p:nvPr>
        </p:nvSpPr>
        <p:spPr>
          <a:xfrm>
            <a:off x="567193" y="1873932"/>
            <a:ext cx="8034337" cy="4820556"/>
          </a:xfrm>
          <a:prstGeom prst="rect"/>
          <a:noFill/>
          <a:ln>
            <a:noFill/>
          </a:ln>
        </p:spPr>
        <p:txBody>
          <a:bodyPr anchor="t" anchorCtr="0" bIns="45700" lIns="91425" rIns="91425" spcFirstLastPara="1" tIns="45700" wrap="square">
            <a:normAutofit/>
          </a:bodyPr>
          <a:p>
            <a:pPr algn="just">
              <a:buChar char="•"/>
            </a:pPr>
            <a:r>
              <a:rPr dirty="0" sz="2000" lang="en-US">
                <a:solidFill>
                  <a:srgbClr val="000000"/>
                </a:solidFill>
                <a:latin typeface="Times New Roman"/>
                <a:cs typeface="Times New Roman"/>
              </a:rPr>
              <a:t>The project targets accurate segmentation and classification of diabetic retinopathy (DR) in retinal images.</a:t>
            </a:r>
          </a:p>
          <a:p>
            <a:pPr algn="just">
              <a:buChar char="•"/>
            </a:pPr>
            <a:r>
              <a:rPr dirty="0" sz="2000" lang="en-US">
                <a:solidFill>
                  <a:srgbClr val="000000"/>
                </a:solidFill>
                <a:latin typeface="Times New Roman"/>
                <a:cs typeface="Times New Roman"/>
              </a:rPr>
              <a:t>Early detection is crucial for effective intervention, necessitating precise segmentation of retinal regions of interest to isolate pathological features essential for diagnosis.</a:t>
            </a:r>
            <a:endParaRPr dirty="0" lang="en-US">
              <a:latin typeface="Times New Roman"/>
              <a:cs typeface="Times New Roman"/>
            </a:endParaRPr>
          </a:p>
          <a:p>
            <a:pPr algn="just">
              <a:buChar char="•"/>
            </a:pPr>
            <a:r>
              <a:rPr dirty="0" sz="2000" lang="en-US">
                <a:solidFill>
                  <a:srgbClr val="000000"/>
                </a:solidFill>
                <a:latin typeface="Times New Roman"/>
                <a:cs typeface="Times New Roman"/>
              </a:rPr>
              <a:t>Existing segmentation methods often struggle with the intricate structures of retinal images, leading to inaccuracies and challenges in subsequent classification tasks.</a:t>
            </a:r>
            <a:endParaRPr dirty="0" lang="en-US">
              <a:latin typeface="Times New Roman"/>
              <a:cs typeface="Times New Roman"/>
            </a:endParaRPr>
          </a:p>
          <a:p>
            <a:pPr algn="just">
              <a:buChar char="•"/>
            </a:pPr>
            <a:r>
              <a:rPr dirty="0" sz="2000" lang="en-US">
                <a:solidFill>
                  <a:srgbClr val="000000"/>
                </a:solidFill>
                <a:latin typeface="Times New Roman"/>
                <a:cs typeface="Times New Roman"/>
              </a:rPr>
              <a:t>The complexity arises from subtle feature variations and overlapping symptoms among different DR stages, making classification daunting.</a:t>
            </a:r>
            <a:endParaRPr dirty="0" lang="en-US">
              <a:latin typeface="Times New Roman"/>
              <a:cs typeface="Times New Roman"/>
            </a:endParaRPr>
          </a:p>
          <a:p>
            <a:pPr algn="just">
              <a:buChar char="•"/>
            </a:pPr>
            <a:r>
              <a:rPr dirty="0" sz="2000" lang="en-US">
                <a:solidFill>
                  <a:srgbClr val="000000"/>
                </a:solidFill>
                <a:latin typeface="Times New Roman"/>
                <a:cs typeface="Times New Roman"/>
              </a:rPr>
              <a:t>The project aims to develop an advanced system utilizing state-of-the-art segmentation techniques and deep learning classifiers.</a:t>
            </a:r>
            <a:endParaRPr dirty="0" lang="en-US">
              <a:latin typeface="Times New Roman"/>
              <a:cs typeface="Times New Roman"/>
            </a:endParaRPr>
          </a:p>
          <a:p>
            <a:pPr algn="just">
              <a:buChar char="•"/>
            </a:pPr>
            <a:r>
              <a:rPr dirty="0" sz="2000" lang="en-US">
                <a:solidFill>
                  <a:srgbClr val="000000"/>
                </a:solidFill>
                <a:latin typeface="Times New Roman"/>
                <a:cs typeface="Times New Roman"/>
              </a:rPr>
              <a:t>Ultimately, the goal is to enhance outcomes for individuals affected by diabetic retinopathy, emphasizing the project's potential impact on public health and vision care.</a:t>
            </a:r>
            <a:endParaRPr lang="en-US">
              <a:latin typeface="Times New Roman"/>
              <a:cs typeface="Times New Roman"/>
            </a:endParaRPr>
          </a:p>
          <a:p>
            <a:pPr algn="l" indent="-285750" marL="285750">
              <a:buChar char="•"/>
            </a:pPr>
            <a:endParaRPr dirty="0" lang="en-US">
              <a:solidFill>
                <a:srgbClr val="000000"/>
              </a:solidFill>
              <a:latin typeface="Times New Roman"/>
              <a:cs typeface="Times New Roman"/>
            </a:endParaRPr>
          </a:p>
          <a:p>
            <a:pPr algn="just" indent="-285750" lvl="1" marL="1200150">
              <a:spcBef>
                <a:spcPts val="360"/>
              </a:spcBef>
              <a:buFont typeface="Wingdings,Sans-Serif"/>
              <a:buChar char="v"/>
            </a:pPr>
            <a:endParaRPr dirty="0" sz="1600" lang="en-US">
              <a:solidFill>
                <a:srgbClr val="000000"/>
              </a:solidFill>
              <a:latin typeface="Times New Roman"/>
              <a:cs typeface="Times New Roman"/>
            </a:endParaRPr>
          </a:p>
          <a:p>
            <a:pPr algn="just" indent="0" lvl="1" marL="571500">
              <a:spcBef>
                <a:spcPts val="360"/>
              </a:spcBef>
            </a:pPr>
            <a:endParaRPr dirty="0" sz="1600" lang="en-US">
              <a:solidFill>
                <a:srgbClr val="000000"/>
              </a:solidFill>
              <a:latin typeface="Times New Roman"/>
              <a:cs typeface="Times New Roman"/>
            </a:endParaRPr>
          </a:p>
          <a:p>
            <a:pPr algn="just" indent="-285750" marL="285750">
              <a:spcBef>
                <a:spcPts val="360"/>
              </a:spcBef>
              <a:buChar char="•"/>
            </a:pPr>
            <a:endParaRPr dirty="0" lang="en-US">
              <a:solidFill>
                <a:srgbClr val="000000"/>
              </a:solidFill>
              <a:latin typeface="Times New Roman"/>
              <a:cs typeface="Times New Roman"/>
            </a:endParaRPr>
          </a:p>
          <a:p>
            <a:pPr algn="just" indent="0" marL="0">
              <a:spcBef>
                <a:spcPts val="0"/>
              </a:spcBef>
            </a:pPr>
            <a:endParaRPr dirty="0" sz="1800" lang="en-US">
              <a:solidFill>
                <a:srgbClr val="000000"/>
              </a:solidFill>
              <a:latin typeface="Times New Roman"/>
              <a:cs typeface="Times New Roman"/>
            </a:endParaRPr>
          </a:p>
        </p:txBody>
      </p:sp>
      <p:pic>
        <p:nvPicPr>
          <p:cNvPr id="2097154"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87"/>
        <p:cNvGrpSpPr/>
        <p:nvPr/>
      </p:nvGrpSpPr>
      <p:grpSpPr>
        <a:xfrm>
          <a:off x="0" y="0"/>
          <a:ext cx="0" cy="0"/>
          <a:chOff x="0" y="0"/>
          <a:chExt cx="0" cy="0"/>
        </a:xfrm>
      </p:grpSpPr>
      <p:sp>
        <p:nvSpPr>
          <p:cNvPr id="1048600"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cs typeface="Times New Roman"/>
              </a:rPr>
              <a:t>Objectives </a:t>
            </a:r>
            <a:endParaRPr dirty="0" lang="en-US"/>
          </a:p>
        </p:txBody>
      </p:sp>
      <p:sp>
        <p:nvSpPr>
          <p:cNvPr id="1048601" name="Google Shape;89;p1"/>
          <p:cNvSpPr txBox="1">
            <a:spLocks noGrp="1"/>
          </p:cNvSpPr>
          <p:nvPr>
            <p:ph type="subTitle" idx="1"/>
          </p:nvPr>
        </p:nvSpPr>
        <p:spPr>
          <a:xfrm>
            <a:off x="486027" y="1773669"/>
            <a:ext cx="8225792" cy="4820556"/>
          </a:xfrm>
          <a:prstGeom prst="rect"/>
          <a:noFill/>
          <a:ln>
            <a:noFill/>
          </a:ln>
        </p:spPr>
        <p:txBody>
          <a:bodyPr anchor="t" anchorCtr="0" bIns="45700" lIns="91425" rIns="91425" spcFirstLastPara="1" tIns="45700" wrap="square">
            <a:noAutofit/>
          </a:bodyPr>
          <a:p>
            <a:pPr algn="just">
              <a:buChar char="•"/>
            </a:pPr>
            <a:r>
              <a:rPr b="1" dirty="0" sz="1800" lang="en-US">
                <a:solidFill>
                  <a:schemeClr val="tx1"/>
                </a:solidFill>
                <a:latin typeface="Times New Roman"/>
              </a:rPr>
              <a:t>Automated Diabetic Retinopathy Detection:</a:t>
            </a:r>
            <a:r>
              <a:rPr dirty="0" sz="1800" lang="en-US">
                <a:solidFill>
                  <a:schemeClr val="tx1"/>
                </a:solidFill>
                <a:latin typeface="Times New Roman"/>
              </a:rPr>
              <a:t> Develop an automated system capable of accurately detecting and classifying diabetic retinopathy in retinal images.</a:t>
            </a:r>
            <a:endParaRPr lang="en-US"/>
          </a:p>
          <a:p>
            <a:pPr algn="just">
              <a:buChar char="•"/>
            </a:pPr>
            <a:r>
              <a:rPr b="1" dirty="0" sz="1800" lang="en-US">
                <a:solidFill>
                  <a:schemeClr val="tx1"/>
                </a:solidFill>
                <a:latin typeface="Times New Roman"/>
              </a:rPr>
              <a:t>Multi-Class Classification:</a:t>
            </a:r>
            <a:r>
              <a:rPr dirty="0" sz="1800" lang="en-US">
                <a:solidFill>
                  <a:schemeClr val="tx1"/>
                </a:solidFill>
                <a:latin typeface="Times New Roman"/>
              </a:rPr>
              <a:t> Implement a robust classification system that categorizes retinal images into distinct classes, such as 'No Diabetic Retinopathy,' 'Mild Diabetic Retinopathy,' 'Moderate Diabetic Retinopathy,' 'Severe Diabetic Retinopathy,' and 'Proliferative Diabetic Retinopathy'.</a:t>
            </a:r>
          </a:p>
          <a:p>
            <a:pPr algn="just">
              <a:buChar char="•"/>
            </a:pPr>
            <a:r>
              <a:rPr b="1" dirty="0" sz="1800" lang="en-US">
                <a:solidFill>
                  <a:schemeClr val="tx1"/>
                </a:solidFill>
                <a:latin typeface="Times New Roman"/>
              </a:rPr>
              <a:t>Integration of Deep Learning Models:</a:t>
            </a:r>
            <a:r>
              <a:rPr dirty="0" sz="1800" lang="en-US">
                <a:solidFill>
                  <a:schemeClr val="tx1"/>
                </a:solidFill>
                <a:latin typeface="Times New Roman"/>
              </a:rPr>
              <a:t> Integrate state-of-the-art deep learning architectures such as U-Net, MobileNetV2, and EfficientNetB0 to leverage their capabilities in image segmentation, feature extraction, and classification. By combining these models, create a comprehensive pipeline for accurate diabetic retinopathy analysis.</a:t>
            </a:r>
            <a:endParaRPr sz="1800" lang="en-US">
              <a:solidFill>
                <a:schemeClr val="tx1"/>
              </a:solidFill>
              <a:latin typeface="Times New Roman"/>
            </a:endParaRPr>
          </a:p>
          <a:p>
            <a:pPr algn="just">
              <a:buChar char="•"/>
            </a:pPr>
            <a:r>
              <a:rPr b="1" dirty="0" sz="1800" lang="en-US">
                <a:solidFill>
                  <a:schemeClr val="tx1"/>
                </a:solidFill>
                <a:latin typeface="Times New Roman"/>
              </a:rPr>
              <a:t>Performance Optimization:</a:t>
            </a:r>
            <a:r>
              <a:rPr dirty="0" sz="1800" lang="en-US">
                <a:solidFill>
                  <a:schemeClr val="tx1"/>
                </a:solidFill>
                <a:latin typeface="Times New Roman"/>
              </a:rPr>
              <a:t> Fine-tune and optimize the deep learning models to achieve high accuracy, sensitivity, and specificity. Implement techniques such as data augmentation, transfer learning, and hyperparameter tuning to enhance the models' performance across diverse retinal images and pathological conditions.</a:t>
            </a:r>
            <a:endParaRPr sz="1800" lang="en-US">
              <a:solidFill>
                <a:schemeClr val="tx1"/>
              </a:solidFill>
              <a:latin typeface="Times New Roman"/>
            </a:endParaRPr>
          </a:p>
          <a:p>
            <a:pPr algn="just" indent="0" marL="114300">
              <a:spcBef>
                <a:spcPts val="360"/>
              </a:spcBef>
            </a:pPr>
            <a:endParaRPr dirty="0" sz="1800" lang="en-US">
              <a:solidFill>
                <a:schemeClr val="tx1"/>
              </a:solidFill>
              <a:latin typeface="Times New Roman"/>
              <a:cs typeface="Times New Roman"/>
            </a:endParaRPr>
          </a:p>
        </p:txBody>
      </p:sp>
      <p:pic>
        <p:nvPicPr>
          <p:cNvPr id="2097155"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87"/>
        <p:cNvGrpSpPr/>
        <p:nvPr/>
      </p:nvGrpSpPr>
      <p:grpSpPr>
        <a:xfrm>
          <a:off x="0" y="0"/>
          <a:ext cx="0" cy="0"/>
          <a:chOff x="0" y="0"/>
          <a:chExt cx="0" cy="0"/>
        </a:xfrm>
      </p:grpSpPr>
      <p:sp>
        <p:nvSpPr>
          <p:cNvPr id="1048604"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Proposed Methodology</a:t>
            </a:r>
          </a:p>
        </p:txBody>
      </p:sp>
      <p:sp>
        <p:nvSpPr>
          <p:cNvPr id="1048605" name="Google Shape;89;p1"/>
          <p:cNvSpPr txBox="1">
            <a:spLocks noGrp="1"/>
          </p:cNvSpPr>
          <p:nvPr>
            <p:ph type="subTitle" idx="1"/>
          </p:nvPr>
        </p:nvSpPr>
        <p:spPr>
          <a:xfrm>
            <a:off x="576264" y="1523011"/>
            <a:ext cx="8025266" cy="5171477"/>
          </a:xfrm>
          <a:prstGeom prst="rect"/>
          <a:noFill/>
          <a:ln>
            <a:noFill/>
          </a:ln>
        </p:spPr>
        <p:txBody>
          <a:bodyPr anchor="t" anchorCtr="0" bIns="45700" lIns="91425" rIns="91425" spcFirstLastPara="1" tIns="45700" wrap="square">
            <a:noAutofit/>
          </a:bodyPr>
          <a:p>
            <a:pPr algn="just">
              <a:buChar char="•"/>
            </a:pPr>
            <a:r>
              <a:rPr b="1" dirty="0" sz="1800" lang="en-US">
                <a:solidFill>
                  <a:srgbClr val="000000"/>
                </a:solidFill>
                <a:latin typeface="Times New Roman"/>
                <a:cs typeface="Times New Roman"/>
              </a:rPr>
              <a:t>Data Acquisition:</a:t>
            </a:r>
            <a:r>
              <a:rPr dirty="0" sz="1800" lang="en-US">
                <a:solidFill>
                  <a:srgbClr val="000000"/>
                </a:solidFill>
                <a:latin typeface="Times New Roman"/>
                <a:cs typeface="Times New Roman"/>
              </a:rPr>
              <a:t> Gathering a diverse dataset of retinal images labeled with diabetic retinopathy stages for training and evaluation.</a:t>
            </a:r>
            <a:endParaRPr dirty="0" sz="1800" lang="en-US">
              <a:latin typeface="Times New Roman"/>
              <a:cs typeface="Times New Roman"/>
            </a:endParaRPr>
          </a:p>
          <a:p>
            <a:pPr algn="just"/>
            <a:endParaRPr dirty="0" sz="1800" lang="en-US">
              <a:solidFill>
                <a:srgbClr val="000000"/>
              </a:solidFill>
              <a:latin typeface="Times New Roman"/>
              <a:cs typeface="Times New Roman"/>
            </a:endParaRPr>
          </a:p>
          <a:p>
            <a:pPr algn="just">
              <a:buChar char="•"/>
            </a:pPr>
            <a:r>
              <a:rPr b="1" dirty="0" sz="1800" lang="en-US">
                <a:solidFill>
                  <a:srgbClr val="000000"/>
                </a:solidFill>
                <a:latin typeface="Times New Roman"/>
                <a:cs typeface="Times New Roman"/>
              </a:rPr>
              <a:t>Data Preprocessing:</a:t>
            </a:r>
            <a:r>
              <a:rPr dirty="0" sz="1800" lang="en-US">
                <a:solidFill>
                  <a:srgbClr val="000000"/>
                </a:solidFill>
                <a:latin typeface="Times New Roman"/>
                <a:cs typeface="Times New Roman"/>
              </a:rPr>
              <a:t> Resize, normalize, and perform one-hot encoding on the images to prepare them for model input.</a:t>
            </a:r>
            <a:endParaRPr dirty="0" sz="1800" lang="en-US">
              <a:latin typeface="Times New Roman"/>
              <a:cs typeface="Times New Roman"/>
            </a:endParaRPr>
          </a:p>
          <a:p>
            <a:pPr algn="just"/>
            <a:endParaRPr dirty="0" sz="1800" lang="en-US">
              <a:latin typeface="Times New Roman"/>
              <a:cs typeface="Times New Roman"/>
            </a:endParaRPr>
          </a:p>
          <a:p>
            <a:pPr algn="just">
              <a:buChar char="•"/>
            </a:pPr>
            <a:r>
              <a:rPr b="1" dirty="0" sz="1800" lang="en-US">
                <a:solidFill>
                  <a:srgbClr val="000000"/>
                </a:solidFill>
                <a:latin typeface="Times New Roman"/>
                <a:cs typeface="Times New Roman"/>
              </a:rPr>
              <a:t>Image Segmentation:</a:t>
            </a:r>
            <a:endParaRPr b="1" dirty="0" sz="1800" lang="en-US">
              <a:latin typeface="Times New Roman"/>
              <a:cs typeface="Times New Roman"/>
            </a:endParaRPr>
          </a:p>
          <a:p>
            <a:pPr algn="just" indent="0" marL="25400"/>
            <a:r>
              <a:rPr dirty="0" sz="1800" lang="en-US">
                <a:solidFill>
                  <a:srgbClr val="000000"/>
                </a:solidFill>
                <a:latin typeface="Times New Roman"/>
                <a:cs typeface="Times New Roman"/>
              </a:rPr>
              <a:t>     -&gt;  Utilize a pre-trained CNN model for semantic segmentation to identify  </a:t>
            </a:r>
            <a:endParaRPr dirty="0" sz="1800" lang="en-US">
              <a:latin typeface="Times New Roman"/>
              <a:cs typeface="Times New Roman"/>
            </a:endParaRPr>
          </a:p>
          <a:p>
            <a:pPr algn="just" indent="0" marL="25400"/>
            <a:r>
              <a:rPr dirty="0" sz="1800" lang="en-US">
                <a:solidFill>
                  <a:srgbClr val="000000"/>
                </a:solidFill>
                <a:latin typeface="Times New Roman"/>
                <a:cs typeface="Times New Roman"/>
              </a:rPr>
              <a:t>         regions  of interest within retinal images accurately.</a:t>
            </a:r>
            <a:endParaRPr dirty="0" sz="1800" lang="en-US">
              <a:latin typeface="Times New Roman"/>
              <a:cs typeface="Times New Roman"/>
            </a:endParaRPr>
          </a:p>
          <a:p>
            <a:pPr algn="just"/>
            <a:r>
              <a:rPr dirty="0" sz="1800" lang="en-US">
                <a:solidFill>
                  <a:srgbClr val="000000"/>
                </a:solidFill>
                <a:latin typeface="Times New Roman"/>
                <a:cs typeface="Times New Roman"/>
              </a:rPr>
              <a:t>   -&gt; Apply thresholding techniques to further refine the segmented regions and enhance feature extraction.</a:t>
            </a:r>
            <a:endParaRPr dirty="0" sz="1800" lang="en-US">
              <a:latin typeface="Times New Roman"/>
              <a:cs typeface="Times New Roman"/>
            </a:endParaRPr>
          </a:p>
          <a:p>
            <a:pPr algn="just"/>
            <a:endParaRPr dirty="0" sz="1800" lang="en-US">
              <a:latin typeface="Times New Roman"/>
              <a:cs typeface="Times New Roman"/>
            </a:endParaRPr>
          </a:p>
          <a:p>
            <a:pPr algn="just">
              <a:buChar char="•"/>
            </a:pPr>
            <a:r>
              <a:rPr b="1" dirty="0" sz="1800" lang="en-US">
                <a:solidFill>
                  <a:srgbClr val="000000"/>
                </a:solidFill>
                <a:latin typeface="Times New Roman"/>
                <a:cs typeface="Times New Roman"/>
              </a:rPr>
              <a:t>Feature Extraction:</a:t>
            </a:r>
            <a:r>
              <a:rPr dirty="0" sz="1800" lang="en-US">
                <a:solidFill>
                  <a:srgbClr val="000000"/>
                </a:solidFill>
                <a:latin typeface="Times New Roman"/>
                <a:cs typeface="Times New Roman"/>
              </a:rPr>
              <a:t> Implement filters to capture intricate textures and patterns within segmented regions, enhancing feature representation.</a:t>
            </a:r>
            <a:endParaRPr dirty="0" sz="1800" lang="en-US">
              <a:latin typeface="Times New Roman"/>
              <a:cs typeface="Times New Roman"/>
            </a:endParaRPr>
          </a:p>
          <a:p>
            <a:pPr algn="just"/>
            <a:r>
              <a:rPr dirty="0" sz="1800" lang="en-US">
                <a:solidFill>
                  <a:srgbClr val="000000"/>
                </a:solidFill>
                <a:latin typeface="Times New Roman"/>
                <a:cs typeface="Times New Roman"/>
              </a:rPr>
              <a:t>   </a:t>
            </a:r>
            <a:endParaRPr dirty="0" sz="1800" lang="en-US">
              <a:latin typeface="Times New Roman"/>
              <a:cs typeface="Times New Roman"/>
            </a:endParaRPr>
          </a:p>
          <a:p>
            <a:pPr algn="just"/>
            <a:endParaRPr dirty="0" sz="1800" lang="en-US">
              <a:solidFill>
                <a:srgbClr val="000000"/>
              </a:solidFill>
              <a:latin typeface="Times New Roman"/>
              <a:cs typeface="Times New Roman"/>
            </a:endParaRPr>
          </a:p>
          <a:p>
            <a:pPr algn="just"/>
            <a:endParaRPr dirty="0" sz="1800" lang="en-US">
              <a:latin typeface="Times New Roman"/>
              <a:cs typeface="Times New Roman"/>
            </a:endParaRPr>
          </a:p>
          <a:p>
            <a:pPr algn="just"/>
            <a:endParaRPr dirty="0" sz="1800" lang="en-US">
              <a:solidFill>
                <a:srgbClr val="000000"/>
              </a:solidFill>
              <a:latin typeface="Times New Roman"/>
              <a:cs typeface="Times New Roman"/>
            </a:endParaRPr>
          </a:p>
          <a:p>
            <a:pPr algn="just"/>
            <a:endParaRPr lang="en-US">
              <a:latin typeface="Times New Roman"/>
              <a:cs typeface="Times New Roman"/>
            </a:endParaRPr>
          </a:p>
          <a:p>
            <a:pPr algn="just" indent="0" marL="114300">
              <a:spcBef>
                <a:spcPts val="360"/>
              </a:spcBef>
            </a:pPr>
            <a:endParaRPr lang="en-US">
              <a:latin typeface="Times New Roman"/>
              <a:cs typeface="Times New Roman"/>
            </a:endParaRPr>
          </a:p>
        </p:txBody>
      </p:sp>
      <p:pic>
        <p:nvPicPr>
          <p:cNvPr id="2097156"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87"/>
        <p:cNvGrpSpPr/>
        <p:nvPr/>
      </p:nvGrpSpPr>
      <p:grpSpPr>
        <a:xfrm>
          <a:off x="0" y="0"/>
          <a:ext cx="0" cy="0"/>
          <a:chOff x="0" y="0"/>
          <a:chExt cx="0" cy="0"/>
        </a:xfrm>
      </p:grpSpPr>
      <p:sp>
        <p:nvSpPr>
          <p:cNvPr id="1048608"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Proposed Methodology</a:t>
            </a:r>
          </a:p>
        </p:txBody>
      </p:sp>
      <p:sp>
        <p:nvSpPr>
          <p:cNvPr id="1048609" name="Google Shape;89;p1"/>
          <p:cNvSpPr txBox="1">
            <a:spLocks noGrp="1"/>
          </p:cNvSpPr>
          <p:nvPr>
            <p:ph type="subTitle" idx="1"/>
          </p:nvPr>
        </p:nvSpPr>
        <p:spPr>
          <a:xfrm>
            <a:off x="576264" y="1432774"/>
            <a:ext cx="8436344" cy="5171477"/>
          </a:xfrm>
          <a:prstGeom prst="rect"/>
          <a:noFill/>
          <a:ln>
            <a:noFill/>
          </a:ln>
        </p:spPr>
        <p:txBody>
          <a:bodyPr anchor="t" anchorCtr="0" bIns="45700" lIns="91425" rIns="91425" spcFirstLastPara="1" tIns="45700" wrap="square">
            <a:noAutofit/>
          </a:bodyPr>
          <a:p>
            <a:pPr algn="just">
              <a:buChar char="•"/>
            </a:pPr>
            <a:r>
              <a:rPr b="1" dirty="0" sz="1800" lang="en-US">
                <a:solidFill>
                  <a:srgbClr val="000000"/>
                </a:solidFill>
                <a:latin typeface="Times New Roman"/>
                <a:cs typeface="Times New Roman"/>
              </a:rPr>
              <a:t>CNN Architecture:</a:t>
            </a:r>
            <a:endParaRPr b="1" dirty="0" sz="1800" lang="en-US">
              <a:latin typeface="Times New Roman"/>
              <a:cs typeface="Times New Roman"/>
            </a:endParaRPr>
          </a:p>
          <a:p>
            <a:pPr algn="just"/>
            <a:r>
              <a:rPr dirty="0" sz="1800" lang="en-US">
                <a:solidFill>
                  <a:srgbClr val="000000"/>
                </a:solidFill>
                <a:latin typeface="Times New Roman"/>
                <a:cs typeface="Times New Roman"/>
              </a:rPr>
              <a:t>    -&gt; Design a deep CNN architecture incorporating convolutional and pooling layers to process segmented features.</a:t>
            </a:r>
            <a:endParaRPr dirty="0" sz="1800" lang="en-US">
              <a:latin typeface="Times New Roman"/>
              <a:cs typeface="Times New Roman"/>
            </a:endParaRPr>
          </a:p>
          <a:p>
            <a:pPr algn="just"/>
            <a:r>
              <a:rPr dirty="0" sz="1800" lang="en-US">
                <a:solidFill>
                  <a:srgbClr val="000000"/>
                </a:solidFill>
                <a:latin typeface="Times New Roman"/>
                <a:cs typeface="Times New Roman"/>
              </a:rPr>
              <a:t>     -&gt; Utilize transfer learning from pre-trained models to leverage existing knowledge for improved feature extraction.</a:t>
            </a:r>
            <a:endParaRPr dirty="0" sz="1800" lang="en-US">
              <a:latin typeface="Times New Roman"/>
              <a:cs typeface="Times New Roman"/>
            </a:endParaRPr>
          </a:p>
          <a:p>
            <a:pPr algn="just"/>
            <a:endParaRPr dirty="0" sz="1800" lang="en-US">
              <a:latin typeface="Times New Roman"/>
              <a:cs typeface="Times New Roman"/>
            </a:endParaRPr>
          </a:p>
          <a:p>
            <a:pPr algn="just">
              <a:buChar char="•"/>
            </a:pPr>
            <a:r>
              <a:rPr b="1" dirty="0" sz="1800" lang="en-US">
                <a:solidFill>
                  <a:srgbClr val="000000"/>
                </a:solidFill>
                <a:latin typeface="Times New Roman"/>
                <a:cs typeface="Times New Roman"/>
              </a:rPr>
              <a:t>Training and Optimization:</a:t>
            </a:r>
            <a:endParaRPr b="1" sz="1800" lang="en-US">
              <a:latin typeface="Times New Roman"/>
              <a:cs typeface="Times New Roman"/>
            </a:endParaRPr>
          </a:p>
          <a:p>
            <a:pPr algn="just"/>
            <a:r>
              <a:rPr dirty="0" sz="1800" lang="en-US">
                <a:solidFill>
                  <a:srgbClr val="000000"/>
                </a:solidFill>
                <a:latin typeface="Times New Roman"/>
                <a:cs typeface="Times New Roman"/>
              </a:rPr>
              <a:t>  -&gt; Train the CNN model using the segmented and extracted features, optimizing hyperparameters for enhanced accuracy.</a:t>
            </a:r>
            <a:endParaRPr dirty="0" sz="1800" lang="en-US">
              <a:latin typeface="Times New Roman"/>
              <a:cs typeface="Times New Roman"/>
            </a:endParaRPr>
          </a:p>
          <a:p>
            <a:pPr algn="just"/>
            <a:endParaRPr sz="1800" lang="en-US">
              <a:solidFill>
                <a:srgbClr val="000000"/>
              </a:solidFill>
              <a:latin typeface="Times New Roman"/>
              <a:cs typeface="Times New Roman"/>
            </a:endParaRPr>
          </a:p>
          <a:p>
            <a:pPr algn="just">
              <a:buChar char="•"/>
            </a:pPr>
            <a:r>
              <a:rPr b="1" dirty="0" sz="1800" lang="en-US">
                <a:solidFill>
                  <a:srgbClr val="000000"/>
                </a:solidFill>
                <a:latin typeface="Times New Roman"/>
                <a:cs typeface="Times New Roman"/>
              </a:rPr>
              <a:t>Validation and Testing:</a:t>
            </a:r>
            <a:endParaRPr b="1" dirty="0" sz="1800" lang="en-US">
              <a:latin typeface="Times New Roman"/>
              <a:cs typeface="Times New Roman"/>
            </a:endParaRPr>
          </a:p>
          <a:p>
            <a:pPr algn="just"/>
            <a:r>
              <a:rPr dirty="0" sz="1800" lang="en-US">
                <a:solidFill>
                  <a:srgbClr val="000000"/>
                </a:solidFill>
                <a:latin typeface="Times New Roman"/>
                <a:cs typeface="Times New Roman"/>
              </a:rPr>
              <a:t>     -&gt; Validate the model using a separate dataset to ensure its generalizability.</a:t>
            </a:r>
            <a:endParaRPr dirty="0" sz="1800" lang="en-US">
              <a:latin typeface="Times New Roman"/>
              <a:cs typeface="Times New Roman"/>
            </a:endParaRPr>
          </a:p>
          <a:p>
            <a:pPr algn="just"/>
            <a:r>
              <a:rPr dirty="0" sz="1800" lang="en-US">
                <a:solidFill>
                  <a:srgbClr val="000000"/>
                </a:solidFill>
                <a:latin typeface="Times New Roman"/>
                <a:cs typeface="Times New Roman"/>
              </a:rPr>
              <a:t>   -&gt; Evaluate the model's accuracy and efficiency in classifying diabetic retinopathy stages, emphasizing correct identification of moderate to severe cases.</a:t>
            </a:r>
            <a:endParaRPr dirty="0" sz="1800" lang="en-US">
              <a:latin typeface="Times New Roman"/>
              <a:cs typeface="Times New Roman"/>
            </a:endParaRPr>
          </a:p>
          <a:p>
            <a:pPr algn="just"/>
            <a:endParaRPr dirty="0" sz="1800" lang="en-US">
              <a:latin typeface="Times New Roman"/>
              <a:cs typeface="Times New Roman"/>
            </a:endParaRPr>
          </a:p>
          <a:p>
            <a:pPr algn="just"/>
            <a:endParaRPr dirty="0" sz="1800" lang="en-US">
              <a:solidFill>
                <a:srgbClr val="000000"/>
              </a:solidFill>
              <a:latin typeface="Times New Roman"/>
              <a:cs typeface="Times New Roman"/>
            </a:endParaRPr>
          </a:p>
          <a:p>
            <a:pPr algn="just"/>
            <a:endParaRPr lang="en-US">
              <a:latin typeface="Times New Roman"/>
              <a:cs typeface="Times New Roman"/>
            </a:endParaRPr>
          </a:p>
          <a:p>
            <a:pPr algn="just" indent="0" marL="114300">
              <a:spcBef>
                <a:spcPts val="360"/>
              </a:spcBef>
            </a:pPr>
            <a:endParaRPr lang="en-US">
              <a:latin typeface="Times New Roman"/>
              <a:cs typeface="Times New Roman"/>
            </a:endParaRPr>
          </a:p>
        </p:txBody>
      </p:sp>
      <p:pic>
        <p:nvPicPr>
          <p:cNvPr id="2097157"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Shape 87"/>
        <p:cNvGrpSpPr/>
        <p:nvPr/>
      </p:nvGrpSpPr>
      <p:grpSpPr>
        <a:xfrm>
          <a:off x="0" y="0"/>
          <a:ext cx="0" cy="0"/>
          <a:chOff x="0" y="0"/>
          <a:chExt cx="0" cy="0"/>
        </a:xfrm>
      </p:grpSpPr>
      <p:sp>
        <p:nvSpPr>
          <p:cNvPr id="1048612" name="Google Shape;88;p1"/>
          <p:cNvSpPr txBox="1">
            <a:spLocks noGrp="1"/>
          </p:cNvSpPr>
          <p:nvPr>
            <p:ph type="ctrTitle"/>
          </p:nvPr>
        </p:nvSpPr>
        <p:spPr>
          <a:xfrm>
            <a:off x="576717" y="550815"/>
            <a:ext cx="8080829" cy="880383"/>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Architecture Diagram</a:t>
            </a:r>
          </a:p>
        </p:txBody>
      </p:sp>
      <p:pic>
        <p:nvPicPr>
          <p:cNvPr id="2097158"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pic>
        <p:nvPicPr>
          <p:cNvPr id="2097159" name="Picture 1" descr="A diagram of data processing  Description automatically generated"/>
          <p:cNvPicPr>
            <a:picLocks noChangeAspect="1"/>
          </p:cNvPicPr>
          <p:nvPr/>
        </p:nvPicPr>
        <p:blipFill>
          <a:blip xmlns:r="http://schemas.openxmlformats.org/officeDocument/2006/relationships" r:embed="rId2"/>
          <a:srcRect t="60" b="60"/>
          <a:stretch>
            <a:fillRect/>
          </a:stretch>
        </p:blipFill>
        <p:spPr>
          <a:xfrm>
            <a:off x="2662261" y="1456970"/>
            <a:ext cx="3643715" cy="528892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87"/>
        <p:cNvGrpSpPr/>
        <p:nvPr/>
      </p:nvGrpSpPr>
      <p:grpSpPr>
        <a:xfrm>
          <a:off x="0" y="0"/>
          <a:ext cx="0" cy="0"/>
          <a:chOff x="0" y="0"/>
          <a:chExt cx="0" cy="0"/>
        </a:xfrm>
      </p:grpSpPr>
      <p:sp>
        <p:nvSpPr>
          <p:cNvPr id="1048620" name="Google Shape;88;p1"/>
          <p:cNvSpPr txBox="1">
            <a:spLocks noGrp="1"/>
          </p:cNvSpPr>
          <p:nvPr>
            <p:ph type="title"/>
          </p:nvPr>
        </p:nvSpPr>
        <p:spPr>
          <a:xfrm>
            <a:off x="1068805" y="425033"/>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Modules Description and </a:t>
            </a:r>
            <a:br>
              <a:rPr dirty="0" sz="3200" lang="en-US">
                <a:latin typeface="Times New Roman"/>
                <a:cs typeface="Times New Roman"/>
              </a:rPr>
            </a:br>
            <a:r>
              <a:rPr dirty="0" sz="3200" lang="en-US">
                <a:latin typeface="Times New Roman"/>
                <a:cs typeface="Times New Roman"/>
              </a:rPr>
              <a:t>Implementation</a:t>
            </a:r>
            <a:endParaRPr dirty="0" lang="en-US"/>
          </a:p>
        </p:txBody>
      </p:sp>
      <p:sp>
        <p:nvSpPr>
          <p:cNvPr id="1048621" name="Text Placeholder 2"/>
          <p:cNvSpPr>
            <a:spLocks noGrp="1"/>
          </p:cNvSpPr>
          <p:nvPr>
            <p:ph type="body" idx="1"/>
          </p:nvPr>
        </p:nvSpPr>
        <p:spPr>
          <a:xfrm>
            <a:off x="417095" y="1911016"/>
            <a:ext cx="8229600" cy="4525963"/>
          </a:xfrm>
        </p:spPr>
        <p:txBody>
          <a:bodyPr anchor="t" anchorCtr="0" bIns="45700" lIns="91425" rIns="91425" spcFirstLastPara="1" tIns="45700" wrap="square">
            <a:noAutofit/>
          </a:bodyPr>
          <a:p>
            <a:pPr algn="just"/>
            <a:r>
              <a:rPr b="1" dirty="0" sz="1800" lang="en-GB"/>
              <a:t>Data Loading and Preprocessing:</a:t>
            </a:r>
            <a:endParaRPr b="1" sz="1800" lang="en-US"/>
          </a:p>
          <a:p>
            <a:pPr algn="just">
              <a:buNone/>
            </a:pPr>
            <a:r>
              <a:rPr dirty="0" sz="1800" lang="en-GB"/>
              <a:t>   -&gt; Loaded and pre-processed the dataset, including resizing and normalizing the images.</a:t>
            </a:r>
          </a:p>
          <a:p>
            <a:pPr algn="just">
              <a:buNone/>
            </a:pPr>
            <a:r>
              <a:rPr dirty="0" sz="1800" lang="en-GB"/>
              <a:t>   -&gt; Converted labels into a suitable format for classification.</a:t>
            </a:r>
          </a:p>
          <a:p>
            <a:pPr algn="just">
              <a:buNone/>
            </a:pPr>
            <a:r>
              <a:rPr dirty="0" sz="1800" lang="en-GB"/>
              <a:t>   -&gt; Split the dataset into training and testing sets.</a:t>
            </a:r>
          </a:p>
          <a:p>
            <a:pPr algn="just">
              <a:buNone/>
            </a:pPr>
            <a:endParaRPr dirty="0" sz="1800" lang="en-GB"/>
          </a:p>
          <a:p>
            <a:pPr algn="just"/>
            <a:r>
              <a:rPr b="1" dirty="0" sz="1800" lang="en-GB"/>
              <a:t>Image Segmentation:</a:t>
            </a:r>
          </a:p>
          <a:p>
            <a:pPr algn="just">
              <a:buNone/>
            </a:pPr>
            <a:r>
              <a:rPr dirty="0" sz="1800" lang="en-GB"/>
              <a:t>     -&gt; Utilized a pre-trained U-Net model for image segmentation.</a:t>
            </a:r>
          </a:p>
          <a:p>
            <a:pPr algn="just">
              <a:buNone/>
            </a:pPr>
            <a:r>
              <a:rPr dirty="0" sz="1800" lang="en-GB"/>
              <a:t>   -&gt; Applied thresholding techniques to refine the segmented regions and enhance feature separation.</a:t>
            </a:r>
          </a:p>
          <a:p>
            <a:pPr algn="just">
              <a:buNone/>
            </a:pPr>
            <a:r>
              <a:rPr dirty="0" sz="1800" lang="en-GB"/>
              <a:t>  -&gt;Used morphological operations and the watershed algorithm for detailed segmentation of retinal lesions.</a:t>
            </a:r>
          </a:p>
          <a:p>
            <a:pPr algn="just">
              <a:buNone/>
            </a:pPr>
            <a:endParaRPr dirty="0" sz="1600" lang="en-GB"/>
          </a:p>
          <a:p>
            <a:pPr>
              <a:buNone/>
            </a:pPr>
            <a:endParaRPr dirty="0" sz="1600" lang="en-GB"/>
          </a:p>
          <a:p>
            <a:pPr>
              <a:buNone/>
            </a:pPr>
            <a:endParaRPr dirty="0" sz="1600" lang="en-GB"/>
          </a:p>
          <a:p>
            <a:pPr>
              <a:buNone/>
            </a:pPr>
            <a:endParaRPr dirty="0" sz="1600" lang="en-GB"/>
          </a:p>
          <a:p>
            <a:pPr>
              <a:buNone/>
            </a:pPr>
            <a:endParaRPr dirty="0" sz="1600" lang="en-GB"/>
          </a:p>
        </p:txBody>
      </p:sp>
      <p:pic>
        <p:nvPicPr>
          <p:cNvPr id="2097160"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87"/>
        <p:cNvGrpSpPr/>
        <p:nvPr/>
      </p:nvGrpSpPr>
      <p:grpSpPr>
        <a:xfrm>
          <a:off x="0" y="0"/>
          <a:ext cx="0" cy="0"/>
          <a:chOff x="0" y="0"/>
          <a:chExt cx="0" cy="0"/>
        </a:xfrm>
      </p:grpSpPr>
      <p:sp>
        <p:nvSpPr>
          <p:cNvPr id="1048624" name="Google Shape;88;p1"/>
          <p:cNvSpPr txBox="1">
            <a:spLocks noGrp="1"/>
          </p:cNvSpPr>
          <p:nvPr>
            <p:ph type="title"/>
          </p:nvPr>
        </p:nvSpPr>
        <p:spPr>
          <a:xfrm>
            <a:off x="918411" y="254585"/>
            <a:ext cx="8229600" cy="1143000"/>
          </a:xfrm>
          <a:prstGeom prst="rect"/>
          <a:noFill/>
          <a:ln>
            <a:noFill/>
          </a:ln>
        </p:spPr>
        <p:txBody>
          <a:bodyPr anchor="ctr" anchorCtr="0" bIns="45700" lIns="91425" rIns="91425" spcFirstLastPara="1" tIns="45700" wrap="square">
            <a:normAutofit/>
          </a:bodyPr>
          <a:p>
            <a:r>
              <a:rPr dirty="0" sz="3200" lang="en-US">
                <a:latin typeface="Times New Roman"/>
                <a:cs typeface="Times New Roman"/>
              </a:rPr>
              <a:t>Modules Description and </a:t>
            </a:r>
            <a:br>
              <a:rPr dirty="0" sz="3200" lang="en-US">
                <a:latin typeface="Times New Roman"/>
                <a:cs typeface="Times New Roman"/>
              </a:rPr>
            </a:br>
            <a:r>
              <a:rPr dirty="0" sz="3200" lang="en-US">
                <a:latin typeface="Times New Roman"/>
                <a:cs typeface="Times New Roman"/>
              </a:rPr>
              <a:t>Implementation</a:t>
            </a:r>
            <a:endParaRPr dirty="0" lang="en-US"/>
          </a:p>
        </p:txBody>
      </p:sp>
      <p:sp>
        <p:nvSpPr>
          <p:cNvPr id="1048625" name="Text Placeholder 2"/>
          <p:cNvSpPr>
            <a:spLocks noGrp="1"/>
          </p:cNvSpPr>
          <p:nvPr>
            <p:ph type="body" idx="1"/>
          </p:nvPr>
        </p:nvSpPr>
        <p:spPr>
          <a:xfrm>
            <a:off x="316832" y="1229227"/>
            <a:ext cx="8610599" cy="4525963"/>
          </a:xfrm>
        </p:spPr>
        <p:txBody>
          <a:bodyPr anchor="t" anchorCtr="0" bIns="45700" lIns="91425" rIns="91425" spcFirstLastPara="1" tIns="45700" wrap="square">
            <a:noAutofit/>
          </a:bodyPr>
          <a:p>
            <a:pPr algn="just"/>
            <a:endParaRPr b="1" dirty="0" sz="1600" lang="en-GB"/>
          </a:p>
          <a:p>
            <a:pPr algn="just"/>
            <a:r>
              <a:rPr b="1" dirty="0" sz="1800" lang="en-GB"/>
              <a:t>Feature Extraction using Gabor Filters:</a:t>
            </a:r>
            <a:endParaRPr sz="1800" lang="en-US"/>
          </a:p>
          <a:p>
            <a:pPr algn="just" indent="0" marL="114300">
              <a:buNone/>
            </a:pPr>
            <a:r>
              <a:rPr dirty="0" sz="1800" lang="en-GB"/>
              <a:t>   -&gt; Applied Gabor filters to capture intricate texture patterns within segmented regions.</a:t>
            </a:r>
            <a:endParaRPr dirty="0" sz="1800" lang="en-US"/>
          </a:p>
          <a:p>
            <a:pPr algn="just" indent="0" marL="114300">
              <a:buNone/>
            </a:pPr>
            <a:r>
              <a:rPr dirty="0" sz="1800" lang="en-GB"/>
              <a:t>  -&gt; Used varying orientations, frequencies, and scales to extract diverse texture features.</a:t>
            </a:r>
            <a:endParaRPr dirty="0" sz="1800" lang="en-US"/>
          </a:p>
          <a:p>
            <a:pPr algn="just" indent="0" marL="114300">
              <a:buNone/>
            </a:pPr>
            <a:r>
              <a:rPr dirty="0" sz="1800" lang="en-GB"/>
              <a:t>   -&gt; Generated a set of filtered images representing different textural characteristics.</a:t>
            </a:r>
          </a:p>
          <a:p>
            <a:pPr algn="just"/>
            <a:endParaRPr b="1" dirty="0" sz="1800" lang="en-GB"/>
          </a:p>
          <a:p>
            <a:pPr algn="just"/>
            <a:r>
              <a:rPr b="1" dirty="0" sz="1800" lang="en-GB"/>
              <a:t>CNN Model Creation:</a:t>
            </a:r>
            <a:endParaRPr b="1" sz="1800" lang="en-US"/>
          </a:p>
          <a:p>
            <a:pPr algn="just">
              <a:buNone/>
            </a:pPr>
            <a:r>
              <a:rPr dirty="0" sz="1800" lang="en-GB"/>
              <a:t>    -&gt;Utilized a pre-trained EfficientNetB0 as the base model for feature extraction.</a:t>
            </a:r>
            <a:endParaRPr dirty="0" sz="1800" lang="en-US"/>
          </a:p>
          <a:p>
            <a:pPr algn="just">
              <a:buNone/>
            </a:pPr>
            <a:r>
              <a:rPr dirty="0" sz="1800" lang="en-GB"/>
              <a:t>   -&gt; Added custom layers for classification, including global average pooling, dense, and dropout layers.</a:t>
            </a:r>
            <a:endParaRPr sz="1800" lang="en-US"/>
          </a:p>
          <a:p>
            <a:pPr algn="just">
              <a:buNone/>
            </a:pPr>
            <a:r>
              <a:rPr dirty="0" sz="1800" lang="en-GB"/>
              <a:t>    -&gt; Compiled the model using categorical cross-entropy loss and Adam optimizer.</a:t>
            </a:r>
            <a:endParaRPr dirty="0" sz="1800" lang="en-US"/>
          </a:p>
          <a:p>
            <a:pPr algn="just">
              <a:buNone/>
            </a:pPr>
            <a:endParaRPr dirty="0" sz="1800" lang="en-GB"/>
          </a:p>
          <a:p>
            <a:pPr algn="just"/>
            <a:r>
              <a:rPr b="1" dirty="0" sz="1800" lang="en-GB"/>
              <a:t>Data Augmentation:</a:t>
            </a:r>
            <a:endParaRPr b="1" sz="1800" lang="en-US"/>
          </a:p>
          <a:p>
            <a:pPr algn="just">
              <a:buNone/>
            </a:pPr>
            <a:r>
              <a:rPr dirty="0" sz="1800" lang="en-GB"/>
              <a:t>   -&gt; Applied data augmentation techniques such as rotation, shifting, shearing, zooming, and horizontal flipping.</a:t>
            </a:r>
            <a:endParaRPr sz="1800" lang="en-US"/>
          </a:p>
          <a:p>
            <a:pPr algn="just">
              <a:buNone/>
            </a:pPr>
            <a:r>
              <a:rPr dirty="0" sz="1800" lang="en-GB"/>
              <a:t> -&gt; Augmented the training data to increase its diversity and improve model generalization.</a:t>
            </a:r>
            <a:endParaRPr dirty="0" sz="1800" lang="en-US"/>
          </a:p>
          <a:p>
            <a:pPr algn="just">
              <a:buNone/>
            </a:pPr>
            <a:endParaRPr dirty="0" sz="1600" lang="en-GB"/>
          </a:p>
          <a:p>
            <a:pPr algn="just"/>
            <a:endParaRPr b="1" dirty="0" sz="1600" lang="en-GB"/>
          </a:p>
          <a:p>
            <a:pPr algn="just" indent="0" marL="114300">
              <a:buNone/>
            </a:pPr>
            <a:endParaRPr dirty="0" sz="1600" lang="en-GB"/>
          </a:p>
          <a:p>
            <a:pPr algn="just">
              <a:buNone/>
            </a:pPr>
            <a:endParaRPr dirty="0" sz="1600" lang="en-GB"/>
          </a:p>
          <a:p>
            <a:pPr algn="just">
              <a:buNone/>
            </a:pPr>
            <a:endParaRPr dirty="0" sz="1600" lang="en-GB"/>
          </a:p>
          <a:p>
            <a:pPr algn="just">
              <a:buNone/>
            </a:pPr>
            <a:endParaRPr dirty="0" sz="1600" lang="en-GB"/>
          </a:p>
        </p:txBody>
      </p:sp>
      <p:pic>
        <p:nvPicPr>
          <p:cNvPr id="2097161"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228600" y="553353"/>
            <a:ext cx="2237740" cy="755015"/>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&lt;Title of Project&gt;</dc:title>
  <dc:creator>Kevin</dc:creator>
  <cp:lastModifiedBy>Jebakumar</cp:lastModifiedBy>
  <dcterms:created xsi:type="dcterms:W3CDTF">2020-05-12T20:00:09Z</dcterms:created>
  <dcterms:modified xsi:type="dcterms:W3CDTF">2023-11-16T09:41:07Z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5ee79c1dc68f41caa3bab360e631bd8a</vt:lpwstr>
  </property>
</Properties>
</file>