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1"/>
  </p:notesMasterIdLst>
  <p:handoutMasterIdLst>
    <p:handoutMasterId r:id="rId42"/>
  </p:handoutMasterIdLst>
  <p:sldIdLst>
    <p:sldId id="271" r:id="rId5"/>
    <p:sldId id="281" r:id="rId6"/>
    <p:sldId id="341" r:id="rId7"/>
    <p:sldId id="324" r:id="rId8"/>
    <p:sldId id="325"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7" r:id="rId23"/>
    <p:sldId id="367" r:id="rId24"/>
    <p:sldId id="369" r:id="rId25"/>
    <p:sldId id="370" r:id="rId26"/>
    <p:sldId id="371" r:id="rId27"/>
    <p:sldId id="372" r:id="rId28"/>
    <p:sldId id="356" r:id="rId29"/>
    <p:sldId id="358" r:id="rId30"/>
    <p:sldId id="359" r:id="rId31"/>
    <p:sldId id="360" r:id="rId32"/>
    <p:sldId id="361" r:id="rId33"/>
    <p:sldId id="362" r:id="rId34"/>
    <p:sldId id="363" r:id="rId35"/>
    <p:sldId id="364" r:id="rId36"/>
    <p:sldId id="365" r:id="rId37"/>
    <p:sldId id="366" r:id="rId38"/>
    <p:sldId id="322" r:id="rId39"/>
    <p:sldId id="323" r:id="rId40"/>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41"/>
            <p14:sldId id="324"/>
            <p14:sldId id="325"/>
            <p14:sldId id="343"/>
            <p14:sldId id="344"/>
            <p14:sldId id="345"/>
            <p14:sldId id="346"/>
            <p14:sldId id="347"/>
            <p14:sldId id="348"/>
            <p14:sldId id="349"/>
            <p14:sldId id="350"/>
            <p14:sldId id="351"/>
            <p14:sldId id="352"/>
            <p14:sldId id="353"/>
            <p14:sldId id="354"/>
            <p14:sldId id="355"/>
            <p14:sldId id="357"/>
            <p14:sldId id="367"/>
            <p14:sldId id="369"/>
            <p14:sldId id="370"/>
            <p14:sldId id="371"/>
            <p14:sldId id="372"/>
            <p14:sldId id="356"/>
            <p14:sldId id="358"/>
            <p14:sldId id="359"/>
            <p14:sldId id="360"/>
            <p14:sldId id="361"/>
            <p14:sldId id="362"/>
            <p14:sldId id="363"/>
            <p14:sldId id="364"/>
            <p14:sldId id="365"/>
            <p14:sldId id="366"/>
            <p14:sldId id="322"/>
            <p14:sldId id="323"/>
          </p14:sldIdLst>
        </p14:section>
      </p14:sectionLst>
    </p:ext>
    <p:ext uri="{EFAFB233-063F-42B5-8137-9DF3F51BA10A}">
      <p15:sldGuideLst xmlns:p15="http://schemas.microsoft.com/office/powerpoint/2012/main">
        <p15:guide id="1"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4643"/>
  </p:normalViewPr>
  <p:slideViewPr>
    <p:cSldViewPr>
      <p:cViewPr varScale="1">
        <p:scale>
          <a:sx n="90" d="100"/>
          <a:sy n="90" d="100"/>
        </p:scale>
        <p:origin x="1768" y="200"/>
      </p:cViewPr>
      <p:guideLst>
        <p:guide orient="horz" pos="2160"/>
        <p:guide pos="2880"/>
      </p:guideLst>
    </p:cSldViewPr>
  </p:slideViewPr>
  <p:outlineViewPr>
    <p:cViewPr>
      <p:scale>
        <a:sx n="33" d="100"/>
        <a:sy n="33" d="100"/>
      </p:scale>
      <p:origin x="0" y="-19016"/>
    </p:cViewPr>
  </p:outlin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16/12/20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12/16/20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227407" y="598413"/>
            <a:ext cx="6629400" cy="609599"/>
          </a:xfrm>
          <a:prstGeom prst="rect">
            <a:avLst/>
          </a:prstGeom>
        </p:spPr>
        <p:txBody>
          <a:bodyPr/>
          <a:lstStyle>
            <a:lvl1pPr>
              <a:defRPr sz="2400"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06513" y="1576515"/>
            <a:ext cx="8530118" cy="4897665"/>
          </a:xfrm>
          <a:prstGeom prst="rect">
            <a:avLst/>
          </a:prstGeom>
        </p:spPr>
        <p:txBody>
          <a:bodyPr>
            <a:normAutofit/>
          </a:bodyPr>
          <a:lstStyle>
            <a:lvl1pPr>
              <a:defRPr sz="1800">
                <a:solidFill>
                  <a:srgbClr val="4D4D4D"/>
                </a:solidFill>
                <a:latin typeface="Arial" panose="020B0604020202020204" pitchFamily="34" charset="0"/>
                <a:cs typeface="Arial" panose="020B0604020202020204" pitchFamily="34" charset="0"/>
              </a:defRPr>
            </a:lvl1pPr>
            <a:lvl2pPr>
              <a:defRPr sz="1600">
                <a:solidFill>
                  <a:srgbClr val="4D4D4D"/>
                </a:solidFill>
                <a:latin typeface="Arial" panose="020B0604020202020204" pitchFamily="34" charset="0"/>
                <a:cs typeface="Arial" panose="020B0604020202020204" pitchFamily="34" charset="0"/>
              </a:defRPr>
            </a:lvl2pPr>
            <a:lvl3pPr>
              <a:defRPr sz="1600">
                <a:solidFill>
                  <a:srgbClr val="4D4D4D"/>
                </a:solidFill>
                <a:latin typeface="Arial" panose="020B0604020202020204" pitchFamily="34" charset="0"/>
                <a:cs typeface="Arial" panose="020B0604020202020204" pitchFamily="34" charset="0"/>
              </a:defRPr>
            </a:lvl3pPr>
            <a:lvl4pPr>
              <a:defRPr sz="1600">
                <a:solidFill>
                  <a:srgbClr val="4D4D4D"/>
                </a:solidFill>
                <a:latin typeface="Arial" panose="020B0604020202020204" pitchFamily="34" charset="0"/>
                <a:cs typeface="Arial" panose="020B0604020202020204" pitchFamily="34" charset="0"/>
              </a:defRPr>
            </a:lvl4pPr>
            <a:lvl5pPr>
              <a:defRPr sz="1600">
                <a:solidFill>
                  <a:srgbClr val="4D4D4D"/>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02078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r>
              <a:rPr lang="en-US" b="1" dirty="0"/>
              <a:t>Core Java – Part 7	</a:t>
            </a:r>
            <a:endParaRPr lang="en-IN"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 </a:t>
            </a:r>
            <a:r>
              <a:rPr lang="en-US" b="0" dirty="0" err="1"/>
              <a:t>FileOutputStream</a:t>
            </a:r>
            <a:r>
              <a:rPr lang="en-US" b="0" dirty="0"/>
              <a:t> Class</a:t>
            </a:r>
          </a:p>
        </p:txBody>
      </p:sp>
      <p:sp>
        <p:nvSpPr>
          <p:cNvPr id="3" name="Content Placeholder 2"/>
          <p:cNvSpPr>
            <a:spLocks noGrp="1"/>
          </p:cNvSpPr>
          <p:nvPr>
            <p:ph idx="1"/>
          </p:nvPr>
        </p:nvSpPr>
        <p:spPr/>
        <p:txBody>
          <a:bodyPr/>
          <a:lstStyle/>
          <a:p>
            <a:r>
              <a:rPr lang="en-US" dirty="0"/>
              <a:t>Java </a:t>
            </a:r>
            <a:r>
              <a:rPr lang="en-US" dirty="0" err="1"/>
              <a:t>FileOutputStream</a:t>
            </a:r>
            <a:r>
              <a:rPr lang="en-US" dirty="0"/>
              <a:t> is an output stream used for writing data to a file.</a:t>
            </a:r>
          </a:p>
          <a:p>
            <a:r>
              <a:rPr lang="en-US" dirty="0"/>
              <a:t>For primitive values, use </a:t>
            </a:r>
            <a:r>
              <a:rPr lang="en-US" dirty="0" err="1"/>
              <a:t>FileOutputStream</a:t>
            </a:r>
            <a:r>
              <a:rPr lang="en-US" dirty="0"/>
              <a:t> class. </a:t>
            </a:r>
          </a:p>
          <a:p>
            <a:r>
              <a:rPr lang="en-US" dirty="0"/>
              <a:t>For character-oriented data, it is preferred to use </a:t>
            </a:r>
            <a:r>
              <a:rPr lang="en-US" dirty="0" err="1"/>
              <a:t>FileWriter</a:t>
            </a:r>
            <a:r>
              <a:rPr lang="en-US" dirty="0"/>
              <a:t> than </a:t>
            </a:r>
            <a:r>
              <a:rPr lang="en-US" dirty="0" err="1"/>
              <a:t>FileOutStream</a:t>
            </a:r>
            <a:r>
              <a:rPr lang="en-US" dirty="0"/>
              <a:t>.</a:t>
            </a:r>
          </a:p>
          <a:p>
            <a:endParaRPr lang="en-US" dirty="0"/>
          </a:p>
          <a:p>
            <a:pPr marL="0" indent="0">
              <a:buNone/>
            </a:pPr>
            <a:r>
              <a:rPr lang="en-US" b="1" dirty="0"/>
              <a:t>public</a:t>
            </a:r>
            <a:r>
              <a:rPr lang="en-US" dirty="0"/>
              <a:t> </a:t>
            </a:r>
            <a:r>
              <a:rPr lang="en-US" b="1" dirty="0"/>
              <a:t>class</a:t>
            </a:r>
            <a:r>
              <a:rPr lang="en-US" dirty="0"/>
              <a:t> </a:t>
            </a:r>
            <a:r>
              <a:rPr lang="en-US" dirty="0" err="1"/>
              <a:t>FileOutputStream</a:t>
            </a:r>
            <a:r>
              <a:rPr lang="en-US" dirty="0"/>
              <a:t> </a:t>
            </a:r>
            <a:r>
              <a:rPr lang="en-US" b="1" dirty="0"/>
              <a:t>extends</a:t>
            </a:r>
            <a:r>
              <a:rPr lang="en-US" dirty="0"/>
              <a:t> </a:t>
            </a:r>
            <a:r>
              <a:rPr lang="en-US" dirty="0" err="1"/>
              <a:t>OutputStream</a:t>
            </a:r>
            <a:r>
              <a:rPr lang="en-US" dirty="0"/>
              <a:t>  </a:t>
            </a:r>
          </a:p>
          <a:p>
            <a:endParaRPr lang="en-US" dirty="0"/>
          </a:p>
        </p:txBody>
      </p:sp>
    </p:spTree>
    <p:extLst>
      <p:ext uri="{BB962C8B-B14F-4D97-AF65-F5344CB8AC3E}">
        <p14:creationId xmlns:p14="http://schemas.microsoft.com/office/powerpoint/2010/main" val="154901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a:t>
            </a:r>
          </a:p>
        </p:txBody>
      </p:sp>
      <p:sp>
        <p:nvSpPr>
          <p:cNvPr id="3" name="Content Placeholder 2"/>
          <p:cNvSpPr>
            <a:spLocks noGrp="1"/>
          </p:cNvSpPr>
          <p:nvPr>
            <p:ph idx="1"/>
          </p:nvPr>
        </p:nvSpPr>
        <p:spPr/>
        <p:txBody>
          <a:bodyPr/>
          <a:lstStyle/>
          <a:p>
            <a:pPr marL="0" indent="0">
              <a:buNone/>
            </a:pPr>
            <a:r>
              <a:rPr lang="en-US" b="1" dirty="0"/>
              <a:t>import</a:t>
            </a:r>
            <a:r>
              <a:rPr lang="en-US" dirty="0"/>
              <a:t> </a:t>
            </a:r>
            <a:r>
              <a:rPr lang="en-US" dirty="0" err="1"/>
              <a:t>java.io.FileOutputStream</a:t>
            </a:r>
            <a:r>
              <a:rPr lang="en-US" dirty="0"/>
              <a:t>;  </a:t>
            </a:r>
          </a:p>
          <a:p>
            <a:pPr marL="0" indent="0">
              <a:buNone/>
            </a:pPr>
            <a:r>
              <a:rPr lang="en-US" b="1" dirty="0"/>
              <a:t>public</a:t>
            </a:r>
            <a:r>
              <a:rPr lang="en-US" dirty="0"/>
              <a:t> </a:t>
            </a:r>
            <a:r>
              <a:rPr lang="en-US" b="1" dirty="0"/>
              <a:t>class</a:t>
            </a:r>
            <a:r>
              <a:rPr lang="en-US" dirty="0"/>
              <a:t> </a:t>
            </a:r>
            <a:r>
              <a:rPr lang="en-US" dirty="0" err="1"/>
              <a:t>FileOutputStreamExample</a:t>
            </a:r>
            <a:r>
              <a:rPr lang="en-US" dirty="0"/>
              <a:t> {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b="1" dirty="0"/>
              <a:t>try</a:t>
            </a:r>
            <a:r>
              <a:rPr lang="en-US" dirty="0"/>
              <a:t>{    </a:t>
            </a:r>
          </a:p>
          <a:p>
            <a:pPr marL="0" indent="0">
              <a:buNone/>
            </a:pPr>
            <a:r>
              <a:rPr lang="en-US" dirty="0"/>
              <a:t>             </a:t>
            </a:r>
            <a:r>
              <a:rPr lang="en-US" dirty="0" err="1"/>
              <a:t>FileOutputStream</a:t>
            </a:r>
            <a:r>
              <a:rPr lang="en-US" dirty="0"/>
              <a:t> </a:t>
            </a:r>
            <a:r>
              <a:rPr lang="en-US" dirty="0" err="1"/>
              <a:t>fout</a:t>
            </a:r>
            <a:r>
              <a:rPr lang="en-US" dirty="0"/>
              <a:t>=</a:t>
            </a:r>
            <a:r>
              <a:rPr lang="en-US" b="1" dirty="0"/>
              <a:t>new</a:t>
            </a:r>
            <a:r>
              <a:rPr lang="en-US" dirty="0"/>
              <a:t> </a:t>
            </a:r>
            <a:r>
              <a:rPr lang="en-US" dirty="0" err="1"/>
              <a:t>FileOutputStream</a:t>
            </a:r>
            <a:r>
              <a:rPr lang="en-US" dirty="0"/>
              <a:t>("D:\\testout.txt");    </a:t>
            </a:r>
          </a:p>
          <a:p>
            <a:pPr marL="0" indent="0">
              <a:buNone/>
            </a:pPr>
            <a:r>
              <a:rPr lang="en-US" dirty="0"/>
              <a:t>             </a:t>
            </a:r>
            <a:r>
              <a:rPr lang="en-US" dirty="0" err="1"/>
              <a:t>fout.write</a:t>
            </a:r>
            <a:r>
              <a:rPr lang="en-US" dirty="0"/>
              <a:t>(65);    </a:t>
            </a:r>
          </a:p>
          <a:p>
            <a:pPr marL="0" indent="0">
              <a:buNone/>
            </a:pPr>
            <a:r>
              <a:rPr lang="en-US" dirty="0"/>
              <a:t>             </a:t>
            </a:r>
            <a:r>
              <a:rPr lang="en-US" dirty="0" err="1"/>
              <a:t>fout.close</a:t>
            </a:r>
            <a:r>
              <a:rPr lang="en-US" dirty="0"/>
              <a:t>();    </a:t>
            </a:r>
          </a:p>
          <a:p>
            <a:pPr marL="0" indent="0">
              <a:buNone/>
            </a:pPr>
            <a:r>
              <a:rPr lang="en-US" dirty="0"/>
              <a:t>             </a:t>
            </a:r>
            <a:r>
              <a:rPr lang="en-US" dirty="0" err="1"/>
              <a:t>System.out.println</a:t>
            </a:r>
            <a:r>
              <a:rPr lang="en-US" dirty="0"/>
              <a:t>("success...");    </a:t>
            </a:r>
          </a:p>
          <a:p>
            <a:pPr marL="0" indent="0">
              <a:buNone/>
            </a:pPr>
            <a:r>
              <a:rPr lang="en-US" dirty="0"/>
              <a:t>            }</a:t>
            </a:r>
            <a:r>
              <a:rPr lang="en-US" b="1" dirty="0"/>
              <a:t>catch</a:t>
            </a:r>
            <a:r>
              <a:rPr lang="en-US" dirty="0"/>
              <a:t>(Exception e){</a:t>
            </a:r>
            <a:r>
              <a:rPr lang="en-US" dirty="0" err="1"/>
              <a:t>System.out.println</a:t>
            </a:r>
            <a:r>
              <a:rPr lang="en-US" dirty="0"/>
              <a:t>(e);}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42297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String</a:t>
            </a:r>
          </a:p>
        </p:txBody>
      </p:sp>
      <p:sp>
        <p:nvSpPr>
          <p:cNvPr id="3" name="Content Placeholder 2"/>
          <p:cNvSpPr>
            <a:spLocks noGrp="1"/>
          </p:cNvSpPr>
          <p:nvPr>
            <p:ph idx="1"/>
          </p:nvPr>
        </p:nvSpPr>
        <p:spPr/>
        <p:txBody>
          <a:bodyPr>
            <a:normAutofit/>
          </a:bodyPr>
          <a:lstStyle/>
          <a:p>
            <a:r>
              <a:rPr lang="en-US" b="1" dirty="0"/>
              <a:t>import</a:t>
            </a:r>
            <a:r>
              <a:rPr lang="en-US" dirty="0"/>
              <a:t> </a:t>
            </a:r>
            <a:r>
              <a:rPr lang="en-US" dirty="0" err="1"/>
              <a:t>java.io.FileOutputStream</a:t>
            </a:r>
            <a:r>
              <a:rPr lang="en-US" dirty="0"/>
              <a:t>;  </a:t>
            </a:r>
          </a:p>
          <a:p>
            <a:r>
              <a:rPr lang="en-US" b="1" dirty="0"/>
              <a:t>public</a:t>
            </a:r>
            <a:r>
              <a:rPr lang="en-US" dirty="0"/>
              <a:t> </a:t>
            </a:r>
            <a:r>
              <a:rPr lang="en-US" b="1" dirty="0"/>
              <a:t>class</a:t>
            </a:r>
            <a:r>
              <a:rPr lang="en-US" dirty="0"/>
              <a:t> </a:t>
            </a:r>
            <a:r>
              <a:rPr lang="en-US" dirty="0" err="1"/>
              <a:t>FileOutputStreamExample</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dirty="0" err="1"/>
              <a:t>FileOutputStream</a:t>
            </a:r>
            <a:r>
              <a:rPr lang="en-US" dirty="0"/>
              <a:t> </a:t>
            </a:r>
            <a:r>
              <a:rPr lang="en-US" dirty="0" err="1"/>
              <a:t>fout</a:t>
            </a:r>
            <a:r>
              <a:rPr lang="en-US" dirty="0"/>
              <a:t>=</a:t>
            </a:r>
            <a:r>
              <a:rPr lang="en-US" b="1" dirty="0"/>
              <a:t>new</a:t>
            </a:r>
            <a:r>
              <a:rPr lang="en-US" dirty="0"/>
              <a:t> </a:t>
            </a:r>
            <a:r>
              <a:rPr lang="en-US" dirty="0" err="1"/>
              <a:t>FileOutputStream</a:t>
            </a:r>
            <a:r>
              <a:rPr lang="en-US" dirty="0"/>
              <a:t>("D:\\testout.txt");    </a:t>
            </a:r>
          </a:p>
          <a:p>
            <a:r>
              <a:rPr lang="en-US" dirty="0"/>
              <a:t>             String s=“Whatever I write here will get stored in a file”    </a:t>
            </a:r>
          </a:p>
          <a:p>
            <a:r>
              <a:rPr lang="en-US" dirty="0"/>
              <a:t>             </a:t>
            </a:r>
            <a:r>
              <a:rPr lang="en-US" b="1" dirty="0"/>
              <a:t>byte</a:t>
            </a:r>
            <a:r>
              <a:rPr lang="en-US" dirty="0"/>
              <a:t> b[]=</a:t>
            </a:r>
            <a:r>
              <a:rPr lang="en-US" dirty="0" err="1"/>
              <a:t>s.getBytes</a:t>
            </a:r>
            <a:r>
              <a:rPr lang="en-US" dirty="0"/>
              <a:t>();//converting string into byte array    </a:t>
            </a:r>
          </a:p>
          <a:p>
            <a:r>
              <a:rPr lang="en-US" dirty="0"/>
              <a:t>             </a:t>
            </a:r>
            <a:r>
              <a:rPr lang="en-US" dirty="0" err="1"/>
              <a:t>fout.write</a:t>
            </a:r>
            <a:r>
              <a:rPr lang="en-US" dirty="0"/>
              <a:t>(b);    </a:t>
            </a:r>
          </a:p>
          <a:p>
            <a:r>
              <a:rPr lang="en-US" dirty="0"/>
              <a:t>             </a:t>
            </a:r>
            <a:r>
              <a:rPr lang="en-US" dirty="0" err="1"/>
              <a:t>fout.close</a:t>
            </a:r>
            <a:r>
              <a:rPr lang="en-US" dirty="0"/>
              <a:t>();    </a:t>
            </a:r>
          </a:p>
          <a:p>
            <a:r>
              <a:rPr lang="en-US" dirty="0"/>
              <a:t>             </a:t>
            </a:r>
            <a:r>
              <a:rPr lang="en-US" dirty="0" err="1"/>
              <a:t>System.out.println</a:t>
            </a:r>
            <a:r>
              <a:rPr lang="en-US" dirty="0"/>
              <a:t>("success...");    </a:t>
            </a:r>
          </a:p>
          <a:p>
            <a:r>
              <a:rPr lang="en-US" dirty="0"/>
              <a:t>            }</a:t>
            </a:r>
            <a:r>
              <a:rPr lang="en-US" b="1" dirty="0"/>
              <a:t>catch</a:t>
            </a:r>
            <a:r>
              <a:rPr lang="en-US" dirty="0"/>
              <a:t>(Exception e){</a:t>
            </a:r>
            <a:r>
              <a:rPr lang="en-US" dirty="0" err="1"/>
              <a:t>System.out.println</a:t>
            </a:r>
            <a:r>
              <a:rPr lang="en-US" dirty="0"/>
              <a:t>(e);}    </a:t>
            </a:r>
          </a:p>
          <a:p>
            <a:r>
              <a:rPr lang="en-US" dirty="0"/>
              <a:t>      }    </a:t>
            </a:r>
          </a:p>
          <a:p>
            <a:r>
              <a:rPr lang="en-US" dirty="0"/>
              <a:t>}  </a:t>
            </a:r>
          </a:p>
        </p:txBody>
      </p:sp>
    </p:spTree>
    <p:extLst>
      <p:ext uri="{BB962C8B-B14F-4D97-AF65-F5344CB8AC3E}">
        <p14:creationId xmlns:p14="http://schemas.microsoft.com/office/powerpoint/2010/main" val="7070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 </a:t>
            </a:r>
            <a:r>
              <a:rPr lang="en-US" b="0" dirty="0" err="1"/>
              <a:t>FileInputStream</a:t>
            </a:r>
            <a:r>
              <a:rPr lang="en-US" b="0" dirty="0"/>
              <a:t> Class</a:t>
            </a:r>
          </a:p>
        </p:txBody>
      </p:sp>
      <p:sp>
        <p:nvSpPr>
          <p:cNvPr id="3" name="Content Placeholder 2"/>
          <p:cNvSpPr>
            <a:spLocks noGrp="1"/>
          </p:cNvSpPr>
          <p:nvPr>
            <p:ph idx="1"/>
          </p:nvPr>
        </p:nvSpPr>
        <p:spPr/>
        <p:txBody>
          <a:bodyPr/>
          <a:lstStyle/>
          <a:p>
            <a:pPr marL="0" indent="0">
              <a:buNone/>
            </a:pPr>
            <a:r>
              <a:rPr lang="en-US" dirty="0"/>
              <a:t>Java </a:t>
            </a:r>
            <a:r>
              <a:rPr lang="en-US" dirty="0" err="1"/>
              <a:t>FileInputStream</a:t>
            </a:r>
            <a:r>
              <a:rPr lang="en-US" dirty="0"/>
              <a:t> class obtains input bytes from a file. </a:t>
            </a:r>
          </a:p>
          <a:p>
            <a:pPr marL="0" indent="0">
              <a:buNone/>
            </a:pPr>
            <a:r>
              <a:rPr lang="en-US" dirty="0"/>
              <a:t>It is used for reading byte-oriented data (streams of raw bytes) such as image data, audio, video etc. </a:t>
            </a:r>
          </a:p>
          <a:p>
            <a:pPr marL="0" indent="0">
              <a:buNone/>
            </a:pPr>
            <a:r>
              <a:rPr lang="en-US" dirty="0"/>
              <a:t>You can also read character-stream data. </a:t>
            </a:r>
          </a:p>
          <a:p>
            <a:pPr marL="0" indent="0">
              <a:buNone/>
            </a:pPr>
            <a:r>
              <a:rPr lang="en-US" dirty="0"/>
              <a:t>But, for reading streams of characters, it is recommended to use </a:t>
            </a:r>
            <a:r>
              <a:rPr lang="en-US" dirty="0" err="1"/>
              <a:t>FileReader</a:t>
            </a:r>
            <a:r>
              <a:rPr lang="en-US" dirty="0"/>
              <a:t> class.</a:t>
            </a:r>
          </a:p>
          <a:p>
            <a:pPr marL="0" indent="0">
              <a:buNone/>
            </a:pPr>
            <a:endParaRPr lang="en-US" b="1" dirty="0"/>
          </a:p>
          <a:p>
            <a:pPr marL="0" indent="0">
              <a:buNone/>
            </a:pPr>
            <a:r>
              <a:rPr lang="en-US" b="1" dirty="0"/>
              <a:t>public</a:t>
            </a:r>
            <a:r>
              <a:rPr lang="en-US" dirty="0"/>
              <a:t> </a:t>
            </a:r>
            <a:r>
              <a:rPr lang="en-US" b="1" dirty="0"/>
              <a:t>class</a:t>
            </a:r>
            <a:r>
              <a:rPr lang="en-US" dirty="0"/>
              <a:t> </a:t>
            </a:r>
            <a:r>
              <a:rPr lang="en-US" dirty="0" err="1"/>
              <a:t>FileInputStream</a:t>
            </a:r>
            <a:r>
              <a:rPr lang="en-US" dirty="0"/>
              <a:t> </a:t>
            </a:r>
            <a:r>
              <a:rPr lang="en-US" b="1" dirty="0"/>
              <a:t>extends</a:t>
            </a:r>
            <a:r>
              <a:rPr lang="en-US" dirty="0"/>
              <a:t> </a:t>
            </a:r>
            <a:r>
              <a:rPr lang="en-US" dirty="0" err="1"/>
              <a:t>InputStream</a:t>
            </a:r>
            <a:r>
              <a:rPr lang="en-US" dirty="0"/>
              <a:t>  </a:t>
            </a:r>
          </a:p>
          <a:p>
            <a:pPr marL="0" indent="0">
              <a:buNone/>
            </a:pPr>
            <a:endParaRPr lang="en-US" dirty="0"/>
          </a:p>
        </p:txBody>
      </p:sp>
    </p:spTree>
    <p:extLst>
      <p:ext uri="{BB962C8B-B14F-4D97-AF65-F5344CB8AC3E}">
        <p14:creationId xmlns:p14="http://schemas.microsoft.com/office/powerpoint/2010/main" val="99294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this..</a:t>
            </a:r>
          </a:p>
        </p:txBody>
      </p:sp>
      <p:sp>
        <p:nvSpPr>
          <p:cNvPr id="3" name="Content Placeholder 2"/>
          <p:cNvSpPr>
            <a:spLocks noGrp="1"/>
          </p:cNvSpPr>
          <p:nvPr>
            <p:ph idx="1"/>
          </p:nvPr>
        </p:nvSpPr>
        <p:spPr/>
        <p:txBody>
          <a:bodyPr>
            <a:normAutofit/>
          </a:bodyPr>
          <a:lstStyle/>
          <a:p>
            <a:pPr marL="0" indent="0">
              <a:buNone/>
            </a:pPr>
            <a:r>
              <a:rPr lang="en-US" b="1" dirty="0"/>
              <a:t>import</a:t>
            </a:r>
            <a:r>
              <a:rPr lang="en-US" dirty="0"/>
              <a:t> </a:t>
            </a:r>
            <a:r>
              <a:rPr lang="en-US" dirty="0" err="1"/>
              <a:t>java.io.FileInputStream</a:t>
            </a:r>
            <a:r>
              <a:rPr lang="en-US" dirty="0"/>
              <a:t>;  </a:t>
            </a:r>
          </a:p>
          <a:p>
            <a:pPr marL="0" indent="0">
              <a:buNone/>
            </a:pPr>
            <a:r>
              <a:rPr lang="en-US" b="1" dirty="0"/>
              <a:t>public</a:t>
            </a:r>
            <a:r>
              <a:rPr lang="en-US" dirty="0"/>
              <a:t> </a:t>
            </a:r>
            <a:r>
              <a:rPr lang="en-US" b="1" dirty="0"/>
              <a:t>class</a:t>
            </a:r>
            <a:r>
              <a:rPr lang="en-US" dirty="0"/>
              <a:t> </a:t>
            </a:r>
            <a:r>
              <a:rPr lang="en-US" dirty="0" err="1"/>
              <a:t>DataStreamExample</a:t>
            </a:r>
            <a:r>
              <a:rPr lang="en-US" dirty="0"/>
              <a:t> {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b="1" dirty="0"/>
              <a:t>try</a:t>
            </a:r>
            <a:r>
              <a:rPr lang="en-US" dirty="0"/>
              <a:t>{    </a:t>
            </a:r>
          </a:p>
          <a:p>
            <a:pPr marL="0" indent="0">
              <a:buNone/>
            </a:pPr>
            <a:r>
              <a:rPr lang="en-US" dirty="0"/>
              <a:t>            </a:t>
            </a:r>
            <a:r>
              <a:rPr lang="en-US" dirty="0" err="1"/>
              <a:t>FileInputStream</a:t>
            </a:r>
            <a:r>
              <a:rPr lang="en-US" dirty="0"/>
              <a:t> fin=</a:t>
            </a:r>
            <a:r>
              <a:rPr lang="en-US" b="1" dirty="0"/>
              <a:t>new</a:t>
            </a:r>
            <a:r>
              <a:rPr lang="en-US" dirty="0"/>
              <a:t> </a:t>
            </a:r>
            <a:r>
              <a:rPr lang="en-US" dirty="0" err="1"/>
              <a:t>FileInputStream</a:t>
            </a:r>
            <a:r>
              <a:rPr lang="en-US" dirty="0"/>
              <a:t>("D:\\testout.txt");    </a:t>
            </a:r>
          </a:p>
          <a:p>
            <a:pPr marL="0" indent="0">
              <a:buNone/>
            </a:pPr>
            <a:r>
              <a:rPr lang="en-US" dirty="0"/>
              <a:t>            </a:t>
            </a:r>
            <a:r>
              <a:rPr lang="en-US" b="1" dirty="0" err="1"/>
              <a:t>int</a:t>
            </a:r>
            <a:r>
              <a:rPr lang="en-US" dirty="0"/>
              <a:t> </a:t>
            </a:r>
            <a:r>
              <a:rPr lang="en-US" dirty="0" err="1"/>
              <a:t>i</a:t>
            </a:r>
            <a:r>
              <a:rPr lang="en-US" dirty="0"/>
              <a:t>=</a:t>
            </a:r>
            <a:r>
              <a:rPr lang="en-US" dirty="0" err="1"/>
              <a:t>fin.read</a:t>
            </a:r>
            <a:r>
              <a:rPr lang="en-US" dirty="0"/>
              <a:t>();  </a:t>
            </a:r>
          </a:p>
          <a:p>
            <a:pPr marL="0" indent="0">
              <a:buNone/>
            </a:pPr>
            <a:r>
              <a:rPr lang="en-US" dirty="0"/>
              <a:t>            </a:t>
            </a:r>
            <a:r>
              <a:rPr lang="en-US" dirty="0" err="1"/>
              <a:t>System.out.print</a:t>
            </a:r>
            <a:r>
              <a:rPr lang="en-US" dirty="0"/>
              <a:t>((</a:t>
            </a:r>
            <a:r>
              <a:rPr lang="en-US" b="1" dirty="0"/>
              <a:t>char</a:t>
            </a:r>
            <a:r>
              <a:rPr lang="en-US" dirty="0"/>
              <a:t>)</a:t>
            </a:r>
            <a:r>
              <a:rPr lang="en-US" dirty="0" err="1"/>
              <a:t>i</a:t>
            </a:r>
            <a:r>
              <a:rPr lang="en-US" dirty="0"/>
              <a:t>);    </a:t>
            </a:r>
          </a:p>
          <a:p>
            <a:pPr marL="0" indent="0">
              <a:buNone/>
            </a:pPr>
            <a:r>
              <a:rPr lang="en-US" dirty="0"/>
              <a:t>  </a:t>
            </a:r>
          </a:p>
          <a:p>
            <a:pPr marL="0" indent="0">
              <a:buNone/>
            </a:pPr>
            <a:r>
              <a:rPr lang="en-US" dirty="0"/>
              <a:t>            </a:t>
            </a:r>
            <a:r>
              <a:rPr lang="en-US" dirty="0" err="1"/>
              <a:t>fin.close</a:t>
            </a:r>
            <a:r>
              <a:rPr lang="en-US" dirty="0"/>
              <a:t>();    </a:t>
            </a:r>
          </a:p>
          <a:p>
            <a:pPr marL="0" indent="0">
              <a:buNone/>
            </a:pPr>
            <a:r>
              <a:rPr lang="en-US" dirty="0"/>
              <a:t>          }</a:t>
            </a:r>
            <a:r>
              <a:rPr lang="en-US" b="1" dirty="0"/>
              <a:t>catch</a:t>
            </a:r>
            <a:r>
              <a:rPr lang="en-US" dirty="0"/>
              <a:t>(Exception e){</a:t>
            </a:r>
            <a:r>
              <a:rPr lang="en-US" dirty="0" err="1"/>
              <a:t>System.out.println</a:t>
            </a:r>
            <a:r>
              <a:rPr lang="en-US" dirty="0"/>
              <a:t>(e);}    </a:t>
            </a:r>
          </a:p>
          <a:p>
            <a:pPr marL="0" indent="0">
              <a:buNone/>
            </a:pPr>
            <a:r>
              <a:rPr lang="en-US" dirty="0"/>
              <a:t>         }    </a:t>
            </a:r>
          </a:p>
          <a:p>
            <a:pPr marL="0" indent="0">
              <a:buNone/>
            </a:pPr>
            <a:r>
              <a:rPr lang="en-US" dirty="0"/>
              <a:t>        }  </a:t>
            </a:r>
          </a:p>
        </p:txBody>
      </p:sp>
    </p:spTree>
    <p:extLst>
      <p:ext uri="{BB962C8B-B14F-4D97-AF65-F5344CB8AC3E}">
        <p14:creationId xmlns:p14="http://schemas.microsoft.com/office/powerpoint/2010/main" val="36317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read all characters</a:t>
            </a:r>
          </a:p>
        </p:txBody>
      </p:sp>
      <p:sp>
        <p:nvSpPr>
          <p:cNvPr id="3" name="Content Placeholder 2"/>
          <p:cNvSpPr>
            <a:spLocks noGrp="1"/>
          </p:cNvSpPr>
          <p:nvPr>
            <p:ph idx="1"/>
          </p:nvPr>
        </p:nvSpPr>
        <p:spPr/>
        <p:txBody>
          <a:bodyPr>
            <a:normAutofit/>
          </a:bodyPr>
          <a:lstStyle/>
          <a:p>
            <a:pPr marL="0" indent="0">
              <a:buNone/>
            </a:pPr>
            <a:r>
              <a:rPr lang="en-US" b="1" dirty="0"/>
              <a:t>import</a:t>
            </a:r>
            <a:r>
              <a:rPr lang="en-US" dirty="0"/>
              <a:t> </a:t>
            </a:r>
            <a:r>
              <a:rPr lang="en-US" dirty="0" err="1"/>
              <a:t>java.io.FileInputStream</a:t>
            </a:r>
            <a:r>
              <a:rPr lang="en-US" dirty="0"/>
              <a:t>;  </a:t>
            </a:r>
          </a:p>
          <a:p>
            <a:pPr marL="0" indent="0">
              <a:buNone/>
            </a:pPr>
            <a:r>
              <a:rPr lang="en-US" b="1" dirty="0"/>
              <a:t>public</a:t>
            </a:r>
            <a:r>
              <a:rPr lang="en-US" dirty="0"/>
              <a:t> </a:t>
            </a:r>
            <a:r>
              <a:rPr lang="en-US" b="1" dirty="0"/>
              <a:t>class</a:t>
            </a:r>
            <a:r>
              <a:rPr lang="en-US" dirty="0"/>
              <a:t> </a:t>
            </a:r>
            <a:r>
              <a:rPr lang="en-US" dirty="0" err="1"/>
              <a:t>DataStreamExample</a:t>
            </a:r>
            <a:r>
              <a:rPr lang="en-US" dirty="0"/>
              <a:t> {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b="1" dirty="0"/>
              <a:t>try</a:t>
            </a:r>
            <a:r>
              <a:rPr lang="en-US" dirty="0"/>
              <a:t>{    </a:t>
            </a:r>
          </a:p>
          <a:p>
            <a:pPr marL="0" indent="0">
              <a:buNone/>
            </a:pPr>
            <a:r>
              <a:rPr lang="en-US" dirty="0"/>
              <a:t>            </a:t>
            </a:r>
            <a:r>
              <a:rPr lang="en-US" dirty="0" err="1"/>
              <a:t>FileInputStream</a:t>
            </a:r>
            <a:r>
              <a:rPr lang="en-US" dirty="0"/>
              <a:t> fin=</a:t>
            </a:r>
            <a:r>
              <a:rPr lang="en-US" b="1" dirty="0"/>
              <a:t>new</a:t>
            </a:r>
            <a:r>
              <a:rPr lang="en-US" dirty="0"/>
              <a:t> </a:t>
            </a:r>
            <a:r>
              <a:rPr lang="en-US" dirty="0" err="1"/>
              <a:t>FileInputStream</a:t>
            </a:r>
            <a:r>
              <a:rPr lang="en-US" dirty="0"/>
              <a:t>("D:\\testout.txt");    </a:t>
            </a:r>
          </a:p>
          <a:p>
            <a:pPr marL="0" indent="0">
              <a:buNone/>
            </a:pPr>
            <a:r>
              <a:rPr lang="en-US" dirty="0"/>
              <a:t>            </a:t>
            </a:r>
            <a:r>
              <a:rPr lang="en-US" b="1" dirty="0" err="1"/>
              <a:t>int</a:t>
            </a:r>
            <a:r>
              <a:rPr lang="en-US" dirty="0"/>
              <a:t> </a:t>
            </a:r>
            <a:r>
              <a:rPr lang="en-US" dirty="0" err="1"/>
              <a:t>i</a:t>
            </a:r>
            <a:r>
              <a:rPr lang="en-US" dirty="0"/>
              <a:t>=0;    </a:t>
            </a:r>
          </a:p>
          <a:p>
            <a:pPr marL="0" indent="0">
              <a:buNone/>
            </a:pPr>
            <a:r>
              <a:rPr lang="en-US" dirty="0"/>
              <a:t>            </a:t>
            </a:r>
            <a:r>
              <a:rPr lang="en-US" b="1" dirty="0"/>
              <a:t>while</a:t>
            </a:r>
            <a:r>
              <a:rPr lang="en-US" dirty="0"/>
              <a:t>((</a:t>
            </a:r>
            <a:r>
              <a:rPr lang="en-US" dirty="0" err="1"/>
              <a:t>i</a:t>
            </a:r>
            <a:r>
              <a:rPr lang="en-US" dirty="0"/>
              <a:t>=</a:t>
            </a:r>
            <a:r>
              <a:rPr lang="en-US" dirty="0" err="1"/>
              <a:t>fin.read</a:t>
            </a:r>
            <a:r>
              <a:rPr lang="en-US" dirty="0"/>
              <a:t>())!=-1){    </a:t>
            </a:r>
          </a:p>
          <a:p>
            <a:pPr marL="0" indent="0">
              <a:buNone/>
            </a:pPr>
            <a:r>
              <a:rPr lang="en-US" dirty="0"/>
              <a:t>             </a:t>
            </a:r>
            <a:r>
              <a:rPr lang="en-US" dirty="0" err="1"/>
              <a:t>System.out.print</a:t>
            </a:r>
            <a:r>
              <a:rPr lang="en-US" dirty="0"/>
              <a:t>((</a:t>
            </a:r>
            <a:r>
              <a:rPr lang="en-US" b="1" dirty="0"/>
              <a:t>char</a:t>
            </a:r>
            <a:r>
              <a:rPr lang="en-US" dirty="0"/>
              <a:t>)</a:t>
            </a:r>
            <a:r>
              <a:rPr lang="en-US" dirty="0" err="1"/>
              <a:t>i</a:t>
            </a:r>
            <a:r>
              <a:rPr lang="en-US" dirty="0"/>
              <a:t>);    </a:t>
            </a:r>
          </a:p>
          <a:p>
            <a:pPr marL="0" indent="0">
              <a:buNone/>
            </a:pPr>
            <a:r>
              <a:rPr lang="en-US" dirty="0"/>
              <a:t>            }    </a:t>
            </a:r>
          </a:p>
          <a:p>
            <a:pPr marL="0" indent="0">
              <a:buNone/>
            </a:pPr>
            <a:r>
              <a:rPr lang="en-US" dirty="0"/>
              <a:t>            </a:t>
            </a:r>
            <a:r>
              <a:rPr lang="en-US" dirty="0" err="1"/>
              <a:t>fin.close</a:t>
            </a:r>
            <a:r>
              <a:rPr lang="en-US" dirty="0"/>
              <a:t>();    </a:t>
            </a:r>
          </a:p>
          <a:p>
            <a:pPr marL="0" indent="0">
              <a:buNone/>
            </a:pPr>
            <a:r>
              <a:rPr lang="en-US" dirty="0"/>
              <a:t>          }</a:t>
            </a:r>
            <a:r>
              <a:rPr lang="en-US" b="1" dirty="0"/>
              <a:t>catch</a:t>
            </a:r>
            <a:r>
              <a:rPr lang="en-US" dirty="0"/>
              <a:t>(Exception e){</a:t>
            </a:r>
            <a:r>
              <a:rPr lang="en-US" dirty="0" err="1"/>
              <a:t>System.out.println</a:t>
            </a:r>
            <a:r>
              <a:rPr lang="en-US" dirty="0"/>
              <a:t>(e);}    </a:t>
            </a:r>
          </a:p>
          <a:p>
            <a:pPr marL="0" indent="0">
              <a:buNone/>
            </a:pPr>
            <a:r>
              <a:rPr lang="en-US" dirty="0"/>
              <a:t>         }    </a:t>
            </a:r>
          </a:p>
          <a:p>
            <a:pPr marL="0" indent="0">
              <a:buNone/>
            </a:pPr>
            <a:r>
              <a:rPr lang="en-US" dirty="0"/>
              <a:t>        }  </a:t>
            </a:r>
          </a:p>
        </p:txBody>
      </p:sp>
    </p:spTree>
    <p:extLst>
      <p:ext uri="{BB962C8B-B14F-4D97-AF65-F5344CB8AC3E}">
        <p14:creationId xmlns:p14="http://schemas.microsoft.com/office/powerpoint/2010/main" val="78217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 </a:t>
            </a:r>
            <a:r>
              <a:rPr lang="en-US" b="0" dirty="0" err="1"/>
              <a:t>FileWriter</a:t>
            </a:r>
            <a:r>
              <a:rPr lang="en-US" b="0" dirty="0"/>
              <a:t> Class</a:t>
            </a:r>
          </a:p>
        </p:txBody>
      </p:sp>
      <p:sp>
        <p:nvSpPr>
          <p:cNvPr id="3" name="Content Placeholder 2"/>
          <p:cNvSpPr>
            <a:spLocks noGrp="1"/>
          </p:cNvSpPr>
          <p:nvPr>
            <p:ph idx="1"/>
          </p:nvPr>
        </p:nvSpPr>
        <p:spPr/>
        <p:txBody>
          <a:bodyPr/>
          <a:lstStyle/>
          <a:p>
            <a:r>
              <a:rPr lang="en-US" dirty="0"/>
              <a:t>Java </a:t>
            </a:r>
            <a:r>
              <a:rPr lang="en-US" dirty="0" err="1"/>
              <a:t>FileWriter</a:t>
            </a:r>
            <a:r>
              <a:rPr lang="en-US" dirty="0"/>
              <a:t> class is used to write character-oriented data to a file. It is character-oriented class which is used for file handling in java.</a:t>
            </a:r>
          </a:p>
          <a:p>
            <a:r>
              <a:rPr lang="en-US" dirty="0"/>
              <a:t>Unlike </a:t>
            </a:r>
            <a:r>
              <a:rPr lang="en-US" dirty="0" err="1"/>
              <a:t>FileOutputStream</a:t>
            </a:r>
            <a:r>
              <a:rPr lang="en-US" dirty="0"/>
              <a:t> class, you don't need to convert string into byte array because it provides method to write string directly.</a:t>
            </a:r>
          </a:p>
          <a:p>
            <a:endParaRPr lang="en-US" dirty="0"/>
          </a:p>
          <a:p>
            <a:pPr marL="0" indent="0">
              <a:buNone/>
            </a:pPr>
            <a:r>
              <a:rPr lang="en-US" b="1" dirty="0"/>
              <a:t>public</a:t>
            </a:r>
            <a:r>
              <a:rPr lang="en-US" dirty="0"/>
              <a:t> </a:t>
            </a:r>
            <a:r>
              <a:rPr lang="en-US" b="1" dirty="0"/>
              <a:t>class</a:t>
            </a:r>
            <a:r>
              <a:rPr lang="en-US" dirty="0"/>
              <a:t> </a:t>
            </a:r>
            <a:r>
              <a:rPr lang="en-US" dirty="0" err="1"/>
              <a:t>FileWriter</a:t>
            </a:r>
            <a:r>
              <a:rPr lang="en-US" dirty="0"/>
              <a:t> </a:t>
            </a:r>
            <a:r>
              <a:rPr lang="en-US" b="1" dirty="0"/>
              <a:t>extends</a:t>
            </a:r>
            <a:r>
              <a:rPr lang="en-US" dirty="0"/>
              <a:t> </a:t>
            </a:r>
            <a:r>
              <a:rPr lang="en-US" dirty="0" err="1"/>
              <a:t>OutputStreamWriter</a:t>
            </a:r>
            <a:r>
              <a:rPr lang="en-US" dirty="0"/>
              <a:t>  </a:t>
            </a:r>
          </a:p>
          <a:p>
            <a:endParaRPr lang="en-US" dirty="0"/>
          </a:p>
        </p:txBody>
      </p:sp>
    </p:spTree>
    <p:extLst>
      <p:ext uri="{BB962C8B-B14F-4D97-AF65-F5344CB8AC3E}">
        <p14:creationId xmlns:p14="http://schemas.microsoft.com/office/powerpoint/2010/main" val="121091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this..</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b="1" dirty="0"/>
              <a:t>import</a:t>
            </a:r>
            <a:r>
              <a:rPr lang="en-US" dirty="0"/>
              <a:t> </a:t>
            </a:r>
            <a:r>
              <a:rPr lang="en-US" dirty="0" err="1"/>
              <a:t>java.io.FileWriter</a:t>
            </a:r>
            <a:r>
              <a:rPr lang="en-US" dirty="0"/>
              <a:t>;  </a:t>
            </a:r>
          </a:p>
          <a:p>
            <a:pPr marL="0" indent="0">
              <a:buNone/>
            </a:pPr>
            <a:r>
              <a:rPr lang="en-US" b="1" dirty="0"/>
              <a:t>public</a:t>
            </a:r>
            <a:r>
              <a:rPr lang="en-US" dirty="0"/>
              <a:t> </a:t>
            </a:r>
            <a:r>
              <a:rPr lang="en-US" b="1" dirty="0"/>
              <a:t>class</a:t>
            </a:r>
            <a:r>
              <a:rPr lang="en-US" dirty="0"/>
              <a:t> </a:t>
            </a:r>
            <a:r>
              <a:rPr lang="en-US" dirty="0" err="1"/>
              <a:t>FileWriterExample</a:t>
            </a:r>
            <a:r>
              <a:rPr lang="en-US" dirty="0"/>
              <a:t>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b="1" dirty="0"/>
              <a:t>try</a:t>
            </a:r>
            <a:r>
              <a:rPr lang="en-US" dirty="0"/>
              <a:t>{    </a:t>
            </a:r>
          </a:p>
          <a:p>
            <a:pPr marL="0" indent="0">
              <a:buNone/>
            </a:pPr>
            <a:r>
              <a:rPr lang="en-US" dirty="0"/>
              <a:t>           </a:t>
            </a:r>
            <a:r>
              <a:rPr lang="en-US" dirty="0" err="1"/>
              <a:t>FileWriter</a:t>
            </a:r>
            <a:r>
              <a:rPr lang="en-US" dirty="0"/>
              <a:t> </a:t>
            </a:r>
            <a:r>
              <a:rPr lang="en-US" dirty="0" err="1"/>
              <a:t>fw</a:t>
            </a:r>
            <a:r>
              <a:rPr lang="en-US" dirty="0"/>
              <a:t>=</a:t>
            </a:r>
            <a:r>
              <a:rPr lang="en-US" b="1" dirty="0"/>
              <a:t>new</a:t>
            </a:r>
            <a:r>
              <a:rPr lang="en-US" dirty="0"/>
              <a:t> </a:t>
            </a:r>
            <a:r>
              <a:rPr lang="en-US" dirty="0" err="1"/>
              <a:t>FileWriter</a:t>
            </a:r>
            <a:r>
              <a:rPr lang="en-US" dirty="0"/>
              <a:t>("D:\\testout.txt");    </a:t>
            </a:r>
          </a:p>
          <a:p>
            <a:pPr marL="0" indent="0">
              <a:buNone/>
            </a:pPr>
            <a:r>
              <a:rPr lang="en-US" dirty="0"/>
              <a:t>           </a:t>
            </a:r>
            <a:r>
              <a:rPr lang="en-US" dirty="0" err="1"/>
              <a:t>fw.write</a:t>
            </a:r>
            <a:r>
              <a:rPr lang="en-US" dirty="0"/>
              <a:t>(“This will write to a file");    </a:t>
            </a:r>
          </a:p>
          <a:p>
            <a:pPr marL="0" indent="0">
              <a:buNone/>
            </a:pPr>
            <a:r>
              <a:rPr lang="en-US" dirty="0"/>
              <a:t>           </a:t>
            </a:r>
            <a:r>
              <a:rPr lang="en-US" dirty="0" err="1"/>
              <a:t>fw.close</a:t>
            </a:r>
            <a:r>
              <a:rPr lang="en-US" dirty="0"/>
              <a:t>();    </a:t>
            </a:r>
          </a:p>
          <a:p>
            <a:pPr marL="0" indent="0">
              <a:buNone/>
            </a:pPr>
            <a:r>
              <a:rPr lang="en-US" dirty="0"/>
              <a:t>          }</a:t>
            </a:r>
            <a:r>
              <a:rPr lang="en-US" b="1" dirty="0"/>
              <a:t>catch</a:t>
            </a:r>
            <a:r>
              <a:rPr lang="en-US" dirty="0"/>
              <a:t>(Exception e){</a:t>
            </a:r>
            <a:r>
              <a:rPr lang="en-US" dirty="0" err="1"/>
              <a:t>System.out.println</a:t>
            </a:r>
            <a:r>
              <a:rPr lang="en-US" dirty="0"/>
              <a:t>(e);}    </a:t>
            </a:r>
          </a:p>
          <a:p>
            <a:pPr marL="0" indent="0">
              <a:buNone/>
            </a:pPr>
            <a:r>
              <a:rPr lang="en-US" dirty="0"/>
              <a:t>          </a:t>
            </a:r>
            <a:r>
              <a:rPr lang="en-US" dirty="0" err="1"/>
              <a:t>System.out.println</a:t>
            </a:r>
            <a:r>
              <a:rPr lang="en-US" dirty="0"/>
              <a:t>("Success...");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1581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 </a:t>
            </a:r>
            <a:r>
              <a:rPr lang="en-US" b="0" dirty="0" err="1"/>
              <a:t>FileReader</a:t>
            </a:r>
            <a:r>
              <a:rPr lang="en-US" b="0" dirty="0"/>
              <a:t> Class</a:t>
            </a:r>
          </a:p>
        </p:txBody>
      </p:sp>
      <p:sp>
        <p:nvSpPr>
          <p:cNvPr id="3" name="Content Placeholder 2"/>
          <p:cNvSpPr>
            <a:spLocks noGrp="1"/>
          </p:cNvSpPr>
          <p:nvPr>
            <p:ph idx="1"/>
          </p:nvPr>
        </p:nvSpPr>
        <p:spPr/>
        <p:txBody>
          <a:bodyPr/>
          <a:lstStyle/>
          <a:p>
            <a:r>
              <a:rPr lang="en-US" dirty="0"/>
              <a:t>Java </a:t>
            </a:r>
            <a:r>
              <a:rPr lang="en-US" dirty="0" err="1"/>
              <a:t>FileReader</a:t>
            </a:r>
            <a:r>
              <a:rPr lang="en-US" dirty="0"/>
              <a:t> class is used to read data from the file. It returns data in byte format like </a:t>
            </a:r>
            <a:r>
              <a:rPr lang="en-US" dirty="0" err="1"/>
              <a:t>FileInputStream</a:t>
            </a:r>
            <a:r>
              <a:rPr lang="en-US" dirty="0"/>
              <a:t> class.</a:t>
            </a:r>
          </a:p>
          <a:p>
            <a:r>
              <a:rPr lang="en-US" dirty="0"/>
              <a:t>It is character-oriented class which is used for file handling in java.</a:t>
            </a:r>
          </a:p>
          <a:p>
            <a:endParaRPr lang="en-US" dirty="0"/>
          </a:p>
          <a:p>
            <a:pPr marL="0" indent="0">
              <a:buNone/>
            </a:pPr>
            <a:r>
              <a:rPr lang="en-US" b="1" dirty="0"/>
              <a:t>public</a:t>
            </a:r>
            <a:r>
              <a:rPr lang="en-US" dirty="0"/>
              <a:t> </a:t>
            </a:r>
            <a:r>
              <a:rPr lang="en-US" b="1" dirty="0"/>
              <a:t>class</a:t>
            </a:r>
            <a:r>
              <a:rPr lang="en-US" dirty="0"/>
              <a:t> </a:t>
            </a:r>
            <a:r>
              <a:rPr lang="en-US" dirty="0" err="1"/>
              <a:t>FileReader</a:t>
            </a:r>
            <a:r>
              <a:rPr lang="en-US" dirty="0"/>
              <a:t> </a:t>
            </a:r>
            <a:r>
              <a:rPr lang="en-US" b="1" dirty="0"/>
              <a:t>extends</a:t>
            </a:r>
            <a:r>
              <a:rPr lang="en-US" dirty="0"/>
              <a:t> </a:t>
            </a:r>
            <a:r>
              <a:rPr lang="en-US" dirty="0" err="1"/>
              <a:t>InputStreamReader</a:t>
            </a:r>
            <a:r>
              <a:rPr lang="en-US" dirty="0"/>
              <a:t>  </a:t>
            </a:r>
          </a:p>
          <a:p>
            <a:endParaRPr lang="en-US" dirty="0"/>
          </a:p>
        </p:txBody>
      </p:sp>
    </p:spTree>
    <p:extLst>
      <p:ext uri="{BB962C8B-B14F-4D97-AF65-F5344CB8AC3E}">
        <p14:creationId xmlns:p14="http://schemas.microsoft.com/office/powerpoint/2010/main" val="87677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This…</a:t>
            </a:r>
          </a:p>
        </p:txBody>
      </p:sp>
      <p:sp>
        <p:nvSpPr>
          <p:cNvPr id="3" name="Content Placeholder 2"/>
          <p:cNvSpPr>
            <a:spLocks noGrp="1"/>
          </p:cNvSpPr>
          <p:nvPr>
            <p:ph idx="1"/>
          </p:nvPr>
        </p:nvSpPr>
        <p:spPr/>
        <p:txBody>
          <a:bodyPr>
            <a:normAutofit/>
          </a:bodyPr>
          <a:lstStyle/>
          <a:p>
            <a:pPr marL="0" indent="0">
              <a:buNone/>
            </a:pPr>
            <a:r>
              <a:rPr lang="en-US" b="1" dirty="0"/>
              <a:t>import</a:t>
            </a:r>
            <a:r>
              <a:rPr lang="en-US" dirty="0"/>
              <a:t> </a:t>
            </a:r>
            <a:r>
              <a:rPr lang="en-US" dirty="0" err="1"/>
              <a:t>java.io.FileReader</a:t>
            </a:r>
            <a:r>
              <a:rPr lang="en-US" dirty="0"/>
              <a:t>;  </a:t>
            </a:r>
          </a:p>
          <a:p>
            <a:pPr marL="0" indent="0">
              <a:buNone/>
            </a:pPr>
            <a:r>
              <a:rPr lang="en-US" b="1" dirty="0"/>
              <a:t>public</a:t>
            </a:r>
            <a:r>
              <a:rPr lang="en-US" dirty="0"/>
              <a:t> </a:t>
            </a:r>
            <a:r>
              <a:rPr lang="en-US" b="1" dirty="0"/>
              <a:t>class</a:t>
            </a:r>
            <a:r>
              <a:rPr lang="en-US" dirty="0"/>
              <a:t> </a:t>
            </a:r>
            <a:r>
              <a:rPr lang="en-US" dirty="0" err="1"/>
              <a:t>FileReaderExample</a:t>
            </a:r>
            <a:r>
              <a:rPr lang="en-US" dirty="0"/>
              <a:t>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r>
              <a:rPr lang="en-US" b="1" dirty="0"/>
              <a:t>throws</a:t>
            </a:r>
            <a:r>
              <a:rPr lang="en-US" dirty="0"/>
              <a:t> Exception</a:t>
            </a:r>
          </a:p>
          <a:p>
            <a:pPr marL="0" indent="0">
              <a:buNone/>
            </a:pPr>
            <a:r>
              <a:rPr lang="en-US" dirty="0"/>
              <a:t>{    </a:t>
            </a:r>
          </a:p>
          <a:p>
            <a:pPr marL="0" indent="0">
              <a:buNone/>
            </a:pPr>
            <a:r>
              <a:rPr lang="en-US" dirty="0"/>
              <a:t>          </a:t>
            </a:r>
            <a:r>
              <a:rPr lang="en-US" dirty="0" err="1"/>
              <a:t>FileReader</a:t>
            </a:r>
            <a:r>
              <a:rPr lang="en-US" dirty="0"/>
              <a:t> </a:t>
            </a:r>
            <a:r>
              <a:rPr lang="en-US" dirty="0" err="1"/>
              <a:t>fr</a:t>
            </a:r>
            <a:r>
              <a:rPr lang="en-US" dirty="0"/>
              <a:t>=</a:t>
            </a:r>
            <a:r>
              <a:rPr lang="en-US" b="1" dirty="0"/>
              <a:t>new</a:t>
            </a:r>
            <a:r>
              <a:rPr lang="en-US" dirty="0"/>
              <a:t> </a:t>
            </a:r>
            <a:r>
              <a:rPr lang="en-US" dirty="0" err="1"/>
              <a:t>FileReader</a:t>
            </a:r>
            <a:r>
              <a:rPr lang="en-US" dirty="0"/>
              <a:t>("D:\\testout.txt");    </a:t>
            </a:r>
          </a:p>
          <a:p>
            <a:pPr marL="0" indent="0">
              <a:buNone/>
            </a:pPr>
            <a:r>
              <a:rPr lang="en-US" dirty="0"/>
              <a:t>          </a:t>
            </a:r>
            <a:r>
              <a:rPr lang="en-US" b="1" dirty="0" err="1"/>
              <a:t>int</a:t>
            </a:r>
            <a:r>
              <a:rPr lang="en-US" dirty="0"/>
              <a:t> </a:t>
            </a:r>
            <a:r>
              <a:rPr lang="en-US" dirty="0" err="1"/>
              <a:t>i</a:t>
            </a:r>
            <a:r>
              <a:rPr lang="en-US" dirty="0"/>
              <a:t>;    </a:t>
            </a:r>
          </a:p>
          <a:p>
            <a:pPr marL="0" indent="0">
              <a:buNone/>
            </a:pPr>
            <a:r>
              <a:rPr lang="en-US" dirty="0"/>
              <a:t>          </a:t>
            </a:r>
            <a:r>
              <a:rPr lang="en-US" b="1" dirty="0"/>
              <a:t>while</a:t>
            </a:r>
            <a:r>
              <a:rPr lang="en-US" dirty="0"/>
              <a:t>((</a:t>
            </a:r>
            <a:r>
              <a:rPr lang="en-US" dirty="0" err="1"/>
              <a:t>i</a:t>
            </a:r>
            <a:r>
              <a:rPr lang="en-US" dirty="0"/>
              <a:t>=</a:t>
            </a:r>
            <a:r>
              <a:rPr lang="en-US" dirty="0" err="1"/>
              <a:t>fr.read</a:t>
            </a:r>
            <a:r>
              <a:rPr lang="en-US" dirty="0"/>
              <a:t>())!=-1)    </a:t>
            </a:r>
          </a:p>
          <a:p>
            <a:pPr marL="0" indent="0">
              <a:buNone/>
            </a:pPr>
            <a:r>
              <a:rPr lang="en-US" dirty="0"/>
              <a:t>          </a:t>
            </a:r>
            <a:r>
              <a:rPr lang="en-US" dirty="0" err="1"/>
              <a:t>System.out.print</a:t>
            </a:r>
            <a:r>
              <a:rPr lang="en-US" dirty="0"/>
              <a:t>((</a:t>
            </a:r>
            <a:r>
              <a:rPr lang="en-US" b="1" dirty="0"/>
              <a:t>char</a:t>
            </a:r>
            <a:r>
              <a:rPr lang="en-US" dirty="0"/>
              <a:t>)</a:t>
            </a:r>
            <a:r>
              <a:rPr lang="en-US" dirty="0" err="1"/>
              <a:t>i</a:t>
            </a:r>
            <a:r>
              <a:rPr lang="en-US" dirty="0"/>
              <a:t>);    </a:t>
            </a:r>
          </a:p>
          <a:p>
            <a:pPr marL="0" indent="0">
              <a:buNone/>
            </a:pPr>
            <a:r>
              <a:rPr lang="en-US" dirty="0"/>
              <a:t>          </a:t>
            </a:r>
            <a:r>
              <a:rPr lang="en-US" dirty="0" err="1"/>
              <a:t>fr.close</a:t>
            </a:r>
            <a:r>
              <a:rPr lang="en-US" dirty="0"/>
              <a:t>();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208949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 today?</a:t>
            </a:r>
            <a:endParaRPr lang="en-IN" sz="2900" dirty="0"/>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latin typeface="+mj-lt"/>
              </a:rPr>
              <a:t>Input / Output in Java</a:t>
            </a:r>
          </a:p>
          <a:p>
            <a:pPr marL="0" indent="0">
              <a:lnSpc>
                <a:spcPct val="114000"/>
              </a:lnSpc>
              <a:spcBef>
                <a:spcPts val="1800"/>
              </a:spcBef>
              <a:spcAft>
                <a:spcPts val="1200"/>
              </a:spcAft>
              <a:buNone/>
            </a:pPr>
            <a:r>
              <a:rPr lang="en-US" sz="2000" dirty="0">
                <a:latin typeface="+mj-lt"/>
              </a:rPr>
              <a:t>Character &amp; Byte Oriented I/O</a:t>
            </a:r>
          </a:p>
          <a:p>
            <a:pPr marL="0" indent="0">
              <a:lnSpc>
                <a:spcPct val="114000"/>
              </a:lnSpc>
              <a:spcBef>
                <a:spcPts val="1800"/>
              </a:spcBef>
              <a:spcAft>
                <a:spcPts val="1200"/>
              </a:spcAft>
              <a:buNone/>
            </a:pPr>
            <a:r>
              <a:rPr lang="en-US" sz="2000" dirty="0">
                <a:latin typeface="+mj-lt"/>
              </a:rPr>
              <a:t>Handling Files in Java</a:t>
            </a:r>
          </a:p>
          <a:p>
            <a:pPr marL="0" indent="0">
              <a:lnSpc>
                <a:spcPct val="114000"/>
              </a:lnSpc>
              <a:spcBef>
                <a:spcPts val="1800"/>
              </a:spcBef>
              <a:spcAft>
                <a:spcPts val="1200"/>
              </a:spcAft>
              <a:buNone/>
            </a:pPr>
            <a:r>
              <a:rPr lang="en-US" sz="2000" dirty="0">
                <a:latin typeface="+mj-lt"/>
              </a:rPr>
              <a:t>Serialization</a:t>
            </a:r>
          </a:p>
          <a:p>
            <a:pPr marL="0" indent="0">
              <a:lnSpc>
                <a:spcPct val="114000"/>
              </a:lnSpc>
              <a:spcBef>
                <a:spcPts val="1800"/>
              </a:spcBef>
              <a:spcAft>
                <a:spcPts val="1200"/>
              </a:spcAft>
              <a:buNone/>
            </a:pPr>
            <a:r>
              <a:rPr lang="en-US" sz="2000">
                <a:latin typeface="+mj-lt"/>
              </a:rPr>
              <a:t>Deserialization</a:t>
            </a:r>
            <a:endParaRPr lang="en-US" sz="2000" dirty="0">
              <a:latin typeface="+mj-lt"/>
            </a:endParaRPr>
          </a:p>
          <a:p>
            <a:pPr marL="0" indent="0">
              <a:lnSpc>
                <a:spcPct val="114000"/>
              </a:lnSpc>
              <a:spcBef>
                <a:spcPts val="1800"/>
              </a:spcBef>
              <a:spcAft>
                <a:spcPts val="1200"/>
              </a:spcAft>
              <a:buNone/>
            </a:pPr>
            <a:endParaRPr lang="en-US" sz="2000" dirty="0">
              <a:latin typeface="+mj-lt"/>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File…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81374"/>
            <a:ext cx="631507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359" y="3029211"/>
            <a:ext cx="664845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C:\Users\anurags\Desktop\File and Directory Create Java progra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234" y="196111"/>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4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dirty="0" err="1"/>
              <a:t>BufferedReader</a:t>
            </a:r>
            <a:r>
              <a:rPr lang="en-US" dirty="0"/>
              <a:t> code…</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81" y="1285874"/>
            <a:ext cx="8838819"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57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7962900" cy="612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43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directory..</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432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0"/>
            <a:ext cx="8001000" cy="1661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170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654367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428999"/>
            <a:ext cx="6391275" cy="2492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276720" y="152400"/>
            <a:ext cx="8562480" cy="576000"/>
          </a:xfrm>
        </p:spPr>
        <p:txBody>
          <a:bodyPr/>
          <a:lstStyle/>
          <a:p>
            <a:r>
              <a:rPr lang="en-US" dirty="0"/>
              <a:t>Deleting files…</a:t>
            </a:r>
            <a:endParaRPr lang="en-IN" dirty="0"/>
          </a:p>
        </p:txBody>
      </p:sp>
    </p:spTree>
    <p:extLst>
      <p:ext uri="{BB962C8B-B14F-4D97-AF65-F5344CB8AC3E}">
        <p14:creationId xmlns:p14="http://schemas.microsoft.com/office/powerpoint/2010/main" val="140125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Java Scanner class</a:t>
            </a:r>
          </a:p>
        </p:txBody>
      </p:sp>
      <p:sp>
        <p:nvSpPr>
          <p:cNvPr id="3" name="Content Placeholder 2"/>
          <p:cNvSpPr>
            <a:spLocks noGrp="1"/>
          </p:cNvSpPr>
          <p:nvPr>
            <p:ph idx="1"/>
          </p:nvPr>
        </p:nvSpPr>
        <p:spPr/>
        <p:txBody>
          <a:bodyPr/>
          <a:lstStyle/>
          <a:p>
            <a:r>
              <a:rPr lang="en-US" dirty="0"/>
              <a:t>There are various ways to read input from the keyboard, the </a:t>
            </a:r>
            <a:r>
              <a:rPr lang="en-US" dirty="0" err="1"/>
              <a:t>java.util.Scanner</a:t>
            </a:r>
            <a:r>
              <a:rPr lang="en-US" dirty="0"/>
              <a:t> class is one of them.</a:t>
            </a:r>
          </a:p>
          <a:p>
            <a:r>
              <a:rPr lang="en-US" dirty="0"/>
              <a:t>The </a:t>
            </a:r>
            <a:r>
              <a:rPr lang="en-US" b="1" dirty="0"/>
              <a:t>Java Scanner</a:t>
            </a:r>
            <a:r>
              <a:rPr lang="en-US" dirty="0"/>
              <a:t> class breaks the input into tokens using a delimiter that is whitespace </a:t>
            </a:r>
            <a:r>
              <a:rPr lang="en-US" dirty="0" err="1"/>
              <a:t>bydefault</a:t>
            </a:r>
            <a:r>
              <a:rPr lang="en-US" dirty="0"/>
              <a:t>. It provides many methods to read and parse various primitive values.</a:t>
            </a:r>
          </a:p>
          <a:p>
            <a:r>
              <a:rPr lang="en-US" dirty="0"/>
              <a:t>Java Scanner class is widely used to parse text for string and primitive types using regular expression.</a:t>
            </a:r>
          </a:p>
          <a:p>
            <a:r>
              <a:rPr lang="en-US" dirty="0"/>
              <a:t>Java Scanner class extends Object class and implements Iterator and Closeable interfaces.</a:t>
            </a:r>
          </a:p>
        </p:txBody>
      </p:sp>
    </p:spTree>
    <p:extLst>
      <p:ext uri="{BB962C8B-B14F-4D97-AF65-F5344CB8AC3E}">
        <p14:creationId xmlns:p14="http://schemas.microsoft.com/office/powerpoint/2010/main" val="2035550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 class</a:t>
            </a:r>
          </a:p>
        </p:txBody>
      </p:sp>
      <p:sp>
        <p:nvSpPr>
          <p:cNvPr id="3" name="Content Placeholder 2"/>
          <p:cNvSpPr>
            <a:spLocks noGrp="1"/>
          </p:cNvSpPr>
          <p:nvPr>
            <p:ph idx="1"/>
          </p:nvPr>
        </p:nvSpPr>
        <p:spPr/>
        <p:txBody>
          <a:bodyPr/>
          <a:lstStyle/>
          <a:p>
            <a:pPr marL="0" indent="0">
              <a:buNone/>
            </a:pPr>
            <a:r>
              <a:rPr lang="en-US" dirty="0"/>
              <a:t>Scanner class is available Java .util package</a:t>
            </a:r>
          </a:p>
          <a:p>
            <a:pPr marL="0" indent="0">
              <a:buNone/>
            </a:pPr>
            <a:r>
              <a:rPr lang="en-US" dirty="0"/>
              <a:t>Syntax :</a:t>
            </a:r>
          </a:p>
          <a:p>
            <a:pPr marL="0" indent="0">
              <a:buNone/>
            </a:pPr>
            <a:r>
              <a:rPr lang="en-US" dirty="0"/>
              <a:t>Scanner scanner=new Scanner(System.in);</a:t>
            </a:r>
          </a:p>
          <a:p>
            <a:pPr marL="0" indent="0">
              <a:buNone/>
            </a:pPr>
            <a:r>
              <a:rPr lang="en-US" dirty="0"/>
              <a:t>int a=</a:t>
            </a:r>
            <a:r>
              <a:rPr lang="en-US" dirty="0" err="1"/>
              <a:t>scanner.nextInt</a:t>
            </a:r>
            <a:r>
              <a:rPr lang="en-US" dirty="0"/>
              <a:t>();</a:t>
            </a:r>
          </a:p>
          <a:p>
            <a:pPr marL="0" indent="0">
              <a:buNone/>
            </a:pPr>
            <a:r>
              <a:rPr lang="en-US" dirty="0"/>
              <a:t>Float c=</a:t>
            </a:r>
            <a:r>
              <a:rPr lang="en-US" dirty="0" err="1"/>
              <a:t>scanner.nextFloat</a:t>
            </a:r>
            <a:r>
              <a:rPr lang="en-US" dirty="0"/>
              <a:t>();</a:t>
            </a:r>
          </a:p>
          <a:p>
            <a:pPr marL="0" indent="0">
              <a:buNone/>
            </a:pPr>
            <a:r>
              <a:rPr lang="en-US" dirty="0"/>
              <a:t>String b=</a:t>
            </a:r>
            <a:r>
              <a:rPr lang="en-US" dirty="0" err="1"/>
              <a:t>scanner.next</a:t>
            </a:r>
            <a:r>
              <a:rPr lang="en-US" dirty="0"/>
              <a:t>();</a:t>
            </a:r>
          </a:p>
        </p:txBody>
      </p:sp>
    </p:spTree>
    <p:extLst>
      <p:ext uri="{BB962C8B-B14F-4D97-AF65-F5344CB8AC3E}">
        <p14:creationId xmlns:p14="http://schemas.microsoft.com/office/powerpoint/2010/main" val="36586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this..</a:t>
            </a:r>
          </a:p>
        </p:txBody>
      </p:sp>
      <p:sp>
        <p:nvSpPr>
          <p:cNvPr id="3" name="Content Placeholder 2"/>
          <p:cNvSpPr>
            <a:spLocks noGrp="1"/>
          </p:cNvSpPr>
          <p:nvPr>
            <p:ph idx="1"/>
          </p:nvPr>
        </p:nvSpPr>
        <p:spPr/>
        <p:txBody>
          <a:bodyPr>
            <a:normAutofit lnSpcReduction="10000"/>
          </a:bodyPr>
          <a:lstStyle/>
          <a:p>
            <a:r>
              <a:rPr lang="en-US" b="1" dirty="0"/>
              <a:t>import</a:t>
            </a:r>
            <a:r>
              <a:rPr lang="en-US" dirty="0"/>
              <a:t> </a:t>
            </a:r>
            <a:r>
              <a:rPr lang="en-US" dirty="0" err="1"/>
              <a:t>java.util.Scanner</a:t>
            </a:r>
            <a:r>
              <a:rPr lang="en-US" dirty="0"/>
              <a:t>;  </a:t>
            </a:r>
          </a:p>
          <a:p>
            <a:r>
              <a:rPr lang="en-US" b="1" dirty="0"/>
              <a:t>class</a:t>
            </a:r>
            <a:r>
              <a:rPr lang="en-US" dirty="0"/>
              <a:t> </a:t>
            </a:r>
            <a:r>
              <a:rPr lang="en-US" dirty="0" err="1"/>
              <a:t>ScannerTest</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Scanner </a:t>
            </a:r>
            <a:r>
              <a:rPr lang="en-US" dirty="0" err="1"/>
              <a:t>sc</a:t>
            </a:r>
            <a:r>
              <a:rPr lang="en-US" dirty="0"/>
              <a:t>=</a:t>
            </a:r>
            <a:r>
              <a:rPr lang="en-US" b="1" dirty="0"/>
              <a:t>new</a:t>
            </a:r>
            <a:r>
              <a:rPr lang="en-US" dirty="0"/>
              <a:t> Scanner(System.in);  </a:t>
            </a:r>
          </a:p>
          <a:p>
            <a:r>
              <a:rPr lang="en-US" dirty="0"/>
              <a:t>     </a:t>
            </a:r>
          </a:p>
          <a:p>
            <a:r>
              <a:rPr lang="en-US" dirty="0"/>
              <a:t>   </a:t>
            </a:r>
            <a:r>
              <a:rPr lang="en-US" dirty="0" err="1"/>
              <a:t>System.out.println</a:t>
            </a:r>
            <a:r>
              <a:rPr lang="en-US" dirty="0"/>
              <a:t>("Enter your </a:t>
            </a:r>
            <a:r>
              <a:rPr lang="en-US" dirty="0" err="1"/>
              <a:t>rollno</a:t>
            </a:r>
            <a:r>
              <a:rPr lang="en-US" dirty="0"/>
              <a:t>");  </a:t>
            </a:r>
          </a:p>
          <a:p>
            <a:r>
              <a:rPr lang="en-US" dirty="0"/>
              <a:t>   </a:t>
            </a:r>
            <a:r>
              <a:rPr lang="en-US" b="1" dirty="0" err="1"/>
              <a:t>int</a:t>
            </a:r>
            <a:r>
              <a:rPr lang="en-US" dirty="0"/>
              <a:t> </a:t>
            </a:r>
            <a:r>
              <a:rPr lang="en-US" dirty="0" err="1"/>
              <a:t>rollno</a:t>
            </a:r>
            <a:r>
              <a:rPr lang="en-US" dirty="0"/>
              <a:t>=</a:t>
            </a:r>
            <a:r>
              <a:rPr lang="en-US" dirty="0" err="1"/>
              <a:t>sc.nextInt</a:t>
            </a:r>
            <a:r>
              <a:rPr lang="en-US" dirty="0"/>
              <a:t>();  </a:t>
            </a:r>
          </a:p>
          <a:p>
            <a:r>
              <a:rPr lang="en-US" dirty="0"/>
              <a:t>   </a:t>
            </a:r>
            <a:r>
              <a:rPr lang="en-US" dirty="0" err="1"/>
              <a:t>System.out.println</a:t>
            </a:r>
            <a:r>
              <a:rPr lang="en-US" dirty="0"/>
              <a:t>("Enter your name");  </a:t>
            </a:r>
          </a:p>
          <a:p>
            <a:r>
              <a:rPr lang="en-US" dirty="0"/>
              <a:t>   String name=</a:t>
            </a:r>
            <a:r>
              <a:rPr lang="en-US" dirty="0" err="1"/>
              <a:t>sc.next</a:t>
            </a:r>
            <a:r>
              <a:rPr lang="en-US" dirty="0"/>
              <a:t>();  </a:t>
            </a:r>
          </a:p>
          <a:p>
            <a:r>
              <a:rPr lang="en-US" dirty="0"/>
              <a:t>   </a:t>
            </a:r>
            <a:r>
              <a:rPr lang="en-US" dirty="0" err="1"/>
              <a:t>System.out.println</a:t>
            </a:r>
            <a:r>
              <a:rPr lang="en-US" dirty="0"/>
              <a:t>("Enter your fee");  </a:t>
            </a:r>
          </a:p>
          <a:p>
            <a:r>
              <a:rPr lang="en-US" dirty="0"/>
              <a:t>   </a:t>
            </a:r>
            <a:r>
              <a:rPr lang="en-US" b="1" dirty="0"/>
              <a:t>double</a:t>
            </a:r>
            <a:r>
              <a:rPr lang="en-US" dirty="0"/>
              <a:t> fee=</a:t>
            </a:r>
            <a:r>
              <a:rPr lang="en-US" dirty="0" err="1"/>
              <a:t>sc.nextDouble</a:t>
            </a:r>
            <a:r>
              <a:rPr lang="en-US" dirty="0"/>
              <a:t>();  </a:t>
            </a:r>
          </a:p>
          <a:p>
            <a:r>
              <a:rPr lang="en-US" dirty="0"/>
              <a:t>   </a:t>
            </a:r>
            <a:r>
              <a:rPr lang="en-US" dirty="0" err="1"/>
              <a:t>System.out.println</a:t>
            </a:r>
            <a:r>
              <a:rPr lang="en-US" dirty="0"/>
              <a:t>("</a:t>
            </a:r>
            <a:r>
              <a:rPr lang="en-US" dirty="0" err="1"/>
              <a:t>Rollno</a:t>
            </a:r>
            <a:r>
              <a:rPr lang="en-US" dirty="0"/>
              <a:t>:"+</a:t>
            </a:r>
            <a:r>
              <a:rPr lang="en-US" dirty="0" err="1"/>
              <a:t>rollno</a:t>
            </a:r>
            <a:r>
              <a:rPr lang="en-US" dirty="0"/>
              <a:t>+" name:"+name+" fee:"+fee);  </a:t>
            </a:r>
          </a:p>
          <a:p>
            <a:r>
              <a:rPr lang="en-US" dirty="0"/>
              <a:t>   </a:t>
            </a:r>
            <a:r>
              <a:rPr lang="en-US" dirty="0" err="1"/>
              <a:t>sc.close</a:t>
            </a:r>
            <a:r>
              <a:rPr lang="en-US" dirty="0"/>
              <a:t>();  </a:t>
            </a:r>
          </a:p>
          <a:p>
            <a:r>
              <a:rPr lang="en-US" dirty="0"/>
              <a:t> }  </a:t>
            </a:r>
          </a:p>
          <a:p>
            <a:r>
              <a:rPr lang="en-US" dirty="0"/>
              <a:t>}   </a:t>
            </a:r>
          </a:p>
        </p:txBody>
      </p:sp>
    </p:spTree>
    <p:extLst>
      <p:ext uri="{BB962C8B-B14F-4D97-AF65-F5344CB8AC3E}">
        <p14:creationId xmlns:p14="http://schemas.microsoft.com/office/powerpoint/2010/main" val="84717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Persistence</a:t>
            </a:r>
            <a:br>
              <a:rPr lang="en-US" dirty="0"/>
            </a:br>
            <a:endParaRPr lang="en-US" dirty="0"/>
          </a:p>
        </p:txBody>
      </p:sp>
      <p:sp>
        <p:nvSpPr>
          <p:cNvPr id="3" name="Content Placeholder 2"/>
          <p:cNvSpPr>
            <a:spLocks noGrp="1"/>
          </p:cNvSpPr>
          <p:nvPr>
            <p:ph idx="1"/>
          </p:nvPr>
        </p:nvSpPr>
        <p:spPr/>
        <p:txBody>
          <a:bodyPr>
            <a:normAutofit/>
          </a:bodyPr>
          <a:lstStyle/>
          <a:p>
            <a:r>
              <a:rPr lang="en-US" dirty="0"/>
              <a:t>Saving data to some type of permanent storage is called persistence.</a:t>
            </a:r>
          </a:p>
          <a:p>
            <a:r>
              <a:rPr lang="en-US" dirty="0"/>
              <a:t> An object that is persistent-capable, can be stored on disk (or any other storage device), or sent to another machine to be stored there. </a:t>
            </a:r>
          </a:p>
          <a:p>
            <a:pPr marL="1085850" lvl="2"/>
            <a:r>
              <a:rPr lang="en-US" sz="1400" dirty="0"/>
              <a:t>A non persisted object exists only as long as the Java Virtual Machine is running.</a:t>
            </a:r>
          </a:p>
          <a:p>
            <a:pPr marL="1085850" lvl="2"/>
            <a:r>
              <a:rPr lang="en-US" sz="1400" dirty="0"/>
              <a:t> Java serialization is the standard mechanism for saving an object as a sequence of bytes that can later be rebuilt into a copy of the object. </a:t>
            </a:r>
          </a:p>
          <a:p>
            <a:pPr marL="1085850" lvl="2"/>
            <a:r>
              <a:rPr lang="en-US" sz="1400" dirty="0"/>
              <a:t>To serialize an object of a specific class, the class must implement the java.io.Serializable interface</a:t>
            </a:r>
            <a:r>
              <a:rPr lang="en-US" dirty="0"/>
              <a:t>.</a:t>
            </a:r>
          </a:p>
          <a:p>
            <a:r>
              <a:rPr lang="en-US" dirty="0"/>
              <a:t>The java.io.Serializable interface is a marker interface defines no methods, and serves only as a marker to indicate that the class should be considered for serialization.</a:t>
            </a:r>
          </a:p>
        </p:txBody>
      </p:sp>
    </p:spTree>
    <p:extLst>
      <p:ext uri="{BB962C8B-B14F-4D97-AF65-F5344CB8AC3E}">
        <p14:creationId xmlns:p14="http://schemas.microsoft.com/office/powerpoint/2010/main" val="60246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 and Deserialization in Java</a:t>
            </a:r>
          </a:p>
        </p:txBody>
      </p:sp>
      <p:sp>
        <p:nvSpPr>
          <p:cNvPr id="3" name="Content Placeholder 2"/>
          <p:cNvSpPr>
            <a:spLocks noGrp="1"/>
          </p:cNvSpPr>
          <p:nvPr>
            <p:ph idx="1"/>
          </p:nvPr>
        </p:nvSpPr>
        <p:spPr/>
        <p:txBody>
          <a:bodyPr/>
          <a:lstStyle/>
          <a:p>
            <a:r>
              <a:rPr lang="en-US" b="1" dirty="0"/>
              <a:t>Serialization</a:t>
            </a:r>
            <a:r>
              <a:rPr lang="en-US" dirty="0"/>
              <a:t> is a process of converting an object into a sequence of bytes which can be persisted to a disk or database or can be sent through streams. The reverse process of creating object from sequence of bytes is called </a:t>
            </a:r>
            <a:r>
              <a:rPr lang="en-US" b="1" dirty="0"/>
              <a:t>deserialization</a:t>
            </a:r>
            <a:r>
              <a:rPr lang="en-US" dirty="0"/>
              <a:t>.</a:t>
            </a:r>
          </a:p>
          <a:p>
            <a:r>
              <a:rPr lang="en-US" dirty="0"/>
              <a:t>A class must implement </a:t>
            </a:r>
            <a:r>
              <a:rPr lang="en-US" b="1" dirty="0" err="1"/>
              <a:t>Serializable</a:t>
            </a:r>
            <a:r>
              <a:rPr lang="en-US" dirty="0"/>
              <a:t> interface present in </a:t>
            </a:r>
            <a:r>
              <a:rPr lang="en-US" b="1" dirty="0"/>
              <a:t>java.io</a:t>
            </a:r>
            <a:r>
              <a:rPr lang="en-US" dirty="0"/>
              <a:t> package in order to serialize its object successfully. </a:t>
            </a:r>
          </a:p>
          <a:p>
            <a:r>
              <a:rPr lang="en-US" b="1" dirty="0" err="1"/>
              <a:t>Serializable</a:t>
            </a:r>
            <a:r>
              <a:rPr lang="en-US" dirty="0"/>
              <a:t> is a </a:t>
            </a:r>
            <a:r>
              <a:rPr lang="en-US" b="1" dirty="0"/>
              <a:t>marker interface</a:t>
            </a:r>
            <a:r>
              <a:rPr lang="en-US" dirty="0"/>
              <a:t> that adds </a:t>
            </a:r>
            <a:r>
              <a:rPr lang="en-US" dirty="0" err="1"/>
              <a:t>serializable</a:t>
            </a:r>
            <a:r>
              <a:rPr lang="en-US" dirty="0"/>
              <a:t> </a:t>
            </a:r>
            <a:r>
              <a:rPr lang="en-US" dirty="0" err="1"/>
              <a:t>behaviour</a:t>
            </a:r>
            <a:r>
              <a:rPr lang="en-US" dirty="0"/>
              <a:t> to the class implementing it.</a:t>
            </a:r>
          </a:p>
        </p:txBody>
      </p:sp>
    </p:spTree>
    <p:extLst>
      <p:ext uri="{BB962C8B-B14F-4D97-AF65-F5344CB8AC3E}">
        <p14:creationId xmlns:p14="http://schemas.microsoft.com/office/powerpoint/2010/main" val="29554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13" y="304800"/>
            <a:ext cx="6629400" cy="609599"/>
          </a:xfrm>
        </p:spPr>
        <p:txBody>
          <a:bodyPr/>
          <a:lstStyle/>
          <a:p>
            <a:r>
              <a:rPr lang="en-US" dirty="0"/>
              <a:t>Java IO</a:t>
            </a:r>
          </a:p>
        </p:txBody>
      </p:sp>
      <p:sp>
        <p:nvSpPr>
          <p:cNvPr id="3" name="Content Placeholder 2"/>
          <p:cNvSpPr>
            <a:spLocks noGrp="1"/>
          </p:cNvSpPr>
          <p:nvPr>
            <p:ph idx="1"/>
          </p:nvPr>
        </p:nvSpPr>
        <p:spPr>
          <a:xfrm>
            <a:off x="311275" y="1295400"/>
            <a:ext cx="8530118" cy="4897665"/>
          </a:xfrm>
        </p:spPr>
        <p:txBody>
          <a:bodyPr>
            <a:normAutofit/>
          </a:bodyPr>
          <a:lstStyle/>
          <a:p>
            <a:pPr marL="0" indent="0">
              <a:buNone/>
            </a:pPr>
            <a:r>
              <a:rPr lang="en-US" dirty="0"/>
              <a:t>Process the input and produce the output.</a:t>
            </a:r>
          </a:p>
          <a:p>
            <a:pPr marL="0" indent="0">
              <a:buNone/>
            </a:pPr>
            <a:r>
              <a:rPr lang="en-US" dirty="0"/>
              <a:t>Java uses the concept of stream to make I/O operation fast. </a:t>
            </a:r>
          </a:p>
          <a:p>
            <a:pPr marL="0" indent="0">
              <a:buNone/>
            </a:pPr>
            <a:r>
              <a:rPr lang="en-US" dirty="0"/>
              <a:t>java.io package contains all the classes required for input and output operations.</a:t>
            </a:r>
          </a:p>
          <a:p>
            <a:endParaRPr lang="en-US" b="1" dirty="0"/>
          </a:p>
          <a:p>
            <a:r>
              <a:rPr lang="en-US" b="1" dirty="0"/>
              <a:t>Stream</a:t>
            </a:r>
          </a:p>
          <a:p>
            <a:pPr>
              <a:buFont typeface="Wingdings" panose="05000000000000000000" pitchFamily="2" charset="2"/>
              <a:buChar char="ü"/>
            </a:pPr>
            <a:r>
              <a:rPr lang="en-US" dirty="0"/>
              <a:t>A stream is a sequence of data.</a:t>
            </a:r>
          </a:p>
          <a:p>
            <a:pPr>
              <a:buFont typeface="Wingdings" panose="05000000000000000000" pitchFamily="2" charset="2"/>
              <a:buChar char="ü"/>
            </a:pPr>
            <a:r>
              <a:rPr lang="en-US" dirty="0"/>
              <a:t>In Java a stream is composed of bytes. It's called a stream because it is like a stream of water that continues to flow.</a:t>
            </a:r>
          </a:p>
          <a:p>
            <a:pPr>
              <a:buFont typeface="Wingdings" panose="05000000000000000000" pitchFamily="2" charset="2"/>
              <a:buChar char="ü"/>
            </a:pPr>
            <a:r>
              <a:rPr lang="en-US" dirty="0"/>
              <a:t>In java, 3 streams are created for us automatically. All these streams are attached with console.</a:t>
            </a:r>
          </a:p>
          <a:p>
            <a:pPr>
              <a:buFont typeface="Wingdings" panose="05000000000000000000" pitchFamily="2" charset="2"/>
              <a:buChar char="ü"/>
            </a:pPr>
            <a:endParaRPr lang="en-US" b="1" dirty="0"/>
          </a:p>
          <a:p>
            <a:pPr>
              <a:buFont typeface="Wingdings" panose="05000000000000000000" pitchFamily="2" charset="2"/>
              <a:buChar char="ü"/>
            </a:pPr>
            <a:r>
              <a:rPr lang="en-US" b="1" dirty="0"/>
              <a:t>1) </a:t>
            </a:r>
            <a:r>
              <a:rPr lang="en-US" b="1" dirty="0" err="1"/>
              <a:t>System.out</a:t>
            </a:r>
            <a:r>
              <a:rPr lang="en-US" b="1" dirty="0"/>
              <a:t>: </a:t>
            </a:r>
            <a:r>
              <a:rPr lang="en-US" dirty="0"/>
              <a:t>standard output stream</a:t>
            </a:r>
          </a:p>
          <a:p>
            <a:pPr>
              <a:buFont typeface="Wingdings" panose="05000000000000000000" pitchFamily="2" charset="2"/>
              <a:buChar char="ü"/>
            </a:pPr>
            <a:r>
              <a:rPr lang="en-US" b="1" dirty="0"/>
              <a:t>2) System.in: </a:t>
            </a:r>
            <a:r>
              <a:rPr lang="en-US" dirty="0"/>
              <a:t>standard input stream</a:t>
            </a:r>
          </a:p>
          <a:p>
            <a:pPr>
              <a:buFont typeface="Wingdings" panose="05000000000000000000" pitchFamily="2" charset="2"/>
              <a:buChar char="ü"/>
            </a:pPr>
            <a:r>
              <a:rPr lang="en-US" b="1" dirty="0"/>
              <a:t>3) </a:t>
            </a:r>
            <a:r>
              <a:rPr lang="en-US" b="1" dirty="0" err="1"/>
              <a:t>System.err</a:t>
            </a:r>
            <a:r>
              <a:rPr lang="en-US" b="1" dirty="0"/>
              <a:t>: </a:t>
            </a:r>
            <a:r>
              <a:rPr lang="en-US" dirty="0"/>
              <a:t>standard error stream</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46902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 of </a:t>
            </a:r>
            <a:r>
              <a:rPr lang="en-US" dirty="0" err="1"/>
              <a:t>writeObject</a:t>
            </a:r>
            <a:r>
              <a:rPr lang="en-US" dirty="0"/>
              <a:t>() and </a:t>
            </a:r>
            <a:r>
              <a:rPr lang="en-US" dirty="0" err="1"/>
              <a:t>readObject</a:t>
            </a:r>
            <a:r>
              <a:rPr lang="en-US" dirty="0"/>
              <a:t>()</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err="1"/>
              <a:t>writeObject</a:t>
            </a:r>
            <a:r>
              <a:rPr lang="en-US" dirty="0"/>
              <a:t>() method of </a:t>
            </a:r>
            <a:r>
              <a:rPr lang="en-US" dirty="0" err="1"/>
              <a:t>ObjectOutputStream</a:t>
            </a:r>
            <a:r>
              <a:rPr lang="en-US" dirty="0"/>
              <a:t> class serializes an object and send it to the output stream.</a:t>
            </a:r>
          </a:p>
          <a:p>
            <a:pPr marL="0" indent="0">
              <a:buNone/>
            </a:pPr>
            <a:endParaRPr lang="en-US" dirty="0"/>
          </a:p>
          <a:p>
            <a:pPr marL="0" indent="0">
              <a:buNone/>
            </a:pPr>
            <a:r>
              <a:rPr lang="en-US" b="1" dirty="0"/>
              <a:t>public final void </a:t>
            </a:r>
            <a:r>
              <a:rPr lang="en-US" b="1" dirty="0" err="1"/>
              <a:t>writeObject</a:t>
            </a:r>
            <a:r>
              <a:rPr lang="en-US" b="1" dirty="0"/>
              <a:t>(object x) throws </a:t>
            </a:r>
            <a:r>
              <a:rPr lang="en-US" b="1" dirty="0" err="1"/>
              <a:t>IOException</a:t>
            </a:r>
            <a:endParaRPr lang="en-US" b="1" dirty="0"/>
          </a:p>
          <a:p>
            <a:pPr marL="0" indent="0">
              <a:buNone/>
            </a:pPr>
            <a:endParaRPr lang="en-US" dirty="0"/>
          </a:p>
          <a:p>
            <a:pPr marL="0" indent="0">
              <a:buNone/>
            </a:pPr>
            <a:r>
              <a:rPr lang="en-US" dirty="0" err="1"/>
              <a:t>readObject</a:t>
            </a:r>
            <a:r>
              <a:rPr lang="en-US" dirty="0"/>
              <a:t>() method of </a:t>
            </a:r>
            <a:r>
              <a:rPr lang="en-US" dirty="0" err="1"/>
              <a:t>ObjectInputStream</a:t>
            </a:r>
            <a:r>
              <a:rPr lang="en-US" dirty="0"/>
              <a:t> class references object out of stream and </a:t>
            </a:r>
            <a:r>
              <a:rPr lang="en-US" dirty="0" err="1"/>
              <a:t>deserialize</a:t>
            </a:r>
            <a:r>
              <a:rPr lang="en-US" dirty="0"/>
              <a:t> it.</a:t>
            </a:r>
          </a:p>
          <a:p>
            <a:pPr marL="0" indent="0">
              <a:buNone/>
            </a:pPr>
            <a:endParaRPr lang="en-US" dirty="0"/>
          </a:p>
          <a:p>
            <a:pPr marL="0" indent="0">
              <a:buNone/>
            </a:pPr>
            <a:r>
              <a:rPr lang="en-US" b="1" dirty="0"/>
              <a:t>public final Object </a:t>
            </a:r>
            <a:r>
              <a:rPr lang="en-US" b="1" dirty="0" err="1"/>
              <a:t>readObject</a:t>
            </a:r>
            <a:r>
              <a:rPr lang="en-US" b="1" dirty="0"/>
              <a:t>() throws </a:t>
            </a:r>
            <a:r>
              <a:rPr lang="en-US" b="1" dirty="0" err="1"/>
              <a:t>IOException,ClassNotFoundException</a:t>
            </a:r>
            <a:endParaRPr lang="en-US" b="1" dirty="0"/>
          </a:p>
          <a:p>
            <a:pPr marL="0" indent="0">
              <a:buNone/>
            </a:pPr>
            <a:r>
              <a:rPr lang="en-US" dirty="0"/>
              <a:t>while serializing if you do not want any field to be part of object state then declare it either static or transient based on your need and it will not be included during java serialization process.</a:t>
            </a:r>
          </a:p>
        </p:txBody>
      </p:sp>
    </p:spTree>
    <p:extLst>
      <p:ext uri="{BB962C8B-B14F-4D97-AF65-F5344CB8AC3E}">
        <p14:creationId xmlns:p14="http://schemas.microsoft.com/office/powerpoint/2010/main" val="2656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52" y="2057401"/>
            <a:ext cx="4836728" cy="2160405"/>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1" y="1735320"/>
            <a:ext cx="3228975" cy="3143250"/>
          </a:xfrm>
          <a:prstGeom prst="rect">
            <a:avLst/>
          </a:prstGeom>
        </p:spPr>
      </p:pic>
      <p:sp>
        <p:nvSpPr>
          <p:cNvPr id="5" name="TextBox 4"/>
          <p:cNvSpPr txBox="1"/>
          <p:nvPr/>
        </p:nvSpPr>
        <p:spPr>
          <a:xfrm>
            <a:off x="685800" y="4878571"/>
            <a:ext cx="5257800" cy="584775"/>
          </a:xfrm>
          <a:prstGeom prst="rect">
            <a:avLst/>
          </a:prstGeom>
          <a:noFill/>
        </p:spPr>
        <p:txBody>
          <a:bodyPr wrap="square" rtlCol="0">
            <a:spAutoFit/>
          </a:bodyPr>
          <a:lstStyle/>
          <a:p>
            <a:r>
              <a:rPr lang="en-US" sz="1600" dirty="0"/>
              <a:t>The String class and all the wrapper classes implements </a:t>
            </a:r>
            <a:r>
              <a:rPr lang="en-US" sz="1600" i="1" dirty="0" err="1"/>
              <a:t>java.io.Serializable</a:t>
            </a:r>
            <a:r>
              <a:rPr lang="en-US" sz="1600" dirty="0"/>
              <a:t> interface by default.</a:t>
            </a:r>
          </a:p>
        </p:txBody>
      </p:sp>
    </p:spTree>
    <p:extLst>
      <p:ext uri="{BB962C8B-B14F-4D97-AF65-F5344CB8AC3E}">
        <p14:creationId xmlns:p14="http://schemas.microsoft.com/office/powerpoint/2010/main" val="198126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6629400" cy="457623"/>
          </a:xfrm>
        </p:spPr>
        <p:txBody>
          <a:bodyPr>
            <a:normAutofit/>
          </a:bodyPr>
          <a:lstStyle/>
          <a:p>
            <a:r>
              <a:rPr lang="en-US" dirty="0"/>
              <a:t>Try this..(Serializing an Object)</a:t>
            </a:r>
          </a:p>
        </p:txBody>
      </p:sp>
      <p:sp>
        <p:nvSpPr>
          <p:cNvPr id="3" name="Content Placeholder 2"/>
          <p:cNvSpPr>
            <a:spLocks noGrp="1"/>
          </p:cNvSpPr>
          <p:nvPr>
            <p:ph idx="1"/>
          </p:nvPr>
        </p:nvSpPr>
        <p:spPr>
          <a:xfrm>
            <a:off x="306513" y="1143000"/>
            <a:ext cx="3503487" cy="5105400"/>
          </a:xfrm>
        </p:spPr>
        <p:txBody>
          <a:bodyPr>
            <a:noAutofit/>
          </a:bodyPr>
          <a:lstStyle/>
          <a:p>
            <a:pPr marL="0" indent="0">
              <a:buNone/>
            </a:pPr>
            <a:r>
              <a:rPr lang="en-US" b="1" dirty="0"/>
              <a:t>import java.io.*;</a:t>
            </a:r>
          </a:p>
          <a:p>
            <a:pPr marL="0" indent="0">
              <a:buNone/>
            </a:pPr>
            <a:endParaRPr lang="en-US" dirty="0"/>
          </a:p>
          <a:p>
            <a:pPr marL="0" indent="0">
              <a:buNone/>
            </a:pPr>
            <a:r>
              <a:rPr lang="en-US" b="1" dirty="0"/>
              <a:t>public class </a:t>
            </a:r>
            <a:r>
              <a:rPr lang="en-US" b="1" u="sng" dirty="0"/>
              <a:t>Student implements </a:t>
            </a:r>
            <a:r>
              <a:rPr lang="en-US" b="1" u="sng" dirty="0" err="1"/>
              <a:t>Serializable</a:t>
            </a:r>
            <a:endParaRPr lang="en-US" b="1" u="sng" dirty="0"/>
          </a:p>
          <a:p>
            <a:pPr marL="0" indent="0">
              <a:buNone/>
            </a:pPr>
            <a:r>
              <a:rPr lang="en-US" dirty="0"/>
              <a:t>{</a:t>
            </a:r>
          </a:p>
          <a:p>
            <a:pPr marL="0" indent="0">
              <a:buNone/>
            </a:pPr>
            <a:r>
              <a:rPr lang="en-US" dirty="0"/>
              <a:t> String name;</a:t>
            </a:r>
          </a:p>
          <a:p>
            <a:pPr marL="0" indent="0">
              <a:buNone/>
            </a:pPr>
            <a:r>
              <a:rPr lang="en-US" dirty="0"/>
              <a:t> </a:t>
            </a:r>
            <a:r>
              <a:rPr lang="en-US" b="1" dirty="0" err="1"/>
              <a:t>int</a:t>
            </a:r>
            <a:r>
              <a:rPr lang="en-US" b="1" dirty="0"/>
              <a:t> rid;</a:t>
            </a:r>
          </a:p>
          <a:p>
            <a:pPr marL="0" indent="0">
              <a:buNone/>
            </a:pPr>
            <a:r>
              <a:rPr lang="en-US" dirty="0"/>
              <a:t> </a:t>
            </a:r>
            <a:r>
              <a:rPr lang="en-US" b="1" dirty="0"/>
              <a:t>static String </a:t>
            </a:r>
            <a:r>
              <a:rPr lang="en-US" b="1" i="1" dirty="0"/>
              <a:t>contact;</a:t>
            </a:r>
            <a:r>
              <a:rPr lang="en-US" dirty="0"/>
              <a:t> </a:t>
            </a:r>
          </a:p>
          <a:p>
            <a:pPr marL="0" indent="0">
              <a:buNone/>
            </a:pPr>
            <a:r>
              <a:rPr lang="en-US" dirty="0"/>
              <a:t> Student(String n, </a:t>
            </a:r>
            <a:r>
              <a:rPr lang="en-US" b="1" dirty="0" err="1"/>
              <a:t>int</a:t>
            </a:r>
            <a:r>
              <a:rPr lang="en-US" b="1" dirty="0"/>
              <a:t> r, String c)</a:t>
            </a:r>
          </a:p>
          <a:p>
            <a:pPr marL="0" indent="0">
              <a:buNone/>
            </a:pPr>
            <a:r>
              <a:rPr lang="en-US" dirty="0"/>
              <a:t> {</a:t>
            </a:r>
          </a:p>
          <a:p>
            <a:pPr marL="0" indent="0">
              <a:buNone/>
            </a:pPr>
            <a:r>
              <a:rPr lang="en-US" dirty="0"/>
              <a:t>  </a:t>
            </a:r>
            <a:r>
              <a:rPr lang="en-US" b="1" dirty="0"/>
              <a:t>this.name = n;</a:t>
            </a:r>
          </a:p>
          <a:p>
            <a:pPr marL="0" indent="0">
              <a:buNone/>
            </a:pPr>
            <a:r>
              <a:rPr lang="en-US" dirty="0"/>
              <a:t>  </a:t>
            </a:r>
            <a:r>
              <a:rPr lang="en-US" b="1" dirty="0" err="1"/>
              <a:t>this.rid</a:t>
            </a:r>
            <a:r>
              <a:rPr lang="en-US" b="1" dirty="0"/>
              <a:t> = r;</a:t>
            </a:r>
          </a:p>
          <a:p>
            <a:pPr marL="0" indent="0">
              <a:buNone/>
            </a:pPr>
            <a:r>
              <a:rPr lang="en-US" dirty="0"/>
              <a:t>  </a:t>
            </a:r>
            <a:r>
              <a:rPr lang="en-US" i="1" dirty="0"/>
              <a:t>contact = c;</a:t>
            </a:r>
          </a:p>
          <a:p>
            <a:pPr marL="0" indent="0">
              <a:buNone/>
            </a:pPr>
            <a:r>
              <a:rPr lang="en-US" dirty="0"/>
              <a:t> }</a:t>
            </a:r>
          </a:p>
          <a:p>
            <a:pPr marL="0" indent="0">
              <a:buNone/>
            </a:pPr>
            <a:r>
              <a:rPr lang="en-US" dirty="0"/>
              <a:t> </a:t>
            </a:r>
            <a:endParaRPr lang="en-US" b="1" dirty="0"/>
          </a:p>
        </p:txBody>
      </p:sp>
      <p:sp>
        <p:nvSpPr>
          <p:cNvPr id="4" name="Rectangle 3"/>
          <p:cNvSpPr/>
          <p:nvPr/>
        </p:nvSpPr>
        <p:spPr>
          <a:xfrm>
            <a:off x="4114800" y="1143000"/>
            <a:ext cx="4572000" cy="5355312"/>
          </a:xfrm>
          <a:prstGeom prst="rect">
            <a:avLst/>
          </a:prstGeom>
        </p:spPr>
        <p:txBody>
          <a:bodyPr>
            <a:spAutoFit/>
          </a:bodyPr>
          <a:lstStyle/>
          <a:p>
            <a:r>
              <a:rPr lang="en-US" b="1" dirty="0"/>
              <a:t>public static void main(String[] </a:t>
            </a:r>
            <a:r>
              <a:rPr lang="en-US" b="1" dirty="0" err="1"/>
              <a:t>args</a:t>
            </a:r>
            <a:r>
              <a:rPr lang="en-US" b="1" dirty="0"/>
              <a:t>)</a:t>
            </a:r>
          </a:p>
          <a:p>
            <a:r>
              <a:rPr lang="en-US" dirty="0"/>
              <a:t> {</a:t>
            </a:r>
          </a:p>
          <a:p>
            <a:r>
              <a:rPr lang="en-US" dirty="0"/>
              <a:t> </a:t>
            </a:r>
            <a:r>
              <a:rPr lang="en-US" b="1" dirty="0"/>
              <a:t>try</a:t>
            </a:r>
          </a:p>
          <a:p>
            <a:r>
              <a:rPr lang="en-US" dirty="0"/>
              <a:t> {</a:t>
            </a:r>
          </a:p>
          <a:p>
            <a:r>
              <a:rPr lang="nn-NO" dirty="0"/>
              <a:t>  Student si = </a:t>
            </a:r>
            <a:r>
              <a:rPr lang="nn-NO" b="1" dirty="0" err="1"/>
              <a:t>new</a:t>
            </a:r>
            <a:r>
              <a:rPr lang="nn-NO" b="1" dirty="0"/>
              <a:t> Student("</a:t>
            </a:r>
            <a:r>
              <a:rPr lang="nn-NO" b="1" dirty="0" err="1"/>
              <a:t>Abhi</a:t>
            </a:r>
            <a:r>
              <a:rPr lang="nn-NO" b="1" dirty="0"/>
              <a:t>", 104, "110044");</a:t>
            </a:r>
          </a:p>
          <a:p>
            <a:r>
              <a:rPr lang="en-US" dirty="0"/>
              <a:t>  </a:t>
            </a:r>
            <a:r>
              <a:rPr lang="en-US" dirty="0" err="1"/>
              <a:t>FileOutputStream</a:t>
            </a:r>
            <a:r>
              <a:rPr lang="en-US" dirty="0"/>
              <a:t> </a:t>
            </a:r>
            <a:r>
              <a:rPr lang="en-US" dirty="0" err="1"/>
              <a:t>fos</a:t>
            </a:r>
            <a:r>
              <a:rPr lang="en-US" dirty="0"/>
              <a:t> = </a:t>
            </a:r>
            <a:r>
              <a:rPr lang="en-US" b="1" dirty="0"/>
              <a:t>new </a:t>
            </a:r>
            <a:r>
              <a:rPr lang="en-US" b="1" dirty="0" err="1"/>
              <a:t>FileOutputStream</a:t>
            </a:r>
            <a:r>
              <a:rPr lang="en-US" b="1" dirty="0"/>
              <a:t>("</a:t>
            </a:r>
            <a:r>
              <a:rPr lang="en-US" b="1" dirty="0" err="1"/>
              <a:t>student.ser</a:t>
            </a:r>
            <a:r>
              <a:rPr lang="en-US" b="1" dirty="0"/>
              <a:t>");</a:t>
            </a:r>
          </a:p>
          <a:p>
            <a:r>
              <a:rPr lang="en-US" dirty="0"/>
              <a:t>  </a:t>
            </a:r>
            <a:r>
              <a:rPr lang="en-US" dirty="0" err="1"/>
              <a:t>ObjectOutputStream</a:t>
            </a:r>
            <a:r>
              <a:rPr lang="en-US" dirty="0"/>
              <a:t> </a:t>
            </a:r>
            <a:r>
              <a:rPr lang="en-US" dirty="0" err="1"/>
              <a:t>oos</a:t>
            </a:r>
            <a:r>
              <a:rPr lang="en-US" dirty="0"/>
              <a:t> = </a:t>
            </a:r>
            <a:r>
              <a:rPr lang="en-US" b="1" dirty="0"/>
              <a:t>new </a:t>
            </a:r>
            <a:r>
              <a:rPr lang="en-US" b="1" dirty="0" err="1"/>
              <a:t>ObjectOutputStream</a:t>
            </a:r>
            <a:r>
              <a:rPr lang="en-US" b="1" dirty="0"/>
              <a:t>(</a:t>
            </a:r>
            <a:r>
              <a:rPr lang="en-US" b="1" dirty="0" err="1"/>
              <a:t>fos</a:t>
            </a:r>
            <a:r>
              <a:rPr lang="en-US" b="1" dirty="0"/>
              <a:t>);</a:t>
            </a:r>
          </a:p>
          <a:p>
            <a:r>
              <a:rPr lang="en-US" dirty="0"/>
              <a:t>  </a:t>
            </a:r>
            <a:r>
              <a:rPr lang="en-US" dirty="0" err="1"/>
              <a:t>oos.writeObject</a:t>
            </a:r>
            <a:r>
              <a:rPr lang="en-US" dirty="0"/>
              <a:t>(</a:t>
            </a:r>
            <a:r>
              <a:rPr lang="en-US" dirty="0" err="1"/>
              <a:t>si</a:t>
            </a:r>
            <a:r>
              <a:rPr lang="en-US" dirty="0"/>
              <a:t>);</a:t>
            </a:r>
          </a:p>
          <a:p>
            <a:r>
              <a:rPr lang="en-US" dirty="0"/>
              <a:t>  </a:t>
            </a:r>
            <a:r>
              <a:rPr lang="en-US" dirty="0" err="1"/>
              <a:t>oos.close</a:t>
            </a:r>
            <a:r>
              <a:rPr lang="en-US" dirty="0"/>
              <a:t>();</a:t>
            </a:r>
          </a:p>
          <a:p>
            <a:r>
              <a:rPr lang="en-US" dirty="0"/>
              <a:t>  </a:t>
            </a:r>
            <a:r>
              <a:rPr lang="en-US" dirty="0" err="1"/>
              <a:t>fos.close</a:t>
            </a:r>
            <a:r>
              <a:rPr lang="en-US" dirty="0"/>
              <a:t>();</a:t>
            </a:r>
          </a:p>
          <a:p>
            <a:r>
              <a:rPr lang="en-US" dirty="0"/>
              <a:t>  }</a:t>
            </a:r>
          </a:p>
          <a:p>
            <a:r>
              <a:rPr lang="en-US" dirty="0"/>
              <a:t>  </a:t>
            </a:r>
            <a:r>
              <a:rPr lang="en-US" b="1" dirty="0"/>
              <a:t>catch (Exception e)</a:t>
            </a:r>
          </a:p>
          <a:p>
            <a:r>
              <a:rPr lang="en-US" dirty="0"/>
              <a:t>  { e. </a:t>
            </a:r>
            <a:r>
              <a:rPr lang="en-US" dirty="0" err="1"/>
              <a:t>printStackTrace</a:t>
            </a:r>
            <a:r>
              <a:rPr lang="en-US" dirty="0"/>
              <a:t>(); }</a:t>
            </a:r>
          </a:p>
          <a:p>
            <a:r>
              <a:rPr lang="en-US" dirty="0"/>
              <a:t> }</a:t>
            </a:r>
          </a:p>
          <a:p>
            <a:endParaRPr lang="en-US" dirty="0"/>
          </a:p>
          <a:p>
            <a:r>
              <a:rPr lang="en-US" dirty="0"/>
              <a:t>}</a:t>
            </a:r>
          </a:p>
        </p:txBody>
      </p:sp>
      <p:cxnSp>
        <p:nvCxnSpPr>
          <p:cNvPr id="6" name="Straight Connector 5"/>
          <p:cNvCxnSpPr/>
          <p:nvPr/>
        </p:nvCxnSpPr>
        <p:spPr>
          <a:xfrm>
            <a:off x="3810000" y="1143000"/>
            <a:ext cx="0" cy="5486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9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6629400" cy="457623"/>
          </a:xfrm>
        </p:spPr>
        <p:txBody>
          <a:bodyPr/>
          <a:lstStyle/>
          <a:p>
            <a:r>
              <a:rPr lang="en-US"/>
              <a:t>Deserialization of Object</a:t>
            </a:r>
          </a:p>
        </p:txBody>
      </p:sp>
      <p:sp>
        <p:nvSpPr>
          <p:cNvPr id="3" name="Content Placeholder 2"/>
          <p:cNvSpPr>
            <a:spLocks noGrp="1"/>
          </p:cNvSpPr>
          <p:nvPr>
            <p:ph idx="1"/>
          </p:nvPr>
        </p:nvSpPr>
        <p:spPr>
          <a:xfrm>
            <a:off x="533400" y="1066800"/>
            <a:ext cx="7848600" cy="5029200"/>
          </a:xfrm>
        </p:spPr>
        <p:txBody>
          <a:bodyPr>
            <a:normAutofit fontScale="92500" lnSpcReduction="20000"/>
          </a:bodyPr>
          <a:lstStyle/>
          <a:p>
            <a:pPr marL="0" indent="0">
              <a:buNone/>
            </a:pPr>
            <a:r>
              <a:rPr lang="en-US" b="1"/>
              <a:t>public </a:t>
            </a:r>
            <a:r>
              <a:rPr lang="en-US" b="1" dirty="0"/>
              <a:t>static void main(String[] </a:t>
            </a:r>
            <a:r>
              <a:rPr lang="en-US" b="1" dirty="0" err="1"/>
              <a:t>args</a:t>
            </a:r>
            <a:r>
              <a:rPr lang="en-US" b="1" dirty="0"/>
              <a:t>)</a:t>
            </a:r>
          </a:p>
          <a:p>
            <a:pPr marL="0" indent="0">
              <a:buNone/>
            </a:pPr>
            <a:r>
              <a:rPr lang="en-US" dirty="0"/>
              <a:t> {</a:t>
            </a:r>
          </a:p>
          <a:p>
            <a:pPr marL="0" indent="0">
              <a:buNone/>
            </a:pPr>
            <a:r>
              <a:rPr lang="en-US" dirty="0"/>
              <a:t>  Student </a:t>
            </a:r>
            <a:r>
              <a:rPr lang="en-US" dirty="0" err="1"/>
              <a:t>si</a:t>
            </a:r>
            <a:r>
              <a:rPr lang="en-US" dirty="0"/>
              <a:t>=</a:t>
            </a:r>
            <a:r>
              <a:rPr lang="en-US" b="1" dirty="0"/>
              <a:t>null ;</a:t>
            </a:r>
          </a:p>
          <a:p>
            <a:pPr marL="0" indent="0">
              <a:buNone/>
            </a:pPr>
            <a:r>
              <a:rPr lang="en-US" dirty="0"/>
              <a:t>  </a:t>
            </a:r>
            <a:r>
              <a:rPr lang="en-US" b="1" dirty="0"/>
              <a:t>try  </a:t>
            </a:r>
          </a:p>
          <a:p>
            <a:pPr marL="0" indent="0">
              <a:buNone/>
            </a:pPr>
            <a:r>
              <a:rPr lang="en-US" dirty="0"/>
              <a:t>  {</a:t>
            </a:r>
          </a:p>
          <a:p>
            <a:pPr marL="0" indent="0">
              <a:buNone/>
            </a:pPr>
            <a:r>
              <a:rPr lang="en-US" dirty="0"/>
              <a:t>   </a:t>
            </a:r>
            <a:r>
              <a:rPr lang="en-US" dirty="0" err="1"/>
              <a:t>FileInputStream</a:t>
            </a:r>
            <a:r>
              <a:rPr lang="en-US" dirty="0"/>
              <a:t> </a:t>
            </a:r>
            <a:r>
              <a:rPr lang="en-US" dirty="0" err="1"/>
              <a:t>fis</a:t>
            </a:r>
            <a:r>
              <a:rPr lang="en-US" dirty="0"/>
              <a:t> = </a:t>
            </a:r>
            <a:r>
              <a:rPr lang="en-US" b="1" dirty="0"/>
              <a:t>new </a:t>
            </a:r>
            <a:r>
              <a:rPr lang="en-US" b="1" dirty="0" err="1"/>
              <a:t>FileInputStream</a:t>
            </a:r>
            <a:r>
              <a:rPr lang="en-US" b="1" dirty="0"/>
              <a:t>("</a:t>
            </a:r>
            <a:r>
              <a:rPr lang="en-US" b="1" dirty="0" err="1"/>
              <a:t>student.ser</a:t>
            </a:r>
            <a:r>
              <a:rPr lang="en-US" b="1" dirty="0"/>
              <a:t>");</a:t>
            </a:r>
          </a:p>
          <a:p>
            <a:pPr marL="0" indent="0">
              <a:buNone/>
            </a:pPr>
            <a:r>
              <a:rPr lang="en-US" dirty="0"/>
              <a:t>   </a:t>
            </a:r>
          </a:p>
          <a:p>
            <a:pPr marL="0" indent="0">
              <a:buNone/>
            </a:pPr>
            <a:r>
              <a:rPr lang="en-US" dirty="0"/>
              <a:t>   </a:t>
            </a:r>
            <a:r>
              <a:rPr lang="en-US" dirty="0" err="1"/>
              <a:t>ObjectInputStream</a:t>
            </a:r>
            <a:r>
              <a:rPr lang="en-US" dirty="0"/>
              <a:t> </a:t>
            </a:r>
            <a:r>
              <a:rPr lang="en-US" u="sng" dirty="0" err="1"/>
              <a:t>ois</a:t>
            </a:r>
            <a:r>
              <a:rPr lang="en-US" u="sng" dirty="0"/>
              <a:t> = </a:t>
            </a:r>
            <a:r>
              <a:rPr lang="en-US" b="1" u="sng" dirty="0"/>
              <a:t>new </a:t>
            </a:r>
            <a:r>
              <a:rPr lang="en-US" b="1" u="sng" dirty="0" err="1"/>
              <a:t>ObjectInputStream</a:t>
            </a:r>
            <a:r>
              <a:rPr lang="en-US" b="1" u="sng" dirty="0"/>
              <a:t>(</a:t>
            </a:r>
            <a:r>
              <a:rPr lang="en-US" b="1" u="sng" dirty="0" err="1"/>
              <a:t>fis</a:t>
            </a:r>
            <a:r>
              <a:rPr lang="en-US" b="1" u="sng" dirty="0"/>
              <a:t>);</a:t>
            </a:r>
          </a:p>
          <a:p>
            <a:pPr marL="0" indent="0">
              <a:buNone/>
            </a:pPr>
            <a:r>
              <a:rPr lang="en-US" dirty="0"/>
              <a:t>   </a:t>
            </a:r>
          </a:p>
          <a:p>
            <a:pPr marL="0" indent="0">
              <a:buNone/>
            </a:pPr>
            <a:r>
              <a:rPr lang="en-US" dirty="0"/>
              <a:t>   </a:t>
            </a:r>
            <a:r>
              <a:rPr lang="en-US" dirty="0" err="1"/>
              <a:t>si</a:t>
            </a:r>
            <a:r>
              <a:rPr lang="en-US" dirty="0"/>
              <a:t> = (Student)</a:t>
            </a:r>
            <a:r>
              <a:rPr lang="en-US" dirty="0" err="1"/>
              <a:t>ois.readObject</a:t>
            </a:r>
            <a:r>
              <a:rPr lang="en-US" dirty="0"/>
              <a:t>();</a:t>
            </a:r>
          </a:p>
          <a:p>
            <a:pPr marL="0" indent="0">
              <a:buNone/>
            </a:pPr>
            <a:r>
              <a:rPr lang="en-US" dirty="0"/>
              <a:t>  } </a:t>
            </a:r>
          </a:p>
          <a:p>
            <a:pPr marL="0" indent="0">
              <a:buNone/>
            </a:pPr>
            <a:r>
              <a:rPr lang="en-US" dirty="0"/>
              <a:t>  </a:t>
            </a:r>
            <a:r>
              <a:rPr lang="en-US" b="1" dirty="0"/>
              <a:t>catch (Exception e)</a:t>
            </a:r>
          </a:p>
          <a:p>
            <a:pPr marL="0" indent="0">
              <a:buNone/>
            </a:pPr>
            <a:r>
              <a:rPr lang="en-US" dirty="0"/>
              <a:t>   { </a:t>
            </a:r>
            <a:r>
              <a:rPr lang="en-US" dirty="0" err="1"/>
              <a:t>e.printStackTrace</a:t>
            </a:r>
            <a:r>
              <a:rPr lang="en-US" dirty="0"/>
              <a:t>(); }</a:t>
            </a:r>
          </a:p>
          <a:p>
            <a:pPr marL="0" indent="0">
              <a:buNone/>
            </a:pPr>
            <a:r>
              <a:rPr lang="en-US" dirty="0"/>
              <a:t>  </a:t>
            </a:r>
            <a:r>
              <a:rPr lang="en-US" dirty="0" err="1"/>
              <a:t>System.</a:t>
            </a:r>
            <a:r>
              <a:rPr lang="en-US" i="1" dirty="0" err="1"/>
              <a:t>out.println</a:t>
            </a:r>
            <a:r>
              <a:rPr lang="en-US" i="1" dirty="0"/>
              <a:t>(si.name);</a:t>
            </a:r>
          </a:p>
          <a:p>
            <a:pPr marL="0" indent="0">
              <a:buNone/>
            </a:pPr>
            <a:r>
              <a:rPr lang="en-US" dirty="0"/>
              <a:t>  </a:t>
            </a:r>
            <a:r>
              <a:rPr lang="en-US" dirty="0" err="1"/>
              <a:t>System.</a:t>
            </a:r>
            <a:r>
              <a:rPr lang="en-US" i="1" dirty="0" err="1"/>
              <a:t>out</a:t>
            </a:r>
            <a:r>
              <a:rPr lang="en-US" i="1" dirty="0"/>
              <a:t>. </a:t>
            </a:r>
            <a:r>
              <a:rPr lang="en-US" i="1" dirty="0" err="1"/>
              <a:t>println</a:t>
            </a:r>
            <a:r>
              <a:rPr lang="en-US" i="1" dirty="0"/>
              <a:t>(</a:t>
            </a:r>
            <a:r>
              <a:rPr lang="en-US" i="1" dirty="0" err="1"/>
              <a:t>si.rid</a:t>
            </a:r>
            <a:r>
              <a:rPr lang="en-US" i="1" dirty="0"/>
              <a:t>);</a:t>
            </a:r>
          </a:p>
          <a:p>
            <a:pPr marL="0" indent="0">
              <a:buNone/>
            </a:pPr>
            <a:r>
              <a:rPr lang="en-US" dirty="0"/>
              <a:t>  </a:t>
            </a:r>
            <a:r>
              <a:rPr lang="en-US" dirty="0" err="1"/>
              <a:t>System.</a:t>
            </a:r>
            <a:r>
              <a:rPr lang="en-US" i="1" dirty="0" err="1"/>
              <a:t>out.println</a:t>
            </a:r>
            <a:r>
              <a:rPr lang="en-US" i="1" dirty="0"/>
              <a:t>(</a:t>
            </a:r>
            <a:r>
              <a:rPr lang="en-US" i="1" dirty="0" err="1"/>
              <a:t>si.</a:t>
            </a:r>
            <a:r>
              <a:rPr lang="en-US" i="1" u="sng" dirty="0" err="1"/>
              <a:t>contact</a:t>
            </a:r>
            <a:r>
              <a:rPr lang="en-US" i="1" u="sng" dirty="0"/>
              <a:t>);</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3318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transient Keyword</a:t>
            </a:r>
          </a:p>
        </p:txBody>
      </p:sp>
      <p:sp>
        <p:nvSpPr>
          <p:cNvPr id="3" name="Content Placeholder 2"/>
          <p:cNvSpPr>
            <a:spLocks noGrp="1"/>
          </p:cNvSpPr>
          <p:nvPr>
            <p:ph idx="1"/>
          </p:nvPr>
        </p:nvSpPr>
        <p:spPr/>
        <p:txBody>
          <a:bodyPr>
            <a:normAutofit/>
          </a:bodyPr>
          <a:lstStyle/>
          <a:p>
            <a:pPr marL="0" indent="0">
              <a:buNone/>
            </a:pPr>
            <a:r>
              <a:rPr lang="en-US" dirty="0"/>
              <a:t>While serializing an object, if we don't want certain data member of the object to be serialized we can mention it transient. transient keyword will prevent that data member from being serialized.</a:t>
            </a:r>
          </a:p>
          <a:p>
            <a:pPr marL="0" indent="0">
              <a:buNone/>
            </a:pPr>
            <a:endParaRPr lang="en-US" dirty="0"/>
          </a:p>
          <a:p>
            <a:pPr marL="0" indent="0">
              <a:buNone/>
            </a:pPr>
            <a:r>
              <a:rPr lang="en-US" dirty="0"/>
              <a:t>class </a:t>
            </a:r>
            <a:r>
              <a:rPr lang="en-US" dirty="0" err="1"/>
              <a:t>studentinfo</a:t>
            </a:r>
            <a:r>
              <a:rPr lang="en-US" dirty="0"/>
              <a:t> implements </a:t>
            </a:r>
            <a:r>
              <a:rPr lang="en-US" dirty="0" err="1"/>
              <a:t>Serializable</a:t>
            </a:r>
            <a:r>
              <a:rPr lang="en-US" dirty="0"/>
              <a:t> </a:t>
            </a:r>
          </a:p>
          <a:p>
            <a:pPr marL="0" indent="0">
              <a:buNone/>
            </a:pPr>
            <a:r>
              <a:rPr lang="en-US" dirty="0"/>
              <a:t>{</a:t>
            </a:r>
          </a:p>
          <a:p>
            <a:pPr marL="0" indent="0">
              <a:buNone/>
            </a:pPr>
            <a:r>
              <a:rPr lang="en-US" dirty="0"/>
              <a:t> String name;</a:t>
            </a:r>
          </a:p>
          <a:p>
            <a:pPr marL="0" indent="0">
              <a:buNone/>
            </a:pPr>
            <a:r>
              <a:rPr lang="en-US" dirty="0"/>
              <a:t> transient </a:t>
            </a:r>
            <a:r>
              <a:rPr lang="en-US" dirty="0" err="1"/>
              <a:t>int</a:t>
            </a:r>
            <a:r>
              <a:rPr lang="en-US" dirty="0"/>
              <a:t> rid;</a:t>
            </a:r>
          </a:p>
          <a:p>
            <a:pPr marL="0" indent="0">
              <a:buNone/>
            </a:pPr>
            <a:r>
              <a:rPr lang="en-US" dirty="0"/>
              <a:t> static String contact;</a:t>
            </a:r>
          </a:p>
          <a:p>
            <a:pPr marL="0" indent="0">
              <a:buNone/>
            </a:pPr>
            <a:r>
              <a:rPr lang="en-US" dirty="0"/>
              <a:t>}</a:t>
            </a:r>
          </a:p>
          <a:p>
            <a:pPr marL="0" indent="0">
              <a:buNone/>
            </a:pPr>
            <a:r>
              <a:rPr lang="en-US" dirty="0"/>
              <a:t>Making a data member transient will prevent its serialization.</a:t>
            </a:r>
          </a:p>
          <a:p>
            <a:pPr marL="0" indent="0">
              <a:buNone/>
            </a:pPr>
            <a:r>
              <a:rPr lang="en-US" dirty="0"/>
              <a:t>In this example rid will not be serialized because it is transient, and contact will also remain </a:t>
            </a:r>
            <a:r>
              <a:rPr lang="en-US" dirty="0" err="1"/>
              <a:t>unserialized</a:t>
            </a:r>
            <a:r>
              <a:rPr lang="en-US" dirty="0"/>
              <a:t> because it is static.</a:t>
            </a:r>
          </a:p>
        </p:txBody>
      </p:sp>
    </p:spTree>
    <p:extLst>
      <p:ext uri="{BB962C8B-B14F-4D97-AF65-F5344CB8AC3E}">
        <p14:creationId xmlns:p14="http://schemas.microsoft.com/office/powerpoint/2010/main" val="105366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425" y="2941183"/>
            <a:ext cx="3914280" cy="533400"/>
          </a:xfrm>
        </p:spPr>
        <p:txBody>
          <a:bodyPr/>
          <a:lstStyle/>
          <a:p>
            <a:r>
              <a:rPr lang="en-US" dirty="0"/>
              <a:t>Thank you !</a:t>
            </a:r>
            <a:endParaRPr lang="en-IN" dirty="0"/>
          </a:p>
        </p:txBody>
      </p:sp>
      <p:pic>
        <p:nvPicPr>
          <p:cNvPr id="2050" name="Picture 2" descr="C:\Users\anurags\Desktop\inde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02971"/>
            <a:ext cx="24098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Classification of I/O in Java</a:t>
            </a:r>
            <a:endParaRPr lang="en-IN" dirty="0"/>
          </a:p>
        </p:txBody>
      </p:sp>
      <p:pic>
        <p:nvPicPr>
          <p:cNvPr id="1027" name="Picture 3" descr="C:\Users\anurags\Desktop\ioHierarchyTo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381875" cy="411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8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685800"/>
            <a:ext cx="8534400" cy="2514600"/>
          </a:xfrm>
        </p:spPr>
        <p:txBody>
          <a:bodyPr/>
          <a:lstStyle/>
          <a:p>
            <a:r>
              <a:rPr lang="en-US" dirty="0"/>
              <a:t>Why Byte Oriented Stream</a:t>
            </a:r>
          </a:p>
          <a:p>
            <a:pPr lvl="1"/>
            <a:r>
              <a:rPr lang="en-US" dirty="0"/>
              <a:t>1 byte = 8 Bits</a:t>
            </a:r>
          </a:p>
          <a:p>
            <a:pPr lvl="1"/>
            <a:r>
              <a:rPr lang="en-US" dirty="0"/>
              <a:t>It can read/write files containing ASCII characters that range from 0 to 255.</a:t>
            </a:r>
          </a:p>
          <a:p>
            <a:pPr lvl="1"/>
            <a:r>
              <a:rPr lang="en-US" dirty="0"/>
              <a:t>Meaning, it can only work with English language.</a:t>
            </a:r>
          </a:p>
          <a:p>
            <a:pPr lvl="1"/>
            <a:r>
              <a:rPr lang="en-US" dirty="0"/>
              <a:t>Can not work with any other language.</a:t>
            </a:r>
          </a:p>
          <a:p>
            <a:pPr lvl="1"/>
            <a:endParaRPr lang="en-US" dirty="0"/>
          </a:p>
          <a:p>
            <a:endParaRPr lang="en-IN" dirty="0"/>
          </a:p>
        </p:txBody>
      </p:sp>
      <p:sp>
        <p:nvSpPr>
          <p:cNvPr id="4" name="Text Placeholder 2"/>
          <p:cNvSpPr txBox="1">
            <a:spLocks/>
          </p:cNvSpPr>
          <p:nvPr/>
        </p:nvSpPr>
        <p:spPr>
          <a:xfrm>
            <a:off x="429016" y="3505200"/>
            <a:ext cx="85344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Why Character Oriented Stream</a:t>
            </a:r>
          </a:p>
          <a:p>
            <a:pPr lvl="1"/>
            <a:r>
              <a:rPr lang="en-US" dirty="0"/>
              <a:t>1 Character = 16 Bits</a:t>
            </a:r>
          </a:p>
          <a:p>
            <a:pPr lvl="1"/>
            <a:r>
              <a:rPr lang="en-US" dirty="0"/>
              <a:t>Character Stream operates on Unicode characters.</a:t>
            </a:r>
          </a:p>
          <a:p>
            <a:pPr lvl="1"/>
            <a:r>
              <a:rPr lang="en-US" dirty="0"/>
              <a:t>This can read / write files given in any language.</a:t>
            </a:r>
          </a:p>
          <a:p>
            <a:pPr lvl="1"/>
            <a:r>
              <a:rPr lang="en-US" dirty="0"/>
              <a:t>Can work with any other language.</a:t>
            </a:r>
          </a:p>
          <a:p>
            <a:pPr lvl="1"/>
            <a:endParaRPr lang="en-US" dirty="0"/>
          </a:p>
          <a:p>
            <a:endParaRPr lang="en-IN" dirty="0"/>
          </a:p>
        </p:txBody>
      </p:sp>
    </p:spTree>
    <p:extLst>
      <p:ext uri="{BB962C8B-B14F-4D97-AF65-F5344CB8AC3E}">
        <p14:creationId xmlns:p14="http://schemas.microsoft.com/office/powerpoint/2010/main" val="337312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OutputStream</a:t>
            </a:r>
            <a:r>
              <a:rPr lang="en-US" b="0" dirty="0"/>
              <a:t> vs </a:t>
            </a:r>
            <a:r>
              <a:rPr lang="en-US" b="0" dirty="0" err="1"/>
              <a:t>InputStream</a:t>
            </a:r>
            <a:endParaRPr lang="en-US" b="0" dirty="0"/>
          </a:p>
        </p:txBody>
      </p:sp>
      <p:sp>
        <p:nvSpPr>
          <p:cNvPr id="3" name="Content Placeholder 2"/>
          <p:cNvSpPr>
            <a:spLocks noGrp="1"/>
          </p:cNvSpPr>
          <p:nvPr>
            <p:ph idx="1"/>
          </p:nvPr>
        </p:nvSpPr>
        <p:spPr/>
        <p:txBody>
          <a:bodyPr/>
          <a:lstStyle/>
          <a:p>
            <a:r>
              <a:rPr lang="en-US" b="1" dirty="0" err="1"/>
              <a:t>OutputStream</a:t>
            </a:r>
            <a:endParaRPr lang="en-US" b="1" dirty="0"/>
          </a:p>
          <a:p>
            <a:pPr>
              <a:buFont typeface="Wingdings" panose="05000000000000000000" pitchFamily="2" charset="2"/>
              <a:buChar char="Ø"/>
            </a:pPr>
            <a:r>
              <a:rPr lang="en-US" dirty="0"/>
              <a:t>Java application uses an output stream to write data to a destination, it may be a file, an array, peripheral device or socket.</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r>
              <a:rPr lang="en-US" b="1" dirty="0" err="1"/>
              <a:t>InputStream</a:t>
            </a:r>
            <a:endParaRPr lang="en-US" b="1" dirty="0"/>
          </a:p>
          <a:p>
            <a:pPr>
              <a:buFont typeface="Wingdings" panose="05000000000000000000" pitchFamily="2" charset="2"/>
              <a:buChar char="Ø"/>
            </a:pPr>
            <a:r>
              <a:rPr lang="en-US" dirty="0"/>
              <a:t>Java application uses an input stream to read data from a source, it may be a file, an array, peripheral device or socket.</a:t>
            </a:r>
          </a:p>
        </p:txBody>
      </p:sp>
    </p:spTree>
    <p:extLst>
      <p:ext uri="{BB962C8B-B14F-4D97-AF65-F5344CB8AC3E}">
        <p14:creationId xmlns:p14="http://schemas.microsoft.com/office/powerpoint/2010/main" val="71960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OutputStream</a:t>
            </a:r>
            <a:r>
              <a:rPr lang="en-US" b="0" dirty="0"/>
              <a:t> vs </a:t>
            </a:r>
            <a:r>
              <a:rPr lang="en-US" b="0" dirty="0" err="1"/>
              <a:t>InputStream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256" y="2670970"/>
            <a:ext cx="7581900" cy="2409825"/>
          </a:xfrm>
        </p:spPr>
      </p:pic>
    </p:spTree>
    <p:extLst>
      <p:ext uri="{BB962C8B-B14F-4D97-AF65-F5344CB8AC3E}">
        <p14:creationId xmlns:p14="http://schemas.microsoft.com/office/powerpoint/2010/main" val="190738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OutputStream</a:t>
            </a:r>
            <a:r>
              <a:rPr lang="en-US" b="0" dirty="0"/>
              <a:t> class</a:t>
            </a:r>
          </a:p>
        </p:txBody>
      </p:sp>
      <p:sp>
        <p:nvSpPr>
          <p:cNvPr id="3" name="Content Placeholder 2"/>
          <p:cNvSpPr>
            <a:spLocks noGrp="1"/>
          </p:cNvSpPr>
          <p:nvPr>
            <p:ph idx="1"/>
          </p:nvPr>
        </p:nvSpPr>
        <p:spPr/>
        <p:txBody>
          <a:bodyPr/>
          <a:lstStyle/>
          <a:p>
            <a:r>
              <a:rPr lang="en-US" dirty="0" err="1"/>
              <a:t>OutputStream</a:t>
            </a:r>
            <a:r>
              <a:rPr lang="en-US" dirty="0"/>
              <a:t> class is an abstract class. It is the super class of all classes representing an output stream of bytes. An output stream accepts output bytes and sends them to some sink.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743200"/>
            <a:ext cx="6584344" cy="2561880"/>
          </a:xfrm>
          <a:prstGeom prst="rect">
            <a:avLst/>
          </a:prstGeom>
        </p:spPr>
      </p:pic>
    </p:spTree>
    <p:extLst>
      <p:ext uri="{BB962C8B-B14F-4D97-AF65-F5344CB8AC3E}">
        <p14:creationId xmlns:p14="http://schemas.microsoft.com/office/powerpoint/2010/main" val="201449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InputStream</a:t>
            </a:r>
            <a:r>
              <a:rPr lang="en-US" b="0" dirty="0"/>
              <a:t> class</a:t>
            </a:r>
          </a:p>
        </p:txBody>
      </p:sp>
      <p:sp>
        <p:nvSpPr>
          <p:cNvPr id="3" name="Content Placeholder 2"/>
          <p:cNvSpPr>
            <a:spLocks noGrp="1"/>
          </p:cNvSpPr>
          <p:nvPr>
            <p:ph idx="1"/>
          </p:nvPr>
        </p:nvSpPr>
        <p:spPr/>
        <p:txBody>
          <a:bodyPr/>
          <a:lstStyle/>
          <a:p>
            <a:r>
              <a:rPr lang="en-US" dirty="0" err="1"/>
              <a:t>InputStream</a:t>
            </a:r>
            <a:r>
              <a:rPr lang="en-US" dirty="0"/>
              <a:t> class is an abstract class. It is the super class of all classes representing an input stream of bytes.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643" y="2487833"/>
            <a:ext cx="7138988" cy="2777685"/>
          </a:xfrm>
          <a:prstGeom prst="rect">
            <a:avLst/>
          </a:prstGeom>
        </p:spPr>
      </p:pic>
    </p:spTree>
    <p:extLst>
      <p:ext uri="{BB962C8B-B14F-4D97-AF65-F5344CB8AC3E}">
        <p14:creationId xmlns:p14="http://schemas.microsoft.com/office/powerpoint/2010/main" val="32105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elements/1.1/"/>
    <ds:schemaRef ds:uri="3f0a5add-00cc-4c5e-8a54-6b524d8608b8"/>
    <ds:schemaRef ds:uri="http://purl.org/dc/dcmitype/"/>
    <ds:schemaRef ds:uri="http://schemas.microsoft.com/office/infopath/2007/PartnerControls"/>
    <ds:schemaRef ds:uri="5b0b727f-9d55-4674-90df-9368557459d7"/>
    <ds:schemaRef ds:uri="http://purl.org/dc/te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3151</TotalTime>
  <Words>2941</Words>
  <Application>Microsoft Macintosh PowerPoint</Application>
  <PresentationFormat>On-screen Show (4:3)</PresentationFormat>
  <Paragraphs>266</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Courier New</vt:lpstr>
      <vt:lpstr>Tahoma</vt:lpstr>
      <vt:lpstr>Wingdings</vt:lpstr>
      <vt:lpstr>CT_Core_Java_OOP</vt:lpstr>
      <vt:lpstr>Core Java – Part 7 </vt:lpstr>
      <vt:lpstr>What we will cover today?</vt:lpstr>
      <vt:lpstr>Java IO</vt:lpstr>
      <vt:lpstr>Brief Classification of I/O in Java</vt:lpstr>
      <vt:lpstr>PowerPoint Presentation</vt:lpstr>
      <vt:lpstr>OutputStream vs InputStream</vt:lpstr>
      <vt:lpstr>OutputStream vs InputStream</vt:lpstr>
      <vt:lpstr>OutputStream class</vt:lpstr>
      <vt:lpstr>InputStream class</vt:lpstr>
      <vt:lpstr>Java FileOutputStream Class</vt:lpstr>
      <vt:lpstr>Try it</vt:lpstr>
      <vt:lpstr>Writing a String</vt:lpstr>
      <vt:lpstr>Java FileInputStream Class</vt:lpstr>
      <vt:lpstr>Try this..</vt:lpstr>
      <vt:lpstr>To read all characters</vt:lpstr>
      <vt:lpstr>Java FileWriter Class</vt:lpstr>
      <vt:lpstr>Try  this..</vt:lpstr>
      <vt:lpstr>Java FileReader Class</vt:lpstr>
      <vt:lpstr>Try This…</vt:lpstr>
      <vt:lpstr>Creating a File…</vt:lpstr>
      <vt:lpstr>Sample BufferedReader code…</vt:lpstr>
      <vt:lpstr>PowerPoint Presentation</vt:lpstr>
      <vt:lpstr>Working with directory..</vt:lpstr>
      <vt:lpstr>Deleting files…</vt:lpstr>
      <vt:lpstr>Java Scanner class</vt:lpstr>
      <vt:lpstr>Scanner class</vt:lpstr>
      <vt:lpstr>Try this..</vt:lpstr>
      <vt:lpstr>Persistence </vt:lpstr>
      <vt:lpstr>Serialization and Deserialization in Java</vt:lpstr>
      <vt:lpstr>Signature of writeObject() and readObject()</vt:lpstr>
      <vt:lpstr>Continued..</vt:lpstr>
      <vt:lpstr>Try this..(Serializing an Object)</vt:lpstr>
      <vt:lpstr>Deserialization of Object</vt:lpstr>
      <vt:lpstr>transient Keyword</vt:lpstr>
      <vt:lpstr>Any Question ?</vt:lpstr>
      <vt:lpstr>Thank you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440</cp:revision>
  <dcterms:created xsi:type="dcterms:W3CDTF">2014-09-30T12:24:12Z</dcterms:created>
  <dcterms:modified xsi:type="dcterms:W3CDTF">2020-12-16T12:37:14Z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