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437" r:id="rId2"/>
    <p:sldId id="393" r:id="rId3"/>
    <p:sldId id="419" r:id="rId4"/>
    <p:sldId id="434" r:id="rId5"/>
    <p:sldId id="435" r:id="rId6"/>
    <p:sldId id="43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  <a:srgbClr val="ED7C30"/>
    <a:srgbClr val="195FAB"/>
    <a:srgbClr val="2D2F31"/>
    <a:srgbClr val="203965"/>
    <a:srgbClr val="F99102"/>
    <a:srgbClr val="FEBF2C"/>
    <a:srgbClr val="FFC102"/>
    <a:srgbClr val="005A9A"/>
    <a:srgbClr val="A7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96" y="19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Reported</a:t>
            </a:r>
            <a:r>
              <a:rPr lang="en-US" baseline="0"/>
              <a:t> Funding Trend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'Export data'!$B$3</c:f>
              <c:strCache>
                <c:ptCount val="1"/>
                <c:pt idx="0">
                  <c:v>Inside response plans/appeals (US$)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'Export data'!$A$4:$A$8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'Export data'!$B$4:$B$8</c:f>
              <c:numCache>
                <c:formatCode>"$"#,##0</c:formatCode>
                <c:ptCount val="5"/>
                <c:pt idx="0">
                  <c:v>688134210</c:v>
                </c:pt>
                <c:pt idx="1">
                  <c:v>691958903</c:v>
                </c:pt>
                <c:pt idx="2">
                  <c:v>684263861</c:v>
                </c:pt>
                <c:pt idx="3">
                  <c:v>681995275</c:v>
                </c:pt>
                <c:pt idx="4">
                  <c:v>556576064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A-4CAE-99D5-A9F6A4D2B7C5}"/>
            </c:ext>
          </c:extLst>
        </c:ser>
        <c:ser>
          <c:idx val="1"/>
          <c:order val="1"/>
          <c:tx>
            <c:strRef>
              <c:f>'Export data'!$C$3</c:f>
              <c:strCache>
                <c:ptCount val="1"/>
                <c:pt idx="0">
                  <c:v>Outside response plans/appeals (US$)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'Export data'!$A$4:$A$8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'Export data'!$C$4:$C$8</c:f>
              <c:numCache>
                <c:formatCode>"$"#,##0</c:formatCode>
                <c:ptCount val="5"/>
                <c:pt idx="0">
                  <c:v>140852876</c:v>
                </c:pt>
                <c:pt idx="1">
                  <c:v>157775213</c:v>
                </c:pt>
                <c:pt idx="2">
                  <c:v>143413580</c:v>
                </c:pt>
                <c:pt idx="3">
                  <c:v>90290603</c:v>
                </c:pt>
                <c:pt idx="4">
                  <c:v>82665042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A-4CAE-99D5-A9F6A4D2B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62104976"/>
        <c:axId val="2062103536"/>
      </c:barChart>
      <c:catAx>
        <c:axId val="206210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03536"/>
        <c:crosses val="autoZero"/>
        <c:auto val="1"/>
        <c:lblAlgn val="ctr"/>
        <c:lblOffset val="100"/>
        <c:noMultiLvlLbl val="0"/>
      </c:catAx>
      <c:valAx>
        <c:axId val="206210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0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Regular biggest donors 2018-2022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All other funding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Sheet2!$B$2:$F$2</c:f>
              <c:numCache>
                <c:formatCode>"$"#,##0</c:formatCode>
                <c:ptCount val="5"/>
                <c:pt idx="0">
                  <c:v>139098945</c:v>
                </c:pt>
                <c:pt idx="1">
                  <c:v>142977408</c:v>
                </c:pt>
                <c:pt idx="2">
                  <c:v>115463202</c:v>
                </c:pt>
                <c:pt idx="3">
                  <c:v>91533607</c:v>
                </c:pt>
                <c:pt idx="4">
                  <c:v>65231343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91-4BC7-9BAC-AC819DECE5A1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Australia, Government 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Sheet2!$B$3:$F$3</c:f>
              <c:numCache>
                <c:formatCode>"$"#,##0</c:formatCode>
                <c:ptCount val="5"/>
                <c:pt idx="0">
                  <c:v>26725165</c:v>
                </c:pt>
                <c:pt idx="1">
                  <c:v>44648552</c:v>
                </c:pt>
                <c:pt idx="2">
                  <c:v>33984734</c:v>
                </c:pt>
                <c:pt idx="3">
                  <c:v>72103074</c:v>
                </c:pt>
                <c:pt idx="4">
                  <c:v>17095851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91-4BC7-9BAC-AC819DECE5A1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Canada, Government 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Sheet2!$B$4:$F$4</c:f>
              <c:numCache>
                <c:formatCode>"$"#,##0</c:formatCode>
                <c:ptCount val="5"/>
                <c:pt idx="0">
                  <c:v>28012803</c:v>
                </c:pt>
                <c:pt idx="1">
                  <c:v>31598674</c:v>
                </c:pt>
                <c:pt idx="2">
                  <c:v>23677682</c:v>
                </c:pt>
                <c:pt idx="3">
                  <c:v>19011898</c:v>
                </c:pt>
                <c:pt idx="4">
                  <c:v>12016555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91-4BC7-9BAC-AC819DECE5A1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European Commission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Sheet2!$B$5:$F$5</c:f>
              <c:numCache>
                <c:formatCode>"$"#,##0</c:formatCode>
                <c:ptCount val="5"/>
                <c:pt idx="0">
                  <c:v>59443172</c:v>
                </c:pt>
                <c:pt idx="1">
                  <c:v>47615974</c:v>
                </c:pt>
                <c:pt idx="2">
                  <c:v>60219193</c:v>
                </c:pt>
                <c:pt idx="3">
                  <c:v>56914914</c:v>
                </c:pt>
                <c:pt idx="4">
                  <c:v>54157485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91-4BC7-9BAC-AC819DECE5A1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Germany, Government of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Sheet2!$B$6:$F$6</c:f>
              <c:numCache>
                <c:formatCode>"$"#,##0</c:formatCode>
                <c:ptCount val="5"/>
                <c:pt idx="0">
                  <c:v>26439028</c:v>
                </c:pt>
                <c:pt idx="1">
                  <c:v>52547773</c:v>
                </c:pt>
                <c:pt idx="2">
                  <c:v>22714615</c:v>
                </c:pt>
                <c:pt idx="3">
                  <c:v>35147625</c:v>
                </c:pt>
                <c:pt idx="4">
                  <c:v>15192289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91-4BC7-9BAC-AC819DECE5A1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Japan, Government of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Sheet2!$B$7:$F$7</c:f>
              <c:numCache>
                <c:formatCode>"$"#,##0</c:formatCode>
                <c:ptCount val="5"/>
                <c:pt idx="0">
                  <c:v>44656035</c:v>
                </c:pt>
                <c:pt idx="1">
                  <c:v>40017954</c:v>
                </c:pt>
                <c:pt idx="2">
                  <c:v>52012794</c:v>
                </c:pt>
                <c:pt idx="3">
                  <c:v>31782569</c:v>
                </c:pt>
                <c:pt idx="4">
                  <c:v>15523926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91-4BC7-9BAC-AC819DECE5A1}"/>
            </c:ext>
          </c:extLst>
        </c:ser>
        <c:ser>
          <c:idx val="7"/>
          <c:order val="6"/>
          <c:tx>
            <c:strRef>
              <c:f>Sheet2!$A$8</c:f>
              <c:strCache>
                <c:ptCount val="1"/>
                <c:pt idx="0">
                  <c:v>United Kingdom, Government of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Sheet2!$B$8:$F$8</c:f>
              <c:numCache>
                <c:formatCode>"$"#,##0</c:formatCode>
                <c:ptCount val="5"/>
                <c:pt idx="0">
                  <c:v>113960985</c:v>
                </c:pt>
                <c:pt idx="1">
                  <c:v>130275343</c:v>
                </c:pt>
                <c:pt idx="2">
                  <c:v>83819467</c:v>
                </c:pt>
                <c:pt idx="3">
                  <c:v>76836252</c:v>
                </c:pt>
                <c:pt idx="4">
                  <c:v>34240471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991-4BC7-9BAC-AC819DECE5A1}"/>
            </c:ext>
          </c:extLst>
        </c:ser>
        <c:ser>
          <c:idx val="8"/>
          <c:order val="7"/>
          <c:tx>
            <c:strRef>
              <c:f>Sheet2!$A$9</c:f>
              <c:strCache>
                <c:ptCount val="1"/>
                <c:pt idx="0">
                  <c:v>United States of America, Government of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Sheet2!$B$9:$F$9</c:f>
              <c:numCache>
                <c:formatCode>"$"#,##0</c:formatCode>
                <c:ptCount val="5"/>
                <c:pt idx="0">
                  <c:v>278542073</c:v>
                </c:pt>
                <c:pt idx="1">
                  <c:v>268151494</c:v>
                </c:pt>
                <c:pt idx="2">
                  <c:v>350690806</c:v>
                </c:pt>
                <c:pt idx="3">
                  <c:v>315864198</c:v>
                </c:pt>
                <c:pt idx="4">
                  <c:v>358620893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991-4BC7-9BAC-AC819DECE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528"/>
        <c:axId val="10867008"/>
      </c:lineChart>
      <c:catAx>
        <c:axId val="108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7008"/>
        <c:crosses val="autoZero"/>
        <c:auto val="1"/>
        <c:lblAlgn val="ctr"/>
        <c:lblOffset val="100"/>
        <c:noMultiLvlLbl val="0"/>
      </c:catAx>
      <c:valAx>
        <c:axId val="1086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Funding by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Sector!$A$2</c:f>
              <c:strCache>
                <c:ptCount val="1"/>
                <c:pt idx="0">
                  <c:v>Agriculture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Sector!$B$2:$F$2</c:f>
              <c:numCache>
                <c:formatCode>"$"#,##0</c:formatCode>
                <c:ptCount val="5"/>
                <c:pt idx="0">
                  <c:v>1006666</c:v>
                </c:pt>
                <c:pt idx="1">
                  <c:v>1730000</c:v>
                </c:pt>
                <c:pt idx="2">
                  <c:v>1700000</c:v>
                </c:pt>
                <c:pt idx="3">
                  <c:v>1948076</c:v>
                </c:pt>
                <c:pt idx="4">
                  <c:v>548939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6A-4AC0-B0BF-8110B99C986C}"/>
            </c:ext>
          </c:extLst>
        </c:ser>
        <c:ser>
          <c:idx val="1"/>
          <c:order val="1"/>
          <c:tx>
            <c:strRef>
              <c:f>Sector!$A$3</c:f>
              <c:strCache>
                <c:ptCount val="1"/>
                <c:pt idx="0">
                  <c:v>Camp Coordination / Management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Sector!$B$3:$F$3</c:f>
              <c:numCache>
                <c:formatCode>"$"#,##0</c:formatCode>
                <c:ptCount val="5"/>
                <c:pt idx="0">
                  <c:v>41533106</c:v>
                </c:pt>
                <c:pt idx="1">
                  <c:v>29666969</c:v>
                </c:pt>
                <c:pt idx="2">
                  <c:v>14353721</c:v>
                </c:pt>
                <c:pt idx="3">
                  <c:v>13058186</c:v>
                </c:pt>
                <c:pt idx="4">
                  <c:v>14862547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6A-4AC0-B0BF-8110B99C986C}"/>
            </c:ext>
          </c:extLst>
        </c:ser>
        <c:ser>
          <c:idx val="2"/>
          <c:order val="2"/>
          <c:tx>
            <c:strRef>
              <c:f>Sector!$A$4</c:f>
              <c:strCache>
                <c:ptCount val="1"/>
                <c:pt idx="0">
                  <c:v>Coordination and support services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Sector!$B$4:$F$4</c:f>
              <c:numCache>
                <c:formatCode>"$"#,##0</c:formatCode>
                <c:ptCount val="5"/>
                <c:pt idx="0">
                  <c:v>42428884</c:v>
                </c:pt>
                <c:pt idx="1">
                  <c:v>8159292</c:v>
                </c:pt>
                <c:pt idx="2">
                  <c:v>2938499</c:v>
                </c:pt>
                <c:pt idx="3">
                  <c:v>11817654</c:v>
                </c:pt>
                <c:pt idx="4">
                  <c:v>7974598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6A-4AC0-B0BF-8110B99C986C}"/>
            </c:ext>
          </c:extLst>
        </c:ser>
        <c:ser>
          <c:idx val="3"/>
          <c:order val="3"/>
          <c:tx>
            <c:strRef>
              <c:f>Sector!$A$5</c:f>
              <c:strCache>
                <c:ptCount val="1"/>
                <c:pt idx="0">
                  <c:v>Education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Sector!$B$5:$F$5</c:f>
              <c:numCache>
                <c:formatCode>"$"#,##0</c:formatCode>
                <c:ptCount val="5"/>
                <c:pt idx="0">
                  <c:v>39117511</c:v>
                </c:pt>
                <c:pt idx="1">
                  <c:v>67943171</c:v>
                </c:pt>
                <c:pt idx="2">
                  <c:v>18366485</c:v>
                </c:pt>
                <c:pt idx="3">
                  <c:v>25187433</c:v>
                </c:pt>
                <c:pt idx="4">
                  <c:v>14980601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6A-4AC0-B0BF-8110B99C986C}"/>
            </c:ext>
          </c:extLst>
        </c:ser>
        <c:ser>
          <c:idx val="4"/>
          <c:order val="4"/>
          <c:tx>
            <c:strRef>
              <c:f>Sector!$A$6</c:f>
              <c:strCache>
                <c:ptCount val="1"/>
                <c:pt idx="0">
                  <c:v>Emergency Shelter and NFI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Sector!$B$6:$F$6</c:f>
              <c:numCache>
                <c:formatCode>"$"#,##0</c:formatCode>
                <c:ptCount val="5"/>
                <c:pt idx="0">
                  <c:v>36259615</c:v>
                </c:pt>
                <c:pt idx="1">
                  <c:v>49567729</c:v>
                </c:pt>
                <c:pt idx="2">
                  <c:v>30632132</c:v>
                </c:pt>
                <c:pt idx="3">
                  <c:v>38403136</c:v>
                </c:pt>
                <c:pt idx="4">
                  <c:v>21491687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6A-4AC0-B0BF-8110B99C986C}"/>
            </c:ext>
          </c:extLst>
        </c:ser>
        <c:ser>
          <c:idx val="5"/>
          <c:order val="5"/>
          <c:tx>
            <c:strRef>
              <c:f>Sector!$A$7</c:f>
              <c:strCache>
                <c:ptCount val="1"/>
                <c:pt idx="0">
                  <c:v>Food Security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3.5157951815572942E-2"/>
                  <c:y val="4.107492459409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6A-4AC0-B0BF-8110B99C98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Sector!$B$7:$F$7</c:f>
              <c:numCache>
                <c:formatCode>"$"#,##0</c:formatCode>
                <c:ptCount val="5"/>
                <c:pt idx="0">
                  <c:v>204149739</c:v>
                </c:pt>
                <c:pt idx="1">
                  <c:v>178263915</c:v>
                </c:pt>
                <c:pt idx="2">
                  <c:v>221049026</c:v>
                </c:pt>
                <c:pt idx="3">
                  <c:v>164457779</c:v>
                </c:pt>
                <c:pt idx="4">
                  <c:v>240578208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16A-4AC0-B0BF-8110B99C986C}"/>
            </c:ext>
          </c:extLst>
        </c:ser>
        <c:ser>
          <c:idx val="6"/>
          <c:order val="6"/>
          <c:tx>
            <c:strRef>
              <c:f>Sector!$A$8</c:f>
              <c:strCache>
                <c:ptCount val="1"/>
                <c:pt idx="0">
                  <c:v>Health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Sector!$B$8:$F$8</c:f>
              <c:numCache>
                <c:formatCode>"$"#,##0</c:formatCode>
                <c:ptCount val="5"/>
                <c:pt idx="0">
                  <c:v>56820918</c:v>
                </c:pt>
                <c:pt idx="1">
                  <c:v>56641001</c:v>
                </c:pt>
                <c:pt idx="2">
                  <c:v>65602220</c:v>
                </c:pt>
                <c:pt idx="3">
                  <c:v>52723883</c:v>
                </c:pt>
                <c:pt idx="4">
                  <c:v>47271205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16A-4AC0-B0BF-8110B99C986C}"/>
            </c:ext>
          </c:extLst>
        </c:ser>
        <c:ser>
          <c:idx val="7"/>
          <c:order val="7"/>
          <c:tx>
            <c:strRef>
              <c:f>Sector!$A$12</c:f>
              <c:strCache>
                <c:ptCount val="1"/>
                <c:pt idx="0">
                  <c:v>Other (non specific, multi, and shared multi sector)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5703755803747497E-2"/>
                  <c:y val="-3.66325959884023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16A-4AC0-B0BF-8110B99C986C}"/>
                </c:ext>
              </c:extLst>
            </c:dLbl>
            <c:dLbl>
              <c:idx val="4"/>
              <c:layout>
                <c:manualLayout>
                  <c:x val="-4.763358381193427E-2"/>
                  <c:y val="-4.55172531997883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16A-4AC0-B0BF-8110B99C98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Sector!$B$12:$F$12</c:f>
              <c:numCache>
                <c:formatCode>"$"#,##0</c:formatCode>
                <c:ptCount val="5"/>
                <c:pt idx="0">
                  <c:v>283128485</c:v>
                </c:pt>
                <c:pt idx="1">
                  <c:v>267353071</c:v>
                </c:pt>
                <c:pt idx="2">
                  <c:v>378574163</c:v>
                </c:pt>
                <c:pt idx="3">
                  <c:v>346586660</c:v>
                </c:pt>
                <c:pt idx="4">
                  <c:v>238204522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16A-4AC0-B0BF-8110B99C986C}"/>
            </c:ext>
          </c:extLst>
        </c:ser>
        <c:ser>
          <c:idx val="8"/>
          <c:order val="8"/>
          <c:tx>
            <c:strRef>
              <c:f>Sector!$A$13</c:f>
              <c:strCache>
                <c:ptCount val="1"/>
                <c:pt idx="0">
                  <c:v>Nutrition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Sector!$B$13:$F$13</c:f>
              <c:numCache>
                <c:formatCode>"$"#,##0</c:formatCode>
                <c:ptCount val="5"/>
                <c:pt idx="0">
                  <c:v>34803336</c:v>
                </c:pt>
                <c:pt idx="1">
                  <c:v>67857910</c:v>
                </c:pt>
                <c:pt idx="2">
                  <c:v>4088517</c:v>
                </c:pt>
                <c:pt idx="3">
                  <c:v>26129693</c:v>
                </c:pt>
                <c:pt idx="4">
                  <c:v>26032209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16A-4AC0-B0BF-8110B99C986C}"/>
            </c:ext>
          </c:extLst>
        </c:ser>
        <c:ser>
          <c:idx val="9"/>
          <c:order val="9"/>
          <c:tx>
            <c:strRef>
              <c:f>Sector!$A$17</c:f>
              <c:strCache>
                <c:ptCount val="1"/>
                <c:pt idx="0">
                  <c:v>Protection (including child protection and gender based violence)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Sector!$B$17:$F$17</c:f>
              <c:numCache>
                <c:formatCode>"$"#,##0</c:formatCode>
                <c:ptCount val="5"/>
                <c:pt idx="0">
                  <c:v>45840072</c:v>
                </c:pt>
                <c:pt idx="1">
                  <c:v>56722734</c:v>
                </c:pt>
                <c:pt idx="2">
                  <c:v>36227518</c:v>
                </c:pt>
                <c:pt idx="3">
                  <c:v>55374968</c:v>
                </c:pt>
                <c:pt idx="4">
                  <c:v>13613714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16A-4AC0-B0BF-8110B99C986C}"/>
            </c:ext>
          </c:extLst>
        </c:ser>
        <c:ser>
          <c:idx val="10"/>
          <c:order val="10"/>
          <c:tx>
            <c:strRef>
              <c:f>Sector!$A$18</c:f>
              <c:strCache>
                <c:ptCount val="1"/>
                <c:pt idx="0">
                  <c:v>Water Sanitation Hygiene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Sector!$B$1:$F$1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Sector!$B$18:$F$18</c:f>
              <c:numCache>
                <c:formatCode>"$"#,##0</c:formatCode>
                <c:ptCount val="5"/>
                <c:pt idx="0">
                  <c:v>41098544</c:v>
                </c:pt>
                <c:pt idx="1">
                  <c:v>58143707</c:v>
                </c:pt>
                <c:pt idx="2">
                  <c:v>20583534</c:v>
                </c:pt>
                <c:pt idx="3">
                  <c:v>31913419</c:v>
                </c:pt>
                <c:pt idx="4">
                  <c:v>6754973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16A-4AC0-B0BF-8110B99C9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935776"/>
        <c:axId val="309935296"/>
      </c:lineChart>
      <c:catAx>
        <c:axId val="30993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35296"/>
        <c:crosses val="autoZero"/>
        <c:auto val="1"/>
        <c:lblAlgn val="ctr"/>
        <c:lblOffset val="100"/>
        <c:noMultiLvlLbl val="0"/>
      </c:catAx>
      <c:valAx>
        <c:axId val="309935296"/>
        <c:scaling>
          <c:orientation val="minMax"/>
          <c:max val="450000000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3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487D2-45CC-4F91-960A-71CA4984812C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F281-0C37-4970-9E81-0F2E59851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6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1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04B92-5184-4370-883C-D72A6DD20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2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04B92-5184-4370-883C-D72A6DD20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04B92-5184-4370-883C-D72A6DD20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40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18DD-F32C-40AE-BFB5-741B5886C773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654-8A83-41C1-B6F2-193D71277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44609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18DD-F32C-40AE-BFB5-741B5886C773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49654-8A83-41C1-B6F2-193D71277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277EF22B-FE87-1365-5724-264FF64AC3EF}"/>
              </a:ext>
            </a:extLst>
          </p:cNvPr>
          <p:cNvSpPr>
            <a:spLocks/>
          </p:cNvSpPr>
          <p:nvPr/>
        </p:nvSpPr>
        <p:spPr>
          <a:xfrm rot="13500000">
            <a:off x="11622955" y="5469725"/>
            <a:ext cx="1155182" cy="1155182"/>
          </a:xfrm>
          <a:custGeom>
            <a:avLst/>
            <a:gdLst>
              <a:gd name="connsiteX0" fmla="*/ 0 w 1264918"/>
              <a:gd name="connsiteY0" fmla="*/ 0 h 1264918"/>
              <a:gd name="connsiteX1" fmla="*/ 671877 w 1264918"/>
              <a:gd name="connsiteY1" fmla="*/ 0 h 1264918"/>
              <a:gd name="connsiteX2" fmla="*/ 1264918 w 1264918"/>
              <a:gd name="connsiteY2" fmla="*/ 593041 h 1264918"/>
              <a:gd name="connsiteX3" fmla="*/ 1264918 w 1264918"/>
              <a:gd name="connsiteY3" fmla="*/ 1264918 h 126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918" h="1264918">
                <a:moveTo>
                  <a:pt x="0" y="0"/>
                </a:moveTo>
                <a:lnTo>
                  <a:pt x="671877" y="0"/>
                </a:lnTo>
                <a:cubicBezTo>
                  <a:pt x="999405" y="0"/>
                  <a:pt x="1264918" y="265513"/>
                  <a:pt x="1264918" y="593041"/>
                </a:cubicBezTo>
                <a:lnTo>
                  <a:pt x="1264918" y="1264918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"/>
              <a:ea typeface="思源黑体 CN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2DCF870B-D2B4-29B6-E90E-8C3412935445}"/>
              </a:ext>
            </a:extLst>
          </p:cNvPr>
          <p:cNvSpPr>
            <a:spLocks/>
          </p:cNvSpPr>
          <p:nvPr/>
        </p:nvSpPr>
        <p:spPr>
          <a:xfrm rot="13500000">
            <a:off x="11011365" y="-493230"/>
            <a:ext cx="985151" cy="985150"/>
          </a:xfrm>
          <a:custGeom>
            <a:avLst/>
            <a:gdLst>
              <a:gd name="connsiteX0" fmla="*/ 128270 w 985151"/>
              <a:gd name="connsiteY0" fmla="*/ 128270 h 985150"/>
              <a:gd name="connsiteX1" fmla="*/ 437941 w 985151"/>
              <a:gd name="connsiteY1" fmla="*/ 0 h 985150"/>
              <a:gd name="connsiteX2" fmla="*/ 985151 w 985151"/>
              <a:gd name="connsiteY2" fmla="*/ 0 h 985150"/>
              <a:gd name="connsiteX3" fmla="*/ 0 w 985151"/>
              <a:gd name="connsiteY3" fmla="*/ 985150 h 985150"/>
              <a:gd name="connsiteX4" fmla="*/ 0 w 985151"/>
              <a:gd name="connsiteY4" fmla="*/ 437941 h 985150"/>
              <a:gd name="connsiteX5" fmla="*/ 128270 w 985151"/>
              <a:gd name="connsiteY5" fmla="*/ 128270 h 98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5151" h="985150">
                <a:moveTo>
                  <a:pt x="128270" y="128270"/>
                </a:moveTo>
                <a:cubicBezTo>
                  <a:pt x="207522" y="49018"/>
                  <a:pt x="317007" y="0"/>
                  <a:pt x="437941" y="0"/>
                </a:cubicBezTo>
                <a:lnTo>
                  <a:pt x="985151" y="0"/>
                </a:lnTo>
                <a:lnTo>
                  <a:pt x="0" y="985150"/>
                </a:lnTo>
                <a:lnTo>
                  <a:pt x="0" y="437941"/>
                </a:lnTo>
                <a:cubicBezTo>
                  <a:pt x="1" y="317007"/>
                  <a:pt x="49018" y="207522"/>
                  <a:pt x="128270" y="1282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"/>
              <a:ea typeface="思源黑体 CN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98B95-035F-4514-ACE6-DC1765243788}"/>
              </a:ext>
            </a:extLst>
          </p:cNvPr>
          <p:cNvSpPr txBox="1"/>
          <p:nvPr/>
        </p:nvSpPr>
        <p:spPr>
          <a:xfrm>
            <a:off x="6414250" y="4022996"/>
            <a:ext cx="5177742" cy="53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5593" y="2522231"/>
            <a:ext cx="5335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9487" y="3617782"/>
            <a:ext cx="523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8DA1A5D-0107-B309-C820-96ACB962EF88}"/>
              </a:ext>
            </a:extLst>
          </p:cNvPr>
          <p:cNvSpPr>
            <a:spLocks/>
          </p:cNvSpPr>
          <p:nvPr/>
        </p:nvSpPr>
        <p:spPr>
          <a:xfrm rot="10800000">
            <a:off x="-8546" y="-8546"/>
            <a:ext cx="841637" cy="931502"/>
          </a:xfrm>
          <a:custGeom>
            <a:avLst/>
            <a:gdLst>
              <a:gd name="connsiteX0" fmla="*/ 841637 w 841637"/>
              <a:gd name="connsiteY0" fmla="*/ 0 h 931502"/>
              <a:gd name="connsiteX1" fmla="*/ 841637 w 841637"/>
              <a:gd name="connsiteY1" fmla="*/ 481861 h 931502"/>
              <a:gd name="connsiteX2" fmla="*/ 764507 w 841637"/>
              <a:gd name="connsiteY2" fmla="*/ 505804 h 931502"/>
              <a:gd name="connsiteX3" fmla="*/ 484048 w 841637"/>
              <a:gd name="connsiteY3" fmla="*/ 847748 h 931502"/>
              <a:gd name="connsiteX4" fmla="*/ 475604 w 841637"/>
              <a:gd name="connsiteY4" fmla="*/ 931502 h 931502"/>
              <a:gd name="connsiteX5" fmla="*/ 0 w 841637"/>
              <a:gd name="connsiteY5" fmla="*/ 931502 h 931502"/>
              <a:gd name="connsiteX6" fmla="*/ 4300 w 841637"/>
              <a:gd name="connsiteY6" fmla="*/ 846345 h 931502"/>
              <a:gd name="connsiteX7" fmla="*/ 757941 w 841637"/>
              <a:gd name="connsiteY7" fmla="*/ 12773 h 93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637" h="931502">
                <a:moveTo>
                  <a:pt x="841637" y="0"/>
                </a:moveTo>
                <a:lnTo>
                  <a:pt x="841637" y="481861"/>
                </a:lnTo>
                <a:lnTo>
                  <a:pt x="764507" y="505804"/>
                </a:lnTo>
                <a:cubicBezTo>
                  <a:pt x="622436" y="565895"/>
                  <a:pt x="515685" y="693141"/>
                  <a:pt x="484048" y="847748"/>
                </a:cubicBezTo>
                <a:lnTo>
                  <a:pt x="475604" y="931502"/>
                </a:lnTo>
                <a:lnTo>
                  <a:pt x="0" y="931502"/>
                </a:lnTo>
                <a:lnTo>
                  <a:pt x="4300" y="846345"/>
                </a:lnTo>
                <a:cubicBezTo>
                  <a:pt x="46463" y="431172"/>
                  <a:pt x="355961" y="95030"/>
                  <a:pt x="757941" y="12773"/>
                </a:cubicBezTo>
                <a:close/>
              </a:path>
            </a:pathLst>
          </a:custGeom>
          <a:solidFill>
            <a:srgbClr val="ED7C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"/>
              <a:ea typeface="思源黑体 CN"/>
              <a:cs typeface="+mn-cs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>
          <a:xfrm>
            <a:off x="0" y="6090842"/>
            <a:ext cx="1763393" cy="759602"/>
            <a:chOff x="9328144" y="5718354"/>
            <a:chExt cx="2474480" cy="1205287"/>
          </a:xfrm>
        </p:grpSpPr>
        <p:sp>
          <p:nvSpPr>
            <p:cNvPr id="18" name="椭圆 17"/>
            <p:cNvSpPr>
              <a:spLocks/>
            </p:cNvSpPr>
            <p:nvPr/>
          </p:nvSpPr>
          <p:spPr>
            <a:xfrm rot="5400000" flipH="1">
              <a:off x="11529311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19" name="椭圆 18"/>
            <p:cNvSpPr>
              <a:spLocks/>
            </p:cNvSpPr>
            <p:nvPr/>
          </p:nvSpPr>
          <p:spPr>
            <a:xfrm rot="5400000" flipH="1">
              <a:off x="11529311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5400000" flipH="1">
              <a:off x="11305684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1" name="椭圆 20"/>
            <p:cNvSpPr>
              <a:spLocks/>
            </p:cNvSpPr>
            <p:nvPr/>
          </p:nvSpPr>
          <p:spPr>
            <a:xfrm rot="5400000" flipH="1">
              <a:off x="11305684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2" name="椭圆 21"/>
            <p:cNvSpPr>
              <a:spLocks/>
            </p:cNvSpPr>
            <p:nvPr/>
          </p:nvSpPr>
          <p:spPr>
            <a:xfrm rot="5400000" flipH="1">
              <a:off x="11082056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3" name="椭圆 22"/>
            <p:cNvSpPr>
              <a:spLocks/>
            </p:cNvSpPr>
            <p:nvPr/>
          </p:nvSpPr>
          <p:spPr>
            <a:xfrm rot="5400000" flipH="1">
              <a:off x="11082056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4" name="椭圆 23"/>
            <p:cNvSpPr>
              <a:spLocks/>
            </p:cNvSpPr>
            <p:nvPr/>
          </p:nvSpPr>
          <p:spPr>
            <a:xfrm rot="5400000" flipH="1">
              <a:off x="11529311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5" name="椭圆 24"/>
            <p:cNvSpPr>
              <a:spLocks/>
            </p:cNvSpPr>
            <p:nvPr/>
          </p:nvSpPr>
          <p:spPr>
            <a:xfrm rot="5400000" flipH="1">
              <a:off x="11529311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6" name="椭圆 25"/>
            <p:cNvSpPr>
              <a:spLocks/>
            </p:cNvSpPr>
            <p:nvPr/>
          </p:nvSpPr>
          <p:spPr>
            <a:xfrm rot="5400000" flipH="1">
              <a:off x="11305684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7" name="椭圆 26"/>
            <p:cNvSpPr>
              <a:spLocks/>
            </p:cNvSpPr>
            <p:nvPr/>
          </p:nvSpPr>
          <p:spPr>
            <a:xfrm rot="5400000" flipH="1">
              <a:off x="11305684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8" name="椭圆 27"/>
            <p:cNvSpPr>
              <a:spLocks/>
            </p:cNvSpPr>
            <p:nvPr/>
          </p:nvSpPr>
          <p:spPr>
            <a:xfrm rot="5400000" flipH="1">
              <a:off x="11082056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9" name="椭圆 28"/>
            <p:cNvSpPr>
              <a:spLocks/>
            </p:cNvSpPr>
            <p:nvPr/>
          </p:nvSpPr>
          <p:spPr>
            <a:xfrm rot="5400000" flipH="1">
              <a:off x="11082056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>
            <a:xfrm rot="5400000" flipH="1">
              <a:off x="11752939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>
            <a:xfrm rot="5400000" flipH="1">
              <a:off x="11752939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2" name="椭圆 31"/>
            <p:cNvSpPr>
              <a:spLocks/>
            </p:cNvSpPr>
            <p:nvPr/>
          </p:nvSpPr>
          <p:spPr>
            <a:xfrm rot="5400000" flipH="1">
              <a:off x="11752939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3" name="椭圆 32"/>
            <p:cNvSpPr>
              <a:spLocks/>
            </p:cNvSpPr>
            <p:nvPr/>
          </p:nvSpPr>
          <p:spPr>
            <a:xfrm rot="5400000" flipH="1">
              <a:off x="11752939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4" name="椭圆 33"/>
            <p:cNvSpPr>
              <a:spLocks/>
            </p:cNvSpPr>
            <p:nvPr/>
          </p:nvSpPr>
          <p:spPr>
            <a:xfrm rot="5400000" flipH="1">
              <a:off x="11529311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5" name="椭圆 34"/>
            <p:cNvSpPr>
              <a:spLocks/>
            </p:cNvSpPr>
            <p:nvPr/>
          </p:nvSpPr>
          <p:spPr>
            <a:xfrm rot="5400000" flipH="1">
              <a:off x="11529311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>
            <a:xfrm rot="5400000" flipH="1">
              <a:off x="11305684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7" name="椭圆 36"/>
            <p:cNvSpPr>
              <a:spLocks/>
            </p:cNvSpPr>
            <p:nvPr/>
          </p:nvSpPr>
          <p:spPr>
            <a:xfrm rot="5400000" flipH="1">
              <a:off x="11305684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8" name="椭圆 37"/>
            <p:cNvSpPr>
              <a:spLocks/>
            </p:cNvSpPr>
            <p:nvPr/>
          </p:nvSpPr>
          <p:spPr>
            <a:xfrm rot="5400000" flipH="1">
              <a:off x="11082056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9" name="椭圆 38"/>
            <p:cNvSpPr>
              <a:spLocks/>
            </p:cNvSpPr>
            <p:nvPr/>
          </p:nvSpPr>
          <p:spPr>
            <a:xfrm rot="5400000" flipH="1">
              <a:off x="11082056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0" name="椭圆 39"/>
            <p:cNvSpPr>
              <a:spLocks/>
            </p:cNvSpPr>
            <p:nvPr/>
          </p:nvSpPr>
          <p:spPr>
            <a:xfrm rot="5400000" flipH="1">
              <a:off x="10858428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1" name="椭圆 40"/>
            <p:cNvSpPr>
              <a:spLocks/>
            </p:cNvSpPr>
            <p:nvPr/>
          </p:nvSpPr>
          <p:spPr>
            <a:xfrm rot="5400000" flipH="1">
              <a:off x="10858428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2" name="椭圆 41"/>
            <p:cNvSpPr>
              <a:spLocks/>
            </p:cNvSpPr>
            <p:nvPr/>
          </p:nvSpPr>
          <p:spPr>
            <a:xfrm rot="5400000" flipH="1">
              <a:off x="10634800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3" name="椭圆 42"/>
            <p:cNvSpPr>
              <a:spLocks/>
            </p:cNvSpPr>
            <p:nvPr/>
          </p:nvSpPr>
          <p:spPr>
            <a:xfrm rot="5400000" flipH="1">
              <a:off x="10634800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>
            <a:xfrm rot="5400000" flipH="1">
              <a:off x="10411172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5" name="椭圆 44"/>
            <p:cNvSpPr>
              <a:spLocks/>
            </p:cNvSpPr>
            <p:nvPr/>
          </p:nvSpPr>
          <p:spPr>
            <a:xfrm rot="5400000" flipH="1">
              <a:off x="10411172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6" name="椭圆 45"/>
            <p:cNvSpPr>
              <a:spLocks/>
            </p:cNvSpPr>
            <p:nvPr/>
          </p:nvSpPr>
          <p:spPr>
            <a:xfrm rot="5400000" flipH="1">
              <a:off x="10187544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5400000" flipH="1">
              <a:off x="10187544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8" name="椭圆 47"/>
            <p:cNvSpPr>
              <a:spLocks/>
            </p:cNvSpPr>
            <p:nvPr/>
          </p:nvSpPr>
          <p:spPr>
            <a:xfrm rot="5400000" flipH="1">
              <a:off x="10858428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9" name="椭圆 48"/>
            <p:cNvSpPr>
              <a:spLocks/>
            </p:cNvSpPr>
            <p:nvPr/>
          </p:nvSpPr>
          <p:spPr>
            <a:xfrm rot="5400000" flipH="1">
              <a:off x="10858428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0" name="椭圆 49"/>
            <p:cNvSpPr>
              <a:spLocks/>
            </p:cNvSpPr>
            <p:nvPr/>
          </p:nvSpPr>
          <p:spPr>
            <a:xfrm rot="5400000" flipH="1">
              <a:off x="10634800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1" name="椭圆 50"/>
            <p:cNvSpPr>
              <a:spLocks/>
            </p:cNvSpPr>
            <p:nvPr/>
          </p:nvSpPr>
          <p:spPr>
            <a:xfrm rot="5400000" flipH="1">
              <a:off x="10634800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5400000" flipH="1">
              <a:off x="10411172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3" name="椭圆 52"/>
            <p:cNvSpPr>
              <a:spLocks/>
            </p:cNvSpPr>
            <p:nvPr/>
          </p:nvSpPr>
          <p:spPr>
            <a:xfrm rot="5400000" flipH="1">
              <a:off x="10411172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4" name="椭圆 53"/>
            <p:cNvSpPr>
              <a:spLocks/>
            </p:cNvSpPr>
            <p:nvPr/>
          </p:nvSpPr>
          <p:spPr>
            <a:xfrm rot="5400000" flipH="1">
              <a:off x="10187544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5" name="椭圆 54"/>
            <p:cNvSpPr>
              <a:spLocks/>
            </p:cNvSpPr>
            <p:nvPr/>
          </p:nvSpPr>
          <p:spPr>
            <a:xfrm rot="5400000" flipH="1">
              <a:off x="10187544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6" name="椭圆 55"/>
            <p:cNvSpPr>
              <a:spLocks/>
            </p:cNvSpPr>
            <p:nvPr/>
          </p:nvSpPr>
          <p:spPr>
            <a:xfrm rot="5400000" flipH="1">
              <a:off x="10858428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5400000" flipH="1">
              <a:off x="10858428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8" name="椭圆 57"/>
            <p:cNvSpPr>
              <a:spLocks/>
            </p:cNvSpPr>
            <p:nvPr/>
          </p:nvSpPr>
          <p:spPr>
            <a:xfrm rot="5400000" flipH="1">
              <a:off x="10634800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9" name="椭圆 58"/>
            <p:cNvSpPr>
              <a:spLocks/>
            </p:cNvSpPr>
            <p:nvPr/>
          </p:nvSpPr>
          <p:spPr>
            <a:xfrm rot="5400000" flipH="1">
              <a:off x="10634800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0" name="椭圆 59"/>
            <p:cNvSpPr>
              <a:spLocks/>
            </p:cNvSpPr>
            <p:nvPr/>
          </p:nvSpPr>
          <p:spPr>
            <a:xfrm rot="5400000" flipH="1">
              <a:off x="10411172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1" name="椭圆 60"/>
            <p:cNvSpPr>
              <a:spLocks/>
            </p:cNvSpPr>
            <p:nvPr/>
          </p:nvSpPr>
          <p:spPr>
            <a:xfrm rot="5400000" flipH="1">
              <a:off x="10411172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5400000" flipH="1">
              <a:off x="10187544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3" name="椭圆 62"/>
            <p:cNvSpPr>
              <a:spLocks/>
            </p:cNvSpPr>
            <p:nvPr/>
          </p:nvSpPr>
          <p:spPr>
            <a:xfrm rot="5400000" flipH="1">
              <a:off x="10187544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4" name="椭圆 63"/>
            <p:cNvSpPr>
              <a:spLocks/>
            </p:cNvSpPr>
            <p:nvPr/>
          </p:nvSpPr>
          <p:spPr>
            <a:xfrm rot="5400000" flipH="1">
              <a:off x="11752939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5" name="椭圆 64"/>
            <p:cNvSpPr>
              <a:spLocks/>
            </p:cNvSpPr>
            <p:nvPr/>
          </p:nvSpPr>
          <p:spPr>
            <a:xfrm rot="5400000" flipH="1">
              <a:off x="11752939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6" name="椭圆 65"/>
            <p:cNvSpPr>
              <a:spLocks/>
            </p:cNvSpPr>
            <p:nvPr/>
          </p:nvSpPr>
          <p:spPr>
            <a:xfrm rot="5400000" flipH="1">
              <a:off x="9999028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5400000" flipH="1">
              <a:off x="9999028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8" name="椭圆 67"/>
            <p:cNvSpPr>
              <a:spLocks/>
            </p:cNvSpPr>
            <p:nvPr/>
          </p:nvSpPr>
          <p:spPr>
            <a:xfrm rot="5400000" flipH="1">
              <a:off x="9775400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9" name="椭圆 68"/>
            <p:cNvSpPr>
              <a:spLocks/>
            </p:cNvSpPr>
            <p:nvPr/>
          </p:nvSpPr>
          <p:spPr>
            <a:xfrm rot="5400000" flipH="1">
              <a:off x="9775400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0" name="椭圆 69"/>
            <p:cNvSpPr>
              <a:spLocks/>
            </p:cNvSpPr>
            <p:nvPr/>
          </p:nvSpPr>
          <p:spPr>
            <a:xfrm rot="5400000" flipH="1">
              <a:off x="9551772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1" name="椭圆 70"/>
            <p:cNvSpPr>
              <a:spLocks/>
            </p:cNvSpPr>
            <p:nvPr/>
          </p:nvSpPr>
          <p:spPr>
            <a:xfrm rot="5400000" flipH="1">
              <a:off x="9551772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>
            <a:xfrm rot="5400000" flipH="1">
              <a:off x="9328144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3" name="椭圆 72"/>
            <p:cNvSpPr>
              <a:spLocks/>
            </p:cNvSpPr>
            <p:nvPr/>
          </p:nvSpPr>
          <p:spPr>
            <a:xfrm rot="5400000" flipH="1">
              <a:off x="9328144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4" name="椭圆 73"/>
            <p:cNvSpPr>
              <a:spLocks/>
            </p:cNvSpPr>
            <p:nvPr/>
          </p:nvSpPr>
          <p:spPr>
            <a:xfrm rot="5400000" flipH="1">
              <a:off x="9999028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5" name="椭圆 74"/>
            <p:cNvSpPr>
              <a:spLocks/>
            </p:cNvSpPr>
            <p:nvPr/>
          </p:nvSpPr>
          <p:spPr>
            <a:xfrm rot="5400000" flipH="1">
              <a:off x="9999028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6" name="椭圆 75"/>
            <p:cNvSpPr>
              <a:spLocks/>
            </p:cNvSpPr>
            <p:nvPr/>
          </p:nvSpPr>
          <p:spPr>
            <a:xfrm rot="5400000" flipH="1">
              <a:off x="9775400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7" name="椭圆 76"/>
            <p:cNvSpPr>
              <a:spLocks/>
            </p:cNvSpPr>
            <p:nvPr/>
          </p:nvSpPr>
          <p:spPr>
            <a:xfrm rot="5400000" flipH="1">
              <a:off x="9775400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8" name="椭圆 77"/>
            <p:cNvSpPr>
              <a:spLocks/>
            </p:cNvSpPr>
            <p:nvPr/>
          </p:nvSpPr>
          <p:spPr>
            <a:xfrm rot="5400000" flipH="1">
              <a:off x="9551772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9" name="椭圆 78"/>
            <p:cNvSpPr>
              <a:spLocks/>
            </p:cNvSpPr>
            <p:nvPr/>
          </p:nvSpPr>
          <p:spPr>
            <a:xfrm rot="5400000" flipH="1">
              <a:off x="9551772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0" name="椭圆 79"/>
            <p:cNvSpPr>
              <a:spLocks/>
            </p:cNvSpPr>
            <p:nvPr/>
          </p:nvSpPr>
          <p:spPr>
            <a:xfrm rot="5400000" flipH="1">
              <a:off x="9328144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1" name="椭圆 80"/>
            <p:cNvSpPr>
              <a:spLocks/>
            </p:cNvSpPr>
            <p:nvPr/>
          </p:nvSpPr>
          <p:spPr>
            <a:xfrm rot="5400000" flipH="1">
              <a:off x="9328144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2" name="椭圆 81"/>
            <p:cNvSpPr>
              <a:spLocks/>
            </p:cNvSpPr>
            <p:nvPr/>
          </p:nvSpPr>
          <p:spPr>
            <a:xfrm rot="5400000" flipH="1">
              <a:off x="9999028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3" name="椭圆 82"/>
            <p:cNvSpPr>
              <a:spLocks/>
            </p:cNvSpPr>
            <p:nvPr/>
          </p:nvSpPr>
          <p:spPr>
            <a:xfrm rot="5400000" flipH="1">
              <a:off x="9999028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4" name="椭圆 83"/>
            <p:cNvSpPr>
              <a:spLocks/>
            </p:cNvSpPr>
            <p:nvPr/>
          </p:nvSpPr>
          <p:spPr>
            <a:xfrm rot="5400000" flipH="1">
              <a:off x="9775400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5" name="椭圆 84"/>
            <p:cNvSpPr>
              <a:spLocks/>
            </p:cNvSpPr>
            <p:nvPr/>
          </p:nvSpPr>
          <p:spPr>
            <a:xfrm rot="5400000" flipH="1">
              <a:off x="9775400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6" name="椭圆 85"/>
            <p:cNvSpPr>
              <a:spLocks/>
            </p:cNvSpPr>
            <p:nvPr/>
          </p:nvSpPr>
          <p:spPr>
            <a:xfrm rot="5400000" flipH="1">
              <a:off x="9551772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7" name="椭圆 86"/>
            <p:cNvSpPr>
              <a:spLocks/>
            </p:cNvSpPr>
            <p:nvPr/>
          </p:nvSpPr>
          <p:spPr>
            <a:xfrm rot="5400000" flipH="1">
              <a:off x="9551772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8" name="椭圆 87"/>
            <p:cNvSpPr>
              <a:spLocks/>
            </p:cNvSpPr>
            <p:nvPr/>
          </p:nvSpPr>
          <p:spPr>
            <a:xfrm rot="5400000" flipH="1">
              <a:off x="9328144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9" name="椭圆 88"/>
            <p:cNvSpPr>
              <a:spLocks/>
            </p:cNvSpPr>
            <p:nvPr/>
          </p:nvSpPr>
          <p:spPr>
            <a:xfrm rot="5400000" flipH="1">
              <a:off x="9328144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</p:grpSp>
      <p:sp>
        <p:nvSpPr>
          <p:cNvPr id="107" name="Title 106">
            <a:extLst>
              <a:ext uri="{FF2B5EF4-FFF2-40B4-BE49-F238E27FC236}">
                <a16:creationId xmlns:a16="http://schemas.microsoft.com/office/drawing/2014/main" id="{9B75AB19-E77A-B021-C3BB-6BBA386A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9" y="788571"/>
            <a:ext cx="10515600" cy="4351075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Humanitarian Funding in Bangladesh Over Five Years (2018-2022)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by</a:t>
            </a:r>
            <a:r>
              <a:rPr lang="en-US" sz="1800" dirty="0"/>
              <a:t> </a:t>
            </a:r>
            <a:r>
              <a:rPr lang="en-US" sz="1800" b="1" dirty="0"/>
              <a:t>Muammer Galib Mahdi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224488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277EF22B-FE87-1365-5724-264FF64AC3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700000">
            <a:off x="-588082" y="230046"/>
            <a:ext cx="1155182" cy="1155182"/>
          </a:xfrm>
          <a:custGeom>
            <a:avLst/>
            <a:gdLst>
              <a:gd name="connsiteX0" fmla="*/ 0 w 1264918"/>
              <a:gd name="connsiteY0" fmla="*/ 0 h 1264918"/>
              <a:gd name="connsiteX1" fmla="*/ 671877 w 1264918"/>
              <a:gd name="connsiteY1" fmla="*/ 0 h 1264918"/>
              <a:gd name="connsiteX2" fmla="*/ 1264918 w 1264918"/>
              <a:gd name="connsiteY2" fmla="*/ 593041 h 1264918"/>
              <a:gd name="connsiteX3" fmla="*/ 1264918 w 1264918"/>
              <a:gd name="connsiteY3" fmla="*/ 1264918 h 126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918" h="1264918">
                <a:moveTo>
                  <a:pt x="0" y="0"/>
                </a:moveTo>
                <a:lnTo>
                  <a:pt x="671877" y="0"/>
                </a:lnTo>
                <a:cubicBezTo>
                  <a:pt x="999405" y="0"/>
                  <a:pt x="1264918" y="265513"/>
                  <a:pt x="1264918" y="593041"/>
                </a:cubicBezTo>
                <a:lnTo>
                  <a:pt x="1264918" y="1264918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思源黑体 CN"/>
              <a:ea typeface="思源黑体 CN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2DCF870B-D2B4-29B6-E90E-8C34129354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700000">
            <a:off x="193539" y="6363684"/>
            <a:ext cx="985151" cy="985150"/>
          </a:xfrm>
          <a:custGeom>
            <a:avLst/>
            <a:gdLst>
              <a:gd name="connsiteX0" fmla="*/ 128270 w 985151"/>
              <a:gd name="connsiteY0" fmla="*/ 128270 h 985150"/>
              <a:gd name="connsiteX1" fmla="*/ 437941 w 985151"/>
              <a:gd name="connsiteY1" fmla="*/ 0 h 985150"/>
              <a:gd name="connsiteX2" fmla="*/ 985151 w 985151"/>
              <a:gd name="connsiteY2" fmla="*/ 0 h 985150"/>
              <a:gd name="connsiteX3" fmla="*/ 0 w 985151"/>
              <a:gd name="connsiteY3" fmla="*/ 985150 h 985150"/>
              <a:gd name="connsiteX4" fmla="*/ 0 w 985151"/>
              <a:gd name="connsiteY4" fmla="*/ 437941 h 985150"/>
              <a:gd name="connsiteX5" fmla="*/ 128270 w 985151"/>
              <a:gd name="connsiteY5" fmla="*/ 128270 h 98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5151" h="985150">
                <a:moveTo>
                  <a:pt x="128270" y="128270"/>
                </a:moveTo>
                <a:cubicBezTo>
                  <a:pt x="207522" y="49018"/>
                  <a:pt x="317007" y="0"/>
                  <a:pt x="437941" y="0"/>
                </a:cubicBezTo>
                <a:lnTo>
                  <a:pt x="985151" y="0"/>
                </a:lnTo>
                <a:lnTo>
                  <a:pt x="0" y="985150"/>
                </a:lnTo>
                <a:lnTo>
                  <a:pt x="0" y="437941"/>
                </a:lnTo>
                <a:cubicBezTo>
                  <a:pt x="1" y="317007"/>
                  <a:pt x="49018" y="207522"/>
                  <a:pt x="128270" y="1282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思源黑体 CN"/>
              <a:ea typeface="思源黑体 C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98B95-035F-4514-ACE6-DC1765243788}"/>
              </a:ext>
            </a:extLst>
          </p:cNvPr>
          <p:cNvSpPr txBox="1"/>
          <p:nvPr/>
        </p:nvSpPr>
        <p:spPr>
          <a:xfrm>
            <a:off x="6414250" y="4022996"/>
            <a:ext cx="5177742" cy="53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endParaRPr lang="zh-CN" altLang="en-US" sz="105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5593" y="2522231"/>
            <a:ext cx="5335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9487" y="3617782"/>
            <a:ext cx="523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8DA1A5D-0107-B309-C820-96ACB962E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58909" y="5942067"/>
            <a:ext cx="841637" cy="931502"/>
          </a:xfrm>
          <a:custGeom>
            <a:avLst/>
            <a:gdLst>
              <a:gd name="connsiteX0" fmla="*/ 841637 w 841637"/>
              <a:gd name="connsiteY0" fmla="*/ 0 h 931502"/>
              <a:gd name="connsiteX1" fmla="*/ 841637 w 841637"/>
              <a:gd name="connsiteY1" fmla="*/ 481861 h 931502"/>
              <a:gd name="connsiteX2" fmla="*/ 764507 w 841637"/>
              <a:gd name="connsiteY2" fmla="*/ 505804 h 931502"/>
              <a:gd name="connsiteX3" fmla="*/ 484048 w 841637"/>
              <a:gd name="connsiteY3" fmla="*/ 847748 h 931502"/>
              <a:gd name="connsiteX4" fmla="*/ 475604 w 841637"/>
              <a:gd name="connsiteY4" fmla="*/ 931502 h 931502"/>
              <a:gd name="connsiteX5" fmla="*/ 0 w 841637"/>
              <a:gd name="connsiteY5" fmla="*/ 931502 h 931502"/>
              <a:gd name="connsiteX6" fmla="*/ 4300 w 841637"/>
              <a:gd name="connsiteY6" fmla="*/ 846345 h 931502"/>
              <a:gd name="connsiteX7" fmla="*/ 757941 w 841637"/>
              <a:gd name="connsiteY7" fmla="*/ 12773 h 93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637" h="931502">
                <a:moveTo>
                  <a:pt x="841637" y="0"/>
                </a:moveTo>
                <a:lnTo>
                  <a:pt x="841637" y="481861"/>
                </a:lnTo>
                <a:lnTo>
                  <a:pt x="764507" y="505804"/>
                </a:lnTo>
                <a:cubicBezTo>
                  <a:pt x="622436" y="565895"/>
                  <a:pt x="515685" y="693141"/>
                  <a:pt x="484048" y="847748"/>
                </a:cubicBezTo>
                <a:lnTo>
                  <a:pt x="475604" y="931502"/>
                </a:lnTo>
                <a:lnTo>
                  <a:pt x="0" y="931502"/>
                </a:lnTo>
                <a:lnTo>
                  <a:pt x="4300" y="846345"/>
                </a:lnTo>
                <a:cubicBezTo>
                  <a:pt x="46463" y="431172"/>
                  <a:pt x="355961" y="95030"/>
                  <a:pt x="757941" y="12773"/>
                </a:cubicBezTo>
                <a:close/>
              </a:path>
            </a:pathLst>
          </a:custGeom>
          <a:solidFill>
            <a:srgbClr val="ED7C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思源黑体 CN"/>
              <a:ea typeface="思源黑体 CN"/>
            </a:endParaRPr>
          </a:p>
        </p:txBody>
      </p:sp>
      <p:grpSp>
        <p:nvGrpSpPr>
          <p:cNvPr id="17" name="组合 16"/>
          <p:cNvGrpSpPr>
            <a:grpSpLocks noGrp="1" noUngrp="1" noRot="1" noMove="1" noResize="1"/>
          </p:cNvGrpSpPr>
          <p:nvPr/>
        </p:nvGrpSpPr>
        <p:grpSpPr>
          <a:xfrm>
            <a:off x="10428607" y="0"/>
            <a:ext cx="1763393" cy="759602"/>
            <a:chOff x="9328144" y="5718354"/>
            <a:chExt cx="2474480" cy="1205287"/>
          </a:xfrm>
        </p:grpSpPr>
        <p:sp>
          <p:nvSpPr>
            <p:cNvPr id="18" name="椭圆 1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529311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19" name="椭圆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529311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0" name="椭圆 1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305684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1" name="椭圆 2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305684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2" name="椭圆 2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082056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3" name="椭圆 2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082056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4" name="椭圆 2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529311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5" name="椭圆 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529311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6" name="椭圆 2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305684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7" name="椭圆 2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305684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8" name="椭圆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082056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29" name="椭圆 2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082056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0" name="椭圆 2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752939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1" name="椭圆 3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752939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2" name="椭圆 3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752939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3" name="椭圆 3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752939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4" name="椭圆 3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529311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5" name="椭圆 3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529311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6" name="椭圆 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305684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7" name="椭圆 3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305684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8" name="椭圆 3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082056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39" name="椭圆 3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082056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0" name="椭圆 3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858428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1" name="椭圆 4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858428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2" name="椭圆 4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634800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3" name="椭圆 4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634800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4" name="椭圆 4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411172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5" name="椭圆 4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411172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6" name="椭圆 4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187544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7" name="椭圆 4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187544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8" name="椭圆 4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858428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49" name="椭圆 4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858428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0" name="椭圆 4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634800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1" name="椭圆 5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634800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2" name="椭圆 5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411172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3" name="椭圆 5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411172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4" name="椭圆 5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187544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5" name="椭圆 5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187544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6" name="椭圆 5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858428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7" name="椭圆 5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858428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8" name="椭圆 5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634800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59" name="椭圆 5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634800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0" name="椭圆 5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411172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1" name="椭圆 6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411172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2" name="椭圆 6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187544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3" name="椭圆 6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0187544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4" name="椭圆 6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752939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5" name="椭圆 6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11752939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6" name="椭圆 6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999028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7" name="椭圆 6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999028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8" name="椭圆 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775400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69" name="椭圆 6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775400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0" name="椭圆 6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551772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551772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2" name="椭圆 7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328144" y="66364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3" name="椭圆 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328144" y="68739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4" name="椭圆 7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999028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5" name="椭圆 7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999028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6" name="椭圆 7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775400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7" name="椭圆 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775400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8" name="椭圆 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551772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79" name="椭圆 7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551772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0" name="椭圆 7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328144" y="616130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1" name="椭圆 8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328144" y="6398856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2" name="椭圆 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999028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3" name="椭圆 8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999028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4" name="椭圆 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775400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5" name="椭圆 8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775400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6" name="椭圆 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551772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7" name="椭圆 8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551772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8" name="椭圆 8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328144" y="571835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  <p:sp>
          <p:nvSpPr>
            <p:cNvPr id="89" name="椭圆 8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 flipH="1">
              <a:off x="9328144" y="5955904"/>
              <a:ext cx="49685" cy="496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"/>
                <a:ea typeface="思源黑体 CN"/>
                <a:cs typeface="+mn-cs"/>
              </a:endParaRPr>
            </a:p>
          </p:txBody>
        </p:sp>
      </p:grpSp>
      <p:sp>
        <p:nvSpPr>
          <p:cNvPr id="107" name="Title 106">
            <a:extLst>
              <a:ext uri="{FF2B5EF4-FFF2-40B4-BE49-F238E27FC236}">
                <a16:creationId xmlns:a16="http://schemas.microsoft.com/office/drawing/2014/main" id="{9B75AB19-E77A-B021-C3BB-6BBA386A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95" y="6463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Humanitarian Situation in Bangladesh</a:t>
            </a:r>
          </a:p>
        </p:txBody>
      </p:sp>
      <p:sp>
        <p:nvSpPr>
          <p:cNvPr id="108" name="Content Placeholder 107">
            <a:extLst>
              <a:ext uri="{FF2B5EF4-FFF2-40B4-BE49-F238E27FC236}">
                <a16:creationId xmlns:a16="http://schemas.microsoft.com/office/drawing/2014/main" id="{D112A1CB-2DBF-4F40-7BA4-558608BF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75" y="2342000"/>
            <a:ext cx="10515600" cy="4351338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By 2022 Bangladesh hosts 9,29,606  Rohingya refugees in Cox’s Bazar and 26,908 in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Bhasan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Char.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Flash flood in North-East in 2022 after the seasonal flood, affected 7.2 million people including 3.5 million children.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Covid-19 situation from 2020-2022, made humanitarian crisis only worse.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Till 2022 UNICEF reached 5.9 million people with 40% of them being children.</a:t>
            </a: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0489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 noGrp="1" noUngrp="1" noRot="1" noMove="1" noResize="1"/>
          </p:cNvGrpSpPr>
          <p:nvPr/>
        </p:nvGrpSpPr>
        <p:grpSpPr>
          <a:xfrm>
            <a:off x="118614" y="89023"/>
            <a:ext cx="3152910" cy="523220"/>
            <a:chOff x="617312" y="442360"/>
            <a:chExt cx="3152910" cy="523220"/>
          </a:xfrm>
        </p:grpSpPr>
        <p:grpSp>
          <p:nvGrpSpPr>
            <p:cNvPr id="41" name="组合 40"/>
            <p:cNvGrpSpPr>
              <a:grpSpLocks noGrp="1" noUngrp="1" noRot="1" noMove="1" noResize="1"/>
            </p:cNvGrpSpPr>
            <p:nvPr/>
          </p:nvGrpSpPr>
          <p:grpSpPr>
            <a:xfrm>
              <a:off x="617312" y="465690"/>
              <a:ext cx="662526" cy="475847"/>
              <a:chOff x="493487" y="390928"/>
              <a:chExt cx="848752" cy="609600"/>
            </a:xfrm>
          </p:grpSpPr>
          <p:sp>
            <p:nvSpPr>
              <p:cNvPr id="49" name="圆角矩形 4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867627" y="458421"/>
                <a:ext cx="474612" cy="474612"/>
              </a:xfrm>
              <a:prstGeom prst="roundRect">
                <a:avLst/>
              </a:prstGeom>
              <a:solidFill>
                <a:srgbClr val="ED7C3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思源黑体 CN"/>
                  <a:ea typeface="思源黑体 CN"/>
                </a:endParaRPr>
              </a:p>
            </p:txBody>
          </p:sp>
          <p:sp>
            <p:nvSpPr>
              <p:cNvPr id="50" name="圆角矩形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493487" y="390928"/>
                <a:ext cx="609600" cy="609600"/>
              </a:xfrm>
              <a:prstGeom prst="roundRect">
                <a:avLst/>
              </a:prstGeom>
              <a:solidFill>
                <a:srgbClr val="006F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思源黑体 CN"/>
                  <a:ea typeface="思源黑体 CN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CFC303-65F5-4843-8245-D1DE7F829D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1356567" y="442360"/>
              <a:ext cx="24136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8430D2-0EDD-C000-D814-F099E086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5" y="3415633"/>
            <a:ext cx="3373486" cy="291203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EC2CE17-3D91-C2B6-02E0-461FDBC1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Funding requirements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2FAAD-BB2D-E837-58FA-333D87B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9" y="1333500"/>
            <a:ext cx="10515600" cy="2021505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Slight decrease in “people to be reached” in 2022 from 2021 due to covid lockdown being lifted, overall rise from 2018.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Rise in funding requirements in 5 years. UNICEF appeals $233.6 million for life saving services for aid in 2022.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F188F-B2B3-7D39-9C32-2F0E90F8C178}"/>
              </a:ext>
            </a:extLst>
          </p:cNvPr>
          <p:cNvSpPr txBox="1"/>
          <p:nvPr/>
        </p:nvSpPr>
        <p:spPr>
          <a:xfrm>
            <a:off x="4409257" y="6158395"/>
            <a:ext cx="3373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Source: UNICEF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0DE9887-3E2B-F059-8A1D-355FE60B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880" y="3372109"/>
            <a:ext cx="3179967" cy="26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464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 noGrp="1" noUngrp="1" noRot="1" noMove="1" noResize="1"/>
          </p:cNvGrpSpPr>
          <p:nvPr/>
        </p:nvGrpSpPr>
        <p:grpSpPr>
          <a:xfrm>
            <a:off x="118614" y="89023"/>
            <a:ext cx="3152910" cy="523220"/>
            <a:chOff x="617312" y="442360"/>
            <a:chExt cx="3152910" cy="523220"/>
          </a:xfrm>
        </p:grpSpPr>
        <p:grpSp>
          <p:nvGrpSpPr>
            <p:cNvPr id="41" name="组合 40"/>
            <p:cNvGrpSpPr>
              <a:grpSpLocks noGrp="1" noUngrp="1" noRot="1" noMove="1" noResize="1"/>
            </p:cNvGrpSpPr>
            <p:nvPr/>
          </p:nvGrpSpPr>
          <p:grpSpPr>
            <a:xfrm>
              <a:off x="617312" y="465690"/>
              <a:ext cx="662526" cy="475847"/>
              <a:chOff x="493487" y="390928"/>
              <a:chExt cx="848752" cy="609600"/>
            </a:xfrm>
          </p:grpSpPr>
          <p:sp>
            <p:nvSpPr>
              <p:cNvPr id="49" name="圆角矩形 4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867627" y="458421"/>
                <a:ext cx="474612" cy="474612"/>
              </a:xfrm>
              <a:prstGeom prst="roundRect">
                <a:avLst/>
              </a:prstGeom>
              <a:solidFill>
                <a:srgbClr val="ED7C3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"/>
                  <a:ea typeface="思源黑体 CN"/>
                  <a:cs typeface="+mn-cs"/>
                </a:endParaRPr>
              </a:p>
            </p:txBody>
          </p:sp>
          <p:sp>
            <p:nvSpPr>
              <p:cNvPr id="50" name="圆角矩形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493487" y="390928"/>
                <a:ext cx="609600" cy="609600"/>
              </a:xfrm>
              <a:prstGeom prst="roundRect">
                <a:avLst/>
              </a:prstGeom>
              <a:solidFill>
                <a:srgbClr val="006F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"/>
                  <a:ea typeface="思源黑体 CN"/>
                  <a:cs typeface="+mn-cs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CFC303-65F5-4843-8245-D1DE7F829D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1356567" y="442360"/>
              <a:ext cx="24136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4EC2CE17-3D91-C2B6-02E0-461FDBC1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Reported funding over 5 years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2FAAD-BB2D-E837-58FA-333D87B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37" y="2515699"/>
            <a:ext cx="4545796" cy="182660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Response plan/appeal from inside the country and outside, 2018-2022.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Decline in both over 5 years.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EA017-94DD-5B6D-F373-07C60ADBAE34}"/>
              </a:ext>
            </a:extLst>
          </p:cNvPr>
          <p:cNvSpPr txBox="1"/>
          <p:nvPr/>
        </p:nvSpPr>
        <p:spPr>
          <a:xfrm>
            <a:off x="6027697" y="6083412"/>
            <a:ext cx="6837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parajita" panose="02020603050405020304" pitchFamily="18" charset="0"/>
                <a:cs typeface="Aparajita" panose="02020603050405020304" pitchFamily="18" charset="0"/>
              </a:rPr>
              <a:t>Data Source: UNOCHA, Financial Tracking Service, Country data: Bangladesh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CE26E0-12A2-5003-A32D-A0C336546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274639"/>
              </p:ext>
            </p:extLst>
          </p:nvPr>
        </p:nvGraphicFramePr>
        <p:xfrm>
          <a:off x="5307201" y="1794681"/>
          <a:ext cx="6046599" cy="4135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6664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 noGrp="1" noUngrp="1" noRot="1" noMove="1" noResize="1"/>
          </p:cNvGrpSpPr>
          <p:nvPr/>
        </p:nvGrpSpPr>
        <p:grpSpPr>
          <a:xfrm>
            <a:off x="118614" y="89023"/>
            <a:ext cx="3152910" cy="523220"/>
            <a:chOff x="617312" y="442360"/>
            <a:chExt cx="3152910" cy="523220"/>
          </a:xfrm>
        </p:grpSpPr>
        <p:grpSp>
          <p:nvGrpSpPr>
            <p:cNvPr id="41" name="组合 40"/>
            <p:cNvGrpSpPr>
              <a:grpSpLocks noGrp="1" noUngrp="1" noRot="1" noMove="1" noResize="1"/>
            </p:cNvGrpSpPr>
            <p:nvPr/>
          </p:nvGrpSpPr>
          <p:grpSpPr>
            <a:xfrm>
              <a:off x="617312" y="465690"/>
              <a:ext cx="662526" cy="475847"/>
              <a:chOff x="493487" y="390928"/>
              <a:chExt cx="848752" cy="609600"/>
            </a:xfrm>
          </p:grpSpPr>
          <p:sp>
            <p:nvSpPr>
              <p:cNvPr id="49" name="圆角矩形 4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867627" y="458421"/>
                <a:ext cx="474612" cy="474612"/>
              </a:xfrm>
              <a:prstGeom prst="roundRect">
                <a:avLst/>
              </a:prstGeom>
              <a:solidFill>
                <a:srgbClr val="ED7C3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"/>
                  <a:ea typeface="思源黑体 CN"/>
                  <a:cs typeface="+mn-cs"/>
                </a:endParaRPr>
              </a:p>
            </p:txBody>
          </p:sp>
          <p:sp>
            <p:nvSpPr>
              <p:cNvPr id="50" name="圆角矩形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493487" y="390928"/>
                <a:ext cx="609600" cy="609600"/>
              </a:xfrm>
              <a:prstGeom prst="roundRect">
                <a:avLst/>
              </a:prstGeom>
              <a:solidFill>
                <a:srgbClr val="006F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"/>
                  <a:ea typeface="思源黑体 CN"/>
                  <a:cs typeface="+mn-cs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CFC303-65F5-4843-8245-D1DE7F829D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1356567" y="442360"/>
              <a:ext cx="24136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4EC2CE17-3D91-C2B6-02E0-461FDBC1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33" y="279044"/>
            <a:ext cx="8314706" cy="968375"/>
          </a:xfrm>
        </p:spPr>
        <p:txBody>
          <a:bodyPr/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Regular source of funds 2018-2022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2FAAD-BB2D-E837-58FA-333D87B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34" y="1700424"/>
            <a:ext cx="3853505" cy="187145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graph illustrates largest source of fund for 5 years.</a:t>
            </a:r>
          </a:p>
          <a:p>
            <a:pPr algn="just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USA being the biggest donor every year.</a:t>
            </a:r>
          </a:p>
          <a:p>
            <a:pPr marL="0" indent="0">
              <a:buNone/>
            </a:pPr>
            <a:endParaRPr lang="en-US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EA017-94DD-5B6D-F373-07C60ADBAE34}"/>
              </a:ext>
            </a:extLst>
          </p:cNvPr>
          <p:cNvSpPr txBox="1"/>
          <p:nvPr/>
        </p:nvSpPr>
        <p:spPr>
          <a:xfrm>
            <a:off x="5821935" y="6183885"/>
            <a:ext cx="6010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arajita" panose="02020603050405020304" pitchFamily="18" charset="0"/>
                <a:ea typeface="思源黑体 CN"/>
                <a:cs typeface="Aparajita" panose="02020603050405020304" pitchFamily="18" charset="0"/>
              </a:rPr>
              <a:t>Data Source: UNOCHA, Financial Tracking Service, Country data: Bangladesh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46FD09-564D-0F16-0493-3912BC519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683766"/>
              </p:ext>
            </p:extLst>
          </p:nvPr>
        </p:nvGraphicFramePr>
        <p:xfrm>
          <a:off x="4647064" y="1437440"/>
          <a:ext cx="7294076" cy="4588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503158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 noGrp="1" noUngrp="1" noRot="1" noMove="1" noResize="1"/>
          </p:cNvGrpSpPr>
          <p:nvPr/>
        </p:nvGrpSpPr>
        <p:grpSpPr>
          <a:xfrm>
            <a:off x="118614" y="89023"/>
            <a:ext cx="3152910" cy="523220"/>
            <a:chOff x="617312" y="442360"/>
            <a:chExt cx="3152910" cy="523220"/>
          </a:xfrm>
        </p:grpSpPr>
        <p:grpSp>
          <p:nvGrpSpPr>
            <p:cNvPr id="41" name="组合 40"/>
            <p:cNvGrpSpPr>
              <a:grpSpLocks noGrp="1" noUngrp="1" noRot="1" noMove="1" noResize="1"/>
            </p:cNvGrpSpPr>
            <p:nvPr/>
          </p:nvGrpSpPr>
          <p:grpSpPr>
            <a:xfrm>
              <a:off x="617312" y="465690"/>
              <a:ext cx="662526" cy="475847"/>
              <a:chOff x="493487" y="390928"/>
              <a:chExt cx="848752" cy="609600"/>
            </a:xfrm>
          </p:grpSpPr>
          <p:sp>
            <p:nvSpPr>
              <p:cNvPr id="49" name="圆角矩形 4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867627" y="458421"/>
                <a:ext cx="474612" cy="474612"/>
              </a:xfrm>
              <a:prstGeom prst="roundRect">
                <a:avLst/>
              </a:prstGeom>
              <a:solidFill>
                <a:srgbClr val="ED7C3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"/>
                  <a:ea typeface="思源黑体 CN"/>
                  <a:cs typeface="+mn-cs"/>
                </a:endParaRPr>
              </a:p>
            </p:txBody>
          </p:sp>
          <p:sp>
            <p:nvSpPr>
              <p:cNvPr id="50" name="圆角矩形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700000">
                <a:off x="493487" y="390928"/>
                <a:ext cx="609600" cy="609600"/>
              </a:xfrm>
              <a:prstGeom prst="roundRect">
                <a:avLst/>
              </a:prstGeom>
              <a:solidFill>
                <a:srgbClr val="006F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"/>
                  <a:ea typeface="思源黑体 CN"/>
                  <a:cs typeface="+mn-cs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CFC303-65F5-4843-8245-D1DE7F829D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1356567" y="442360"/>
              <a:ext cx="24136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4EC2CE17-3D91-C2B6-02E0-461FDBC1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81"/>
            <a:ext cx="10515600" cy="968375"/>
          </a:xfrm>
        </p:spPr>
        <p:txBody>
          <a:bodyPr/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Funding by Sector 2018-2022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2FAAD-BB2D-E837-58FA-333D87B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46" y="1780670"/>
            <a:ext cx="3495800" cy="294640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This graph depicts reported humanitarian funding for the humanitarian causes by technical area/sector for 5 years</a:t>
            </a:r>
          </a:p>
          <a:p>
            <a:pPr algn="just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single sector to receive largest funding every year in Food Security.</a:t>
            </a:r>
            <a:endParaRPr lang="en-US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EA017-94DD-5B6D-F373-07C60ADBAE34}"/>
              </a:ext>
            </a:extLst>
          </p:cNvPr>
          <p:cNvSpPr txBox="1"/>
          <p:nvPr/>
        </p:nvSpPr>
        <p:spPr>
          <a:xfrm>
            <a:off x="5556870" y="6269194"/>
            <a:ext cx="4834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arajita" panose="02020603050405020304" pitchFamily="18" charset="0"/>
                <a:ea typeface="思源黑体 CN"/>
                <a:cs typeface="Aparajita" panose="02020603050405020304" pitchFamily="18" charset="0"/>
              </a:rPr>
              <a:t>Data Source: UNOCHA, Financial Tracking Service, Country data: Bangladesh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267A35-E4D6-B4EB-4107-ADAE79138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075164"/>
              </p:ext>
            </p:extLst>
          </p:nvPr>
        </p:nvGraphicFramePr>
        <p:xfrm>
          <a:off x="4101152" y="1276016"/>
          <a:ext cx="7679889" cy="485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7009969"/>
      </p:ext>
    </p:extLst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自定义 5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FAB"/>
      </a:accent1>
      <a:accent2>
        <a:srgbClr val="2D2F31"/>
      </a:accent2>
      <a:accent3>
        <a:srgbClr val="195FAB"/>
      </a:accent3>
      <a:accent4>
        <a:srgbClr val="2D2F31"/>
      </a:accent4>
      <a:accent5>
        <a:srgbClr val="195FAB"/>
      </a:accent5>
      <a:accent6>
        <a:srgbClr val="2D2F31"/>
      </a:accent6>
      <a:hlink>
        <a:srgbClr val="0563C1"/>
      </a:hlink>
      <a:folHlink>
        <a:srgbClr val="954F72"/>
      </a:folHlink>
    </a:clrScheme>
    <a:fontScheme name="思源黑体">
      <a:majorFont>
        <a:latin typeface="思源黑体 CN Bold"/>
        <a:ea typeface="思源黑体 CN Bold"/>
        <a:cs typeface=""/>
      </a:majorFont>
      <a:minorFont>
        <a:latin typeface="思源黑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等线</vt:lpstr>
      <vt:lpstr>Aparajita</vt:lpstr>
      <vt:lpstr>Arial</vt:lpstr>
      <vt:lpstr>Calibri</vt:lpstr>
      <vt:lpstr>思源黑体 CN</vt:lpstr>
      <vt:lpstr>思源黑体 CN Bold</vt:lpstr>
      <vt:lpstr>思源黑体 CN Light</vt:lpstr>
      <vt:lpstr>思源黑体 CN Medium</vt:lpstr>
      <vt:lpstr>Office 主题​​</vt:lpstr>
      <vt:lpstr>Humanitarian Funding in Bangladesh Over Five Years (2018-2022)  by Muammer Galib Mahdi</vt:lpstr>
      <vt:lpstr>Humanitarian Situation in Bangladesh</vt:lpstr>
      <vt:lpstr>Funding requirements</vt:lpstr>
      <vt:lpstr>Reported funding over 5 years</vt:lpstr>
      <vt:lpstr>Regular source of funds 2018-2022</vt:lpstr>
      <vt:lpstr>Funding by Sector 2018-2022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2022-02-22T11:00:15Z</dcterms:created>
  <dcterms:modified xsi:type="dcterms:W3CDTF">2023-07-27T04:29:24Z</dcterms:modified>
</cp:coreProperties>
</file>