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08" r:id="rId2"/>
    <p:sldId id="431" r:id="rId3"/>
    <p:sldId id="412" r:id="rId4"/>
    <p:sldId id="432" r:id="rId5"/>
    <p:sldId id="413" r:id="rId6"/>
    <p:sldId id="415" r:id="rId7"/>
    <p:sldId id="416" r:id="rId8"/>
    <p:sldId id="414" r:id="rId9"/>
    <p:sldId id="433" r:id="rId10"/>
    <p:sldId id="434" r:id="rId11"/>
    <p:sldId id="435" r:id="rId12"/>
    <p:sldId id="257" r:id="rId13"/>
    <p:sldId id="417" r:id="rId14"/>
    <p:sldId id="419" r:id="rId15"/>
    <p:sldId id="388" r:id="rId16"/>
    <p:sldId id="396" r:id="rId17"/>
    <p:sldId id="422" r:id="rId18"/>
    <p:sldId id="426" r:id="rId19"/>
    <p:sldId id="427" r:id="rId20"/>
    <p:sldId id="428" r:id="rId21"/>
    <p:sldId id="389" r:id="rId22"/>
    <p:sldId id="267" r:id="rId23"/>
    <p:sldId id="270" r:id="rId24"/>
    <p:sldId id="271" r:id="rId25"/>
    <p:sldId id="390" r:id="rId26"/>
    <p:sldId id="273" r:id="rId27"/>
    <p:sldId id="275" r:id="rId28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r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9900"/>
    <a:srgbClr val="0033CC"/>
    <a:srgbClr val="FFFF00"/>
    <a:srgbClr val="6600FF"/>
    <a:srgbClr val="FF0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0" autoAdjust="0"/>
    <p:restoredTop sz="86486" autoAdjust="0"/>
  </p:normalViewPr>
  <p:slideViewPr>
    <p:cSldViewPr>
      <p:cViewPr varScale="1">
        <p:scale>
          <a:sx n="61" d="100"/>
          <a:sy n="61" d="100"/>
        </p:scale>
        <p:origin x="-8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21.xml"/><Relationship Id="rId7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1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4" Type="http://schemas.openxmlformats.org/officeDocument/2006/relationships/slide" Target="slides/slide22.xml"/><Relationship Id="rId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79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6306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200" i="0">
                <a:latin typeface="Arial" pitchFamily="34" charset="0"/>
              </a:rPr>
              <a:t>2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出人意料的是，这个数列在许多场合都会出现，在数学的许多不同分支中都能碰到它．世界上有关裴波那契数列的研究文献多得惊人，裴波那契数列不仅是在初等数学中引人入胜，而且它的理论已广泛应用，特别是在数列、运筹学及优化理论方面为数学家们展开了一片施展才华的广阔空间．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C5FB4D5-36A8-4A4A-BFB8-68B023E6C6A9}" type="slidenum">
              <a:rPr lang="zh-CN" altLang="en-US" sz="1200">
                <a:solidFill>
                  <a:srgbClr val="000000"/>
                </a:solidFill>
              </a:rPr>
              <a:pPr/>
              <a:t>19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200" i="0">
                <a:latin typeface="Arial" pitchFamily="34" charset="0"/>
              </a:rPr>
              <a:t>12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z="10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200" i="0">
                <a:latin typeface="Arial" pitchFamily="34" charset="0"/>
              </a:rPr>
              <a:t>15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200" i="0">
                <a:latin typeface="Arial" pitchFamily="34" charset="0"/>
              </a:rPr>
              <a:t>16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200" i="0">
                <a:latin typeface="Arial" pitchFamily="34" charset="0"/>
              </a:rPr>
              <a:t>18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200" i="0">
                <a:latin typeface="Arial" pitchFamily="34" charset="0"/>
              </a:rPr>
              <a:t>20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解决方法：在递归算法中消除递归调用，使其转化为非递归算法。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98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291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2291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7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2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291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2291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98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10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754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735700" y="652635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91C8400-18AC-4E60-9757-77AE0A0924F5}" type="slidenum">
              <a:rPr lang="zh-CN" altLang="en-US" sz="1600" b="1" i="0" smtClean="0"/>
              <a:t>‹#›</a:t>
            </a:fld>
            <a:endParaRPr lang="zh-CN" altLang="en-US" sz="1600" b="1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新魏" pitchFamily="2" charset="-122"/>
          <a:ea typeface="华文新魏" pitchFamily="2" charset="-122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新魏" pitchFamily="2" charset="-122"/>
          <a:ea typeface="华文新魏" pitchFamily="2" charset="-122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新魏" pitchFamily="2" charset="-122"/>
          <a:ea typeface="华文新魏" pitchFamily="2" charset="-122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新魏" pitchFamily="2" charset="-122"/>
          <a:ea typeface="华文新魏" pitchFamily="2" charset="-122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|"/>
        <a:defRPr sz="30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72401"/>
        </a:buClr>
        <a:buSzPct val="80000"/>
        <a:buFont typeface="Wingdings" pitchFamily="2" charset="2"/>
        <a:buChar char="n"/>
        <a:defRPr sz="2800" b="1">
          <a:solidFill>
            <a:srgbClr val="000000"/>
          </a:solidFill>
          <a:latin typeface="+mn-lt"/>
          <a:ea typeface="宋体" pitchFamily="2" charset="-122"/>
        </a:defRPr>
      </a:lvl2pPr>
      <a:lvl3pPr marL="108585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0000FF"/>
        </a:buClr>
        <a:buSzPct val="75000"/>
        <a:buFont typeface="Wingdings" pitchFamily="2" charset="2"/>
        <a:buChar char="n"/>
        <a:defRPr sz="2400" b="1">
          <a:solidFill>
            <a:srgbClr val="000000"/>
          </a:solidFill>
          <a:latin typeface="+mn-lt"/>
          <a:ea typeface="宋体" pitchFamily="2" charset="-122"/>
        </a:defRPr>
      </a:lvl3pPr>
      <a:lvl4pPr marL="142875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009900"/>
        </a:buClr>
        <a:buSzPct val="85000"/>
        <a:buFont typeface="Wingdings" pitchFamily="2" charset="2"/>
        <a:buChar char="p"/>
        <a:defRPr sz="2400" b="1">
          <a:solidFill>
            <a:srgbClr val="000000"/>
          </a:solidFill>
          <a:latin typeface="+mn-lt"/>
          <a:ea typeface="宋体" pitchFamily="2" charset="-122"/>
        </a:defRPr>
      </a:lvl4pPr>
      <a:lvl5pPr marL="177165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itchFamily="2" charset="2"/>
        <a:buChar char="§"/>
        <a:defRPr b="1">
          <a:solidFill>
            <a:srgbClr val="000099"/>
          </a:solidFill>
          <a:latin typeface="+mn-lt"/>
          <a:ea typeface="宋体" pitchFamily="2" charset="-122"/>
        </a:defRPr>
      </a:lvl5pPr>
      <a:lvl6pPr marL="222885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itchFamily="2" charset="2"/>
        <a:buChar char="§"/>
        <a:defRPr b="1">
          <a:solidFill>
            <a:srgbClr val="000099"/>
          </a:solidFill>
          <a:latin typeface="+mn-lt"/>
          <a:ea typeface="宋体" pitchFamily="2" charset="-122"/>
        </a:defRPr>
      </a:lvl6pPr>
      <a:lvl7pPr marL="268605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itchFamily="2" charset="2"/>
        <a:buChar char="§"/>
        <a:defRPr b="1">
          <a:solidFill>
            <a:srgbClr val="000099"/>
          </a:solidFill>
          <a:latin typeface="+mn-lt"/>
          <a:ea typeface="宋体" pitchFamily="2" charset="-122"/>
        </a:defRPr>
      </a:lvl7pPr>
      <a:lvl8pPr marL="314325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itchFamily="2" charset="2"/>
        <a:buChar char="§"/>
        <a:defRPr b="1">
          <a:solidFill>
            <a:srgbClr val="000099"/>
          </a:solidFill>
          <a:latin typeface="+mn-lt"/>
          <a:ea typeface="宋体" pitchFamily="2" charset="-122"/>
        </a:defRPr>
      </a:lvl8pPr>
      <a:lvl9pPr marL="3600450" indent="-2286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itchFamily="2" charset="2"/>
        <a:buChar char="§"/>
        <a:defRPr b="1">
          <a:solidFill>
            <a:srgbClr val="000099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dong.com/wiki/%E6%AD%BB%E9%94%81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dong.com/wiki/%E6%A0%91%E7%9A%84%E9%81%8D%E5%8E%86" TargetMode="External"/><Relationship Id="rId2" Type="http://schemas.openxmlformats.org/officeDocument/2006/relationships/hyperlink" Target="http://www.hudong.com/wiki/%E5%9B%9E%E6%BA%A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37300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C85BF1D-CD4C-4B0E-A6B8-C401DA101CF8}" type="slidenum">
              <a:rPr lang="en-US" altLang="zh-CN" sz="1400" i="0">
                <a:latin typeface="Arial" pitchFamily="34" charset="0"/>
              </a:rPr>
              <a:pPr/>
              <a:t>1</a:t>
            </a:fld>
            <a:endParaRPr lang="en-US" altLang="zh-CN" sz="1400" i="0">
              <a:latin typeface="Arial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嵌套与递归</a:t>
            </a:r>
          </a:p>
        </p:txBody>
      </p:sp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675"/>
            <a:ext cx="4321175" cy="340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38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303463"/>
            <a:ext cx="3313113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9" name="Rectangle 12"/>
          <p:cNvSpPr txBox="1">
            <a:spLocks noChangeArrowheads="1"/>
          </p:cNvSpPr>
          <p:nvPr/>
        </p:nvSpPr>
        <p:spPr bwMode="auto">
          <a:xfrm>
            <a:off x="1798638" y="404813"/>
            <a:ext cx="6048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85000"/>
              </a:lnSpc>
            </a:pPr>
            <a:r>
              <a:rPr lang="zh-CN" altLang="en-US" sz="4400" i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递归与分治策略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3315" name="矩形 3"/>
          <p:cNvSpPr>
            <a:spLocks noChangeArrowheads="1"/>
          </p:cNvSpPr>
          <p:nvPr/>
        </p:nvSpPr>
        <p:spPr bwMode="auto">
          <a:xfrm>
            <a:off x="141288" y="13716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zh-CN" sz="2800" b="1" i="0" dirty="0">
                <a:solidFill>
                  <a:srgbClr val="000000"/>
                </a:solidFill>
              </a:rPr>
              <a:t>注意：</a:t>
            </a:r>
            <a:r>
              <a:rPr lang="en-US" altLang="zh-CN" sz="2800" b="1" i="0" dirty="0">
                <a:solidFill>
                  <a:srgbClr val="000000"/>
                </a:solidFill>
              </a:rPr>
              <a:t> </a:t>
            </a:r>
            <a:br>
              <a:rPr lang="en-US" altLang="zh-CN" sz="2800" b="1" i="0" dirty="0">
                <a:solidFill>
                  <a:srgbClr val="000000"/>
                </a:solidFill>
              </a:rPr>
            </a:br>
            <a:r>
              <a:rPr lang="en-US" altLang="zh-CN" sz="2800" b="1" i="0" dirty="0">
                <a:solidFill>
                  <a:srgbClr val="000000"/>
                </a:solidFill>
              </a:rPr>
              <a:t>(1) </a:t>
            </a:r>
            <a:r>
              <a:rPr lang="zh-CN" altLang="zh-CN" sz="2800" b="1" i="0" dirty="0">
                <a:solidFill>
                  <a:srgbClr val="000000"/>
                </a:solidFill>
              </a:rPr>
              <a:t>递归就是在过程或函数里调用自身</a:t>
            </a:r>
            <a:r>
              <a:rPr lang="en-US" altLang="zh-CN" sz="2800" b="1" i="0" dirty="0">
                <a:solidFill>
                  <a:srgbClr val="000000"/>
                </a:solidFill>
              </a:rPr>
              <a:t>; </a:t>
            </a:r>
            <a:br>
              <a:rPr lang="en-US" altLang="zh-CN" sz="2800" b="1" i="0" dirty="0">
                <a:solidFill>
                  <a:srgbClr val="000000"/>
                </a:solidFill>
              </a:rPr>
            </a:br>
            <a:r>
              <a:rPr lang="en-US" altLang="zh-CN" sz="2800" b="1" i="0" dirty="0">
                <a:solidFill>
                  <a:srgbClr val="000000"/>
                </a:solidFill>
              </a:rPr>
              <a:t>(2) </a:t>
            </a:r>
            <a:r>
              <a:rPr lang="zh-CN" altLang="zh-CN" sz="2800" b="1" i="0" dirty="0">
                <a:solidFill>
                  <a:srgbClr val="000000"/>
                </a:solidFill>
              </a:rPr>
              <a:t>在使用递增归策略时，必须有一个明确的递归结束条件，称为递归出口，否则将无限进行下去（</a:t>
            </a:r>
            <a:r>
              <a:rPr lang="en-US" altLang="zh-CN" sz="2800" b="1" i="0" dirty="0" err="1">
                <a:solidFill>
                  <a:srgbClr val="000000"/>
                </a:solidFill>
                <a:hlinkClick r:id="rId2" tooltip="死锁"/>
              </a:rPr>
              <a:t>死锁</a:t>
            </a:r>
            <a:r>
              <a:rPr lang="zh-CN" altLang="zh-CN" sz="2800" b="1" i="0" dirty="0">
                <a:solidFill>
                  <a:srgbClr val="000000"/>
                </a:solidFill>
              </a:rPr>
              <a:t>）。</a:t>
            </a:r>
            <a:endParaRPr lang="zh-CN" altLang="en-US" sz="2800" b="1" i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4000" dirty="0" smtClean="0"/>
              <a:t>子程序</a:t>
            </a:r>
            <a:r>
              <a:rPr lang="zh-CN" altLang="en-US" sz="4000" dirty="0"/>
              <a:t>的调用形式</a:t>
            </a:r>
          </a:p>
        </p:txBody>
      </p:sp>
      <p:grpSp>
        <p:nvGrpSpPr>
          <p:cNvPr id="14339" name="Group 25"/>
          <p:cNvGrpSpPr>
            <a:grpSpLocks/>
          </p:cNvGrpSpPr>
          <p:nvPr/>
        </p:nvGrpSpPr>
        <p:grpSpPr bwMode="auto">
          <a:xfrm>
            <a:off x="609600" y="1143000"/>
            <a:ext cx="2514600" cy="5014913"/>
            <a:chOff x="912" y="720"/>
            <a:chExt cx="1584" cy="3159"/>
          </a:xfrm>
        </p:grpSpPr>
        <p:grpSp>
          <p:nvGrpSpPr>
            <p:cNvPr id="14346" name="Group 6"/>
            <p:cNvGrpSpPr>
              <a:grpSpLocks/>
            </p:cNvGrpSpPr>
            <p:nvPr/>
          </p:nvGrpSpPr>
          <p:grpSpPr bwMode="auto">
            <a:xfrm>
              <a:off x="912" y="720"/>
              <a:ext cx="1584" cy="2754"/>
              <a:chOff x="336" y="1200"/>
              <a:chExt cx="1584" cy="2754"/>
            </a:xfrm>
          </p:grpSpPr>
          <p:sp>
            <p:nvSpPr>
              <p:cNvPr id="14348" name="Text Box 4"/>
              <p:cNvSpPr txBox="1">
                <a:spLocks noChangeArrowheads="1"/>
              </p:cNvSpPr>
              <p:nvPr/>
            </p:nvSpPr>
            <p:spPr bwMode="auto">
              <a:xfrm>
                <a:off x="336" y="1200"/>
                <a:ext cx="1584" cy="275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800" b="1">
                    <a:solidFill>
                      <a:srgbClr val="000000"/>
                    </a:solidFill>
                  </a:rPr>
                  <a:t>主程序</a:t>
                </a:r>
              </a:p>
              <a:p>
                <a:endParaRPr lang="zh-CN" altLang="en-US" sz="2800" b="1">
                  <a:solidFill>
                    <a:srgbClr val="000000"/>
                  </a:solidFill>
                </a:endParaRPr>
              </a:p>
              <a:p>
                <a:endParaRPr lang="zh-CN" altLang="en-US" sz="2800" b="1">
                  <a:solidFill>
                    <a:srgbClr val="000000"/>
                  </a:solidFill>
                </a:endParaRPr>
              </a:p>
              <a:p>
                <a:endParaRPr lang="zh-CN" altLang="en-US" sz="2800" b="1">
                  <a:solidFill>
                    <a:srgbClr val="000000"/>
                  </a:solidFill>
                </a:endParaRPr>
              </a:p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Call A</a:t>
                </a:r>
              </a:p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1:</a:t>
                </a:r>
              </a:p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……</a:t>
                </a:r>
              </a:p>
              <a:p>
                <a:endParaRPr lang="en-US" altLang="zh-CN" sz="2800" b="1">
                  <a:solidFill>
                    <a:srgbClr val="000000"/>
                  </a:solidFill>
                </a:endParaRPr>
              </a:p>
              <a:p>
                <a:endParaRPr lang="en-US" altLang="zh-CN" sz="2800" b="1">
                  <a:solidFill>
                    <a:srgbClr val="000000"/>
                  </a:solidFill>
                </a:endParaRPr>
              </a:p>
              <a:p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9" name="Text Box 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1008" cy="33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800" b="1">
                    <a:solidFill>
                      <a:srgbClr val="000000"/>
                    </a:solidFill>
                  </a:rPr>
                  <a:t>子程序</a:t>
                </a:r>
                <a:r>
                  <a:rPr lang="en-US" altLang="zh-CN" sz="28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14347" name="Text Box 22"/>
            <p:cNvSpPr txBox="1">
              <a:spLocks noChangeArrowheads="1"/>
            </p:cNvSpPr>
            <p:nvPr/>
          </p:nvSpPr>
          <p:spPr bwMode="auto">
            <a:xfrm>
              <a:off x="960" y="3552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一次调用</a:t>
              </a:r>
            </a:p>
          </p:txBody>
        </p:sp>
      </p:grpSp>
      <p:grpSp>
        <p:nvGrpSpPr>
          <p:cNvPr id="14340" name="Group 24"/>
          <p:cNvGrpSpPr>
            <a:grpSpLocks/>
          </p:cNvGrpSpPr>
          <p:nvPr/>
        </p:nvGrpSpPr>
        <p:grpSpPr bwMode="auto">
          <a:xfrm>
            <a:off x="3390900" y="1003300"/>
            <a:ext cx="2819400" cy="4938713"/>
            <a:chOff x="3504" y="720"/>
            <a:chExt cx="1776" cy="3111"/>
          </a:xfrm>
        </p:grpSpPr>
        <p:grpSp>
          <p:nvGrpSpPr>
            <p:cNvPr id="14342" name="Group 15"/>
            <p:cNvGrpSpPr>
              <a:grpSpLocks/>
            </p:cNvGrpSpPr>
            <p:nvPr/>
          </p:nvGrpSpPr>
          <p:grpSpPr bwMode="auto">
            <a:xfrm>
              <a:off x="3696" y="720"/>
              <a:ext cx="1584" cy="2754"/>
              <a:chOff x="2208" y="816"/>
              <a:chExt cx="1584" cy="2754"/>
            </a:xfrm>
          </p:grpSpPr>
          <p:sp>
            <p:nvSpPr>
              <p:cNvPr id="14344" name="Text Box 11"/>
              <p:cNvSpPr txBox="1">
                <a:spLocks noChangeArrowheads="1"/>
              </p:cNvSpPr>
              <p:nvPr/>
            </p:nvSpPr>
            <p:spPr bwMode="auto">
              <a:xfrm>
                <a:off x="2208" y="816"/>
                <a:ext cx="1584" cy="275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800" b="1">
                    <a:solidFill>
                      <a:srgbClr val="000000"/>
                    </a:solidFill>
                  </a:rPr>
                  <a:t>主程序</a:t>
                </a:r>
              </a:p>
              <a:p>
                <a:endParaRPr lang="zh-CN" altLang="en-US" sz="2800" b="1">
                  <a:solidFill>
                    <a:srgbClr val="000000"/>
                  </a:solidFill>
                </a:endParaRPr>
              </a:p>
              <a:p>
                <a:endParaRPr lang="zh-CN" altLang="en-US" sz="2800" b="1">
                  <a:solidFill>
                    <a:srgbClr val="000000"/>
                  </a:solidFill>
                </a:endParaRPr>
              </a:p>
              <a:p>
                <a:endParaRPr lang="zh-CN" altLang="en-US" sz="2800" b="1">
                  <a:solidFill>
                    <a:srgbClr val="000000"/>
                  </a:solidFill>
                </a:endParaRPr>
              </a:p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Call A</a:t>
                </a:r>
              </a:p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1:</a:t>
                </a:r>
              </a:p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……</a:t>
                </a:r>
              </a:p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Call A</a:t>
                </a:r>
              </a:p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2:</a:t>
                </a:r>
              </a:p>
              <a:p>
                <a:r>
                  <a:rPr lang="en-US" altLang="zh-CN" sz="2800" b="1">
                    <a:solidFill>
                      <a:srgbClr val="000000"/>
                    </a:solidFill>
                  </a:rPr>
                  <a:t>……</a:t>
                </a:r>
              </a:p>
            </p:txBody>
          </p:sp>
          <p:sp>
            <p:nvSpPr>
              <p:cNvPr id="14345" name="Text Box 12"/>
              <p:cNvSpPr txBox="1">
                <a:spLocks noChangeArrowheads="1"/>
              </p:cNvSpPr>
              <p:nvPr/>
            </p:nvSpPr>
            <p:spPr bwMode="auto">
              <a:xfrm>
                <a:off x="2304" y="1344"/>
                <a:ext cx="1008" cy="333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800" b="1">
                    <a:solidFill>
                      <a:srgbClr val="000000"/>
                    </a:solidFill>
                  </a:rPr>
                  <a:t>子程序</a:t>
                </a:r>
                <a:r>
                  <a:rPr lang="en-US" altLang="zh-CN" sz="28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14343" name="Text Box 23"/>
            <p:cNvSpPr txBox="1">
              <a:spLocks noChangeArrowheads="1"/>
            </p:cNvSpPr>
            <p:nvPr/>
          </p:nvSpPr>
          <p:spPr bwMode="auto">
            <a:xfrm>
              <a:off x="3504" y="3504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</a:rPr>
                <a:t>多次调用</a:t>
              </a:r>
            </a:p>
          </p:txBody>
        </p:sp>
      </p:grp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836613"/>
            <a:ext cx="2646362" cy="562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04800" y="1066800"/>
            <a:ext cx="8720138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i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i="0">
                <a:solidFill>
                  <a:srgbClr val="0000CC"/>
                </a:solidFill>
              </a:rPr>
              <a:t>:  </a:t>
            </a:r>
            <a:r>
              <a:rPr lang="zh-CN" altLang="en-US" sz="2800" b="1" i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阶乘函数</a:t>
            </a:r>
          </a:p>
          <a:p>
            <a:pPr algn="l"/>
            <a:r>
              <a:rPr lang="zh-CN" altLang="en-US" sz="2400" i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400" b="1" i="0">
                <a:solidFill>
                  <a:srgbClr val="000000"/>
                </a:solidFill>
              </a:rPr>
              <a:t>阶乘函数可递归地定义为：</a:t>
            </a:r>
          </a:p>
        </p:txBody>
      </p:sp>
      <p:graphicFrame>
        <p:nvGraphicFramePr>
          <p:cNvPr id="5127" name="Object 7"/>
          <p:cNvGraphicFramePr>
            <a:graphicFrameLocks/>
          </p:cNvGraphicFramePr>
          <p:nvPr/>
        </p:nvGraphicFramePr>
        <p:xfrm>
          <a:off x="1116013" y="2276475"/>
          <a:ext cx="4319587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4" imgW="3397250" imgH="1217613" progId="Equation.DSMT4">
                  <p:embed/>
                </p:oleObj>
              </mc:Choice>
              <mc:Fallback>
                <p:oleObj name="Equation" r:id="rId4" imgW="3397250" imgH="1217613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4319587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5375275" y="1557338"/>
            <a:ext cx="2509838" cy="1003300"/>
            <a:chOff x="3365" y="816"/>
            <a:chExt cx="1581" cy="632"/>
          </a:xfrm>
        </p:grpSpPr>
        <p:sp>
          <p:nvSpPr>
            <p:cNvPr id="15372" name="Freeform 8"/>
            <p:cNvSpPr>
              <a:spLocks/>
            </p:cNvSpPr>
            <p:nvPr/>
          </p:nvSpPr>
          <p:spPr bwMode="auto">
            <a:xfrm>
              <a:off x="3365" y="816"/>
              <a:ext cx="1581" cy="632"/>
            </a:xfrm>
            <a:custGeom>
              <a:avLst/>
              <a:gdLst>
                <a:gd name="T0" fmla="*/ 379 w 1581"/>
                <a:gd name="T1" fmla="*/ 0 h 632"/>
                <a:gd name="T2" fmla="*/ 331 w 1581"/>
                <a:gd name="T3" fmla="*/ 2 h 632"/>
                <a:gd name="T4" fmla="*/ 286 w 1581"/>
                <a:gd name="T5" fmla="*/ 6 h 632"/>
                <a:gd name="T6" fmla="*/ 245 w 1581"/>
                <a:gd name="T7" fmla="*/ 14 h 632"/>
                <a:gd name="T8" fmla="*/ 210 w 1581"/>
                <a:gd name="T9" fmla="*/ 23 h 632"/>
                <a:gd name="T10" fmla="*/ 179 w 1581"/>
                <a:gd name="T11" fmla="*/ 35 h 632"/>
                <a:gd name="T12" fmla="*/ 157 w 1581"/>
                <a:gd name="T13" fmla="*/ 50 h 632"/>
                <a:gd name="T14" fmla="*/ 144 w 1581"/>
                <a:gd name="T15" fmla="*/ 64 h 632"/>
                <a:gd name="T16" fmla="*/ 139 w 1581"/>
                <a:gd name="T17" fmla="*/ 80 h 632"/>
                <a:gd name="T18" fmla="*/ 139 w 1581"/>
                <a:gd name="T19" fmla="*/ 280 h 632"/>
                <a:gd name="T20" fmla="*/ 139 w 1581"/>
                <a:gd name="T21" fmla="*/ 400 h 632"/>
                <a:gd name="T22" fmla="*/ 144 w 1581"/>
                <a:gd name="T23" fmla="*/ 417 h 632"/>
                <a:gd name="T24" fmla="*/ 157 w 1581"/>
                <a:gd name="T25" fmla="*/ 432 h 632"/>
                <a:gd name="T26" fmla="*/ 179 w 1581"/>
                <a:gd name="T27" fmla="*/ 445 h 632"/>
                <a:gd name="T28" fmla="*/ 210 w 1581"/>
                <a:gd name="T29" fmla="*/ 457 h 632"/>
                <a:gd name="T30" fmla="*/ 245 w 1581"/>
                <a:gd name="T31" fmla="*/ 466 h 632"/>
                <a:gd name="T32" fmla="*/ 286 w 1581"/>
                <a:gd name="T33" fmla="*/ 474 h 632"/>
                <a:gd name="T34" fmla="*/ 331 w 1581"/>
                <a:gd name="T35" fmla="*/ 478 h 632"/>
                <a:gd name="T36" fmla="*/ 379 w 1581"/>
                <a:gd name="T37" fmla="*/ 480 h 632"/>
                <a:gd name="T38" fmla="*/ 0 w 1581"/>
                <a:gd name="T39" fmla="*/ 631 h 632"/>
                <a:gd name="T40" fmla="*/ 738 w 1581"/>
                <a:gd name="T41" fmla="*/ 480 h 632"/>
                <a:gd name="T42" fmla="*/ 1340 w 1581"/>
                <a:gd name="T43" fmla="*/ 480 h 632"/>
                <a:gd name="T44" fmla="*/ 1388 w 1581"/>
                <a:gd name="T45" fmla="*/ 478 h 632"/>
                <a:gd name="T46" fmla="*/ 1433 w 1581"/>
                <a:gd name="T47" fmla="*/ 474 h 632"/>
                <a:gd name="T48" fmla="*/ 1474 w 1581"/>
                <a:gd name="T49" fmla="*/ 466 h 632"/>
                <a:gd name="T50" fmla="*/ 1509 w 1581"/>
                <a:gd name="T51" fmla="*/ 457 h 632"/>
                <a:gd name="T52" fmla="*/ 1540 w 1581"/>
                <a:gd name="T53" fmla="*/ 445 h 632"/>
                <a:gd name="T54" fmla="*/ 1562 w 1581"/>
                <a:gd name="T55" fmla="*/ 432 h 632"/>
                <a:gd name="T56" fmla="*/ 1575 w 1581"/>
                <a:gd name="T57" fmla="*/ 417 h 632"/>
                <a:gd name="T58" fmla="*/ 1580 w 1581"/>
                <a:gd name="T59" fmla="*/ 409 h 632"/>
                <a:gd name="T60" fmla="*/ 1580 w 1581"/>
                <a:gd name="T61" fmla="*/ 400 h 632"/>
                <a:gd name="T62" fmla="*/ 1580 w 1581"/>
                <a:gd name="T63" fmla="*/ 280 h 632"/>
                <a:gd name="T64" fmla="*/ 1580 w 1581"/>
                <a:gd name="T65" fmla="*/ 80 h 632"/>
                <a:gd name="T66" fmla="*/ 1580 w 1581"/>
                <a:gd name="T67" fmla="*/ 72 h 632"/>
                <a:gd name="T68" fmla="*/ 1575 w 1581"/>
                <a:gd name="T69" fmla="*/ 64 h 632"/>
                <a:gd name="T70" fmla="*/ 1562 w 1581"/>
                <a:gd name="T71" fmla="*/ 50 h 632"/>
                <a:gd name="T72" fmla="*/ 1540 w 1581"/>
                <a:gd name="T73" fmla="*/ 35 h 632"/>
                <a:gd name="T74" fmla="*/ 1509 w 1581"/>
                <a:gd name="T75" fmla="*/ 23 h 632"/>
                <a:gd name="T76" fmla="*/ 1474 w 1581"/>
                <a:gd name="T77" fmla="*/ 14 h 632"/>
                <a:gd name="T78" fmla="*/ 1433 w 1581"/>
                <a:gd name="T79" fmla="*/ 6 h 632"/>
                <a:gd name="T80" fmla="*/ 1388 w 1581"/>
                <a:gd name="T81" fmla="*/ 2 h 632"/>
                <a:gd name="T82" fmla="*/ 1340 w 1581"/>
                <a:gd name="T83" fmla="*/ 0 h 632"/>
                <a:gd name="T84" fmla="*/ 738 w 1581"/>
                <a:gd name="T85" fmla="*/ 0 h 632"/>
                <a:gd name="T86" fmla="*/ 379 w 1581"/>
                <a:gd name="T87" fmla="*/ 0 h 632"/>
                <a:gd name="T88" fmla="*/ 379 w 1581"/>
                <a:gd name="T89" fmla="*/ 0 h 63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581" h="632">
                  <a:moveTo>
                    <a:pt x="379" y="0"/>
                  </a:moveTo>
                  <a:lnTo>
                    <a:pt x="331" y="2"/>
                  </a:lnTo>
                  <a:lnTo>
                    <a:pt x="286" y="6"/>
                  </a:lnTo>
                  <a:lnTo>
                    <a:pt x="245" y="14"/>
                  </a:lnTo>
                  <a:lnTo>
                    <a:pt x="210" y="23"/>
                  </a:lnTo>
                  <a:lnTo>
                    <a:pt x="179" y="35"/>
                  </a:lnTo>
                  <a:lnTo>
                    <a:pt x="157" y="50"/>
                  </a:lnTo>
                  <a:lnTo>
                    <a:pt x="144" y="64"/>
                  </a:lnTo>
                  <a:lnTo>
                    <a:pt x="139" y="80"/>
                  </a:lnTo>
                  <a:lnTo>
                    <a:pt x="139" y="280"/>
                  </a:lnTo>
                  <a:lnTo>
                    <a:pt x="139" y="400"/>
                  </a:lnTo>
                  <a:lnTo>
                    <a:pt x="144" y="417"/>
                  </a:lnTo>
                  <a:lnTo>
                    <a:pt x="157" y="432"/>
                  </a:lnTo>
                  <a:lnTo>
                    <a:pt x="179" y="445"/>
                  </a:lnTo>
                  <a:lnTo>
                    <a:pt x="210" y="457"/>
                  </a:lnTo>
                  <a:lnTo>
                    <a:pt x="245" y="466"/>
                  </a:lnTo>
                  <a:lnTo>
                    <a:pt x="286" y="474"/>
                  </a:lnTo>
                  <a:lnTo>
                    <a:pt x="331" y="478"/>
                  </a:lnTo>
                  <a:lnTo>
                    <a:pt x="379" y="480"/>
                  </a:lnTo>
                  <a:lnTo>
                    <a:pt x="0" y="631"/>
                  </a:lnTo>
                  <a:lnTo>
                    <a:pt x="738" y="480"/>
                  </a:lnTo>
                  <a:lnTo>
                    <a:pt x="1340" y="480"/>
                  </a:lnTo>
                  <a:lnTo>
                    <a:pt x="1388" y="478"/>
                  </a:lnTo>
                  <a:lnTo>
                    <a:pt x="1433" y="474"/>
                  </a:lnTo>
                  <a:lnTo>
                    <a:pt x="1474" y="466"/>
                  </a:lnTo>
                  <a:lnTo>
                    <a:pt x="1509" y="457"/>
                  </a:lnTo>
                  <a:lnTo>
                    <a:pt x="1540" y="445"/>
                  </a:lnTo>
                  <a:lnTo>
                    <a:pt x="1562" y="432"/>
                  </a:lnTo>
                  <a:lnTo>
                    <a:pt x="1575" y="417"/>
                  </a:lnTo>
                  <a:lnTo>
                    <a:pt x="1580" y="409"/>
                  </a:lnTo>
                  <a:lnTo>
                    <a:pt x="1580" y="400"/>
                  </a:lnTo>
                  <a:lnTo>
                    <a:pt x="1580" y="280"/>
                  </a:lnTo>
                  <a:lnTo>
                    <a:pt x="1580" y="80"/>
                  </a:lnTo>
                  <a:lnTo>
                    <a:pt x="1580" y="72"/>
                  </a:lnTo>
                  <a:lnTo>
                    <a:pt x="1575" y="64"/>
                  </a:lnTo>
                  <a:lnTo>
                    <a:pt x="1562" y="50"/>
                  </a:lnTo>
                  <a:lnTo>
                    <a:pt x="1540" y="35"/>
                  </a:lnTo>
                  <a:lnTo>
                    <a:pt x="1509" y="23"/>
                  </a:lnTo>
                  <a:lnTo>
                    <a:pt x="1474" y="14"/>
                  </a:lnTo>
                  <a:lnTo>
                    <a:pt x="1433" y="6"/>
                  </a:lnTo>
                  <a:lnTo>
                    <a:pt x="1388" y="2"/>
                  </a:lnTo>
                  <a:lnTo>
                    <a:pt x="1340" y="0"/>
                  </a:lnTo>
                  <a:lnTo>
                    <a:pt x="738" y="0"/>
                  </a:lnTo>
                  <a:lnTo>
                    <a:pt x="379" y="0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Rectangle 9"/>
            <p:cNvSpPr>
              <a:spLocks noChangeArrowheads="1"/>
            </p:cNvSpPr>
            <p:nvPr/>
          </p:nvSpPr>
          <p:spPr bwMode="auto">
            <a:xfrm>
              <a:off x="3613" y="863"/>
              <a:ext cx="1222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i="0">
                  <a:solidFill>
                    <a:schemeClr val="accent2"/>
                  </a:solidFill>
                  <a:latin typeface="宋体" pitchFamily="2" charset="-122"/>
                </a:rPr>
                <a:t>边界条件</a:t>
              </a:r>
            </a:p>
          </p:txBody>
        </p:sp>
      </p:grpSp>
      <p:grpSp>
        <p:nvGrpSpPr>
          <p:cNvPr id="5133" name="Group 13"/>
          <p:cNvGrpSpPr>
            <a:grpSpLocks/>
          </p:cNvGrpSpPr>
          <p:nvPr/>
        </p:nvGrpSpPr>
        <p:grpSpPr bwMode="auto">
          <a:xfrm>
            <a:off x="5389563" y="3068638"/>
            <a:ext cx="2566987" cy="793750"/>
            <a:chOff x="3278" y="1680"/>
            <a:chExt cx="1572" cy="500"/>
          </a:xfrm>
        </p:grpSpPr>
        <p:sp>
          <p:nvSpPr>
            <p:cNvPr id="15370" name="Freeform 11"/>
            <p:cNvSpPr>
              <a:spLocks/>
            </p:cNvSpPr>
            <p:nvPr/>
          </p:nvSpPr>
          <p:spPr bwMode="auto">
            <a:xfrm>
              <a:off x="3278" y="1680"/>
              <a:ext cx="1572" cy="500"/>
            </a:xfrm>
            <a:custGeom>
              <a:avLst/>
              <a:gdLst>
                <a:gd name="T0" fmla="*/ 450 w 1572"/>
                <a:gd name="T1" fmla="*/ 0 h 500"/>
                <a:gd name="T2" fmla="*/ 427 w 1572"/>
                <a:gd name="T3" fmla="*/ 1 h 500"/>
                <a:gd name="T4" fmla="*/ 405 w 1572"/>
                <a:gd name="T5" fmla="*/ 2 h 500"/>
                <a:gd name="T6" fmla="*/ 362 w 1572"/>
                <a:gd name="T7" fmla="*/ 6 h 500"/>
                <a:gd name="T8" fmla="*/ 324 w 1572"/>
                <a:gd name="T9" fmla="*/ 14 h 500"/>
                <a:gd name="T10" fmla="*/ 292 w 1572"/>
                <a:gd name="T11" fmla="*/ 24 h 500"/>
                <a:gd name="T12" fmla="*/ 264 w 1572"/>
                <a:gd name="T13" fmla="*/ 37 h 500"/>
                <a:gd name="T14" fmla="*/ 244 w 1572"/>
                <a:gd name="T15" fmla="*/ 50 h 500"/>
                <a:gd name="T16" fmla="*/ 231 w 1572"/>
                <a:gd name="T17" fmla="*/ 66 h 500"/>
                <a:gd name="T18" fmla="*/ 226 w 1572"/>
                <a:gd name="T19" fmla="*/ 83 h 500"/>
                <a:gd name="T20" fmla="*/ 0 w 1572"/>
                <a:gd name="T21" fmla="*/ 239 h 500"/>
                <a:gd name="T22" fmla="*/ 226 w 1572"/>
                <a:gd name="T23" fmla="*/ 208 h 500"/>
                <a:gd name="T24" fmla="*/ 226 w 1572"/>
                <a:gd name="T25" fmla="*/ 416 h 500"/>
                <a:gd name="T26" fmla="*/ 231 w 1572"/>
                <a:gd name="T27" fmla="*/ 433 h 500"/>
                <a:gd name="T28" fmla="*/ 244 w 1572"/>
                <a:gd name="T29" fmla="*/ 449 h 500"/>
                <a:gd name="T30" fmla="*/ 264 w 1572"/>
                <a:gd name="T31" fmla="*/ 462 h 500"/>
                <a:gd name="T32" fmla="*/ 292 w 1572"/>
                <a:gd name="T33" fmla="*/ 475 h 500"/>
                <a:gd name="T34" fmla="*/ 324 w 1572"/>
                <a:gd name="T35" fmla="*/ 485 h 500"/>
                <a:gd name="T36" fmla="*/ 362 w 1572"/>
                <a:gd name="T37" fmla="*/ 493 h 500"/>
                <a:gd name="T38" fmla="*/ 405 w 1572"/>
                <a:gd name="T39" fmla="*/ 498 h 500"/>
                <a:gd name="T40" fmla="*/ 427 w 1572"/>
                <a:gd name="T41" fmla="*/ 499 h 500"/>
                <a:gd name="T42" fmla="*/ 450 w 1572"/>
                <a:gd name="T43" fmla="*/ 499 h 500"/>
                <a:gd name="T44" fmla="*/ 787 w 1572"/>
                <a:gd name="T45" fmla="*/ 499 h 500"/>
                <a:gd name="T46" fmla="*/ 1345 w 1572"/>
                <a:gd name="T47" fmla="*/ 499 h 500"/>
                <a:gd name="T48" fmla="*/ 1367 w 1572"/>
                <a:gd name="T49" fmla="*/ 499 h 500"/>
                <a:gd name="T50" fmla="*/ 1390 w 1572"/>
                <a:gd name="T51" fmla="*/ 498 h 500"/>
                <a:gd name="T52" fmla="*/ 1433 w 1572"/>
                <a:gd name="T53" fmla="*/ 493 h 500"/>
                <a:gd name="T54" fmla="*/ 1470 w 1572"/>
                <a:gd name="T55" fmla="*/ 485 h 500"/>
                <a:gd name="T56" fmla="*/ 1506 w 1572"/>
                <a:gd name="T57" fmla="*/ 475 h 500"/>
                <a:gd name="T58" fmla="*/ 1533 w 1572"/>
                <a:gd name="T59" fmla="*/ 462 h 500"/>
                <a:gd name="T60" fmla="*/ 1553 w 1572"/>
                <a:gd name="T61" fmla="*/ 449 h 500"/>
                <a:gd name="T62" fmla="*/ 1566 w 1572"/>
                <a:gd name="T63" fmla="*/ 433 h 500"/>
                <a:gd name="T64" fmla="*/ 1571 w 1572"/>
                <a:gd name="T65" fmla="*/ 416 h 500"/>
                <a:gd name="T66" fmla="*/ 1571 w 1572"/>
                <a:gd name="T67" fmla="*/ 208 h 500"/>
                <a:gd name="T68" fmla="*/ 1571 w 1572"/>
                <a:gd name="T69" fmla="*/ 83 h 500"/>
                <a:gd name="T70" fmla="*/ 1566 w 1572"/>
                <a:gd name="T71" fmla="*/ 66 h 500"/>
                <a:gd name="T72" fmla="*/ 1553 w 1572"/>
                <a:gd name="T73" fmla="*/ 50 h 500"/>
                <a:gd name="T74" fmla="*/ 1533 w 1572"/>
                <a:gd name="T75" fmla="*/ 37 h 500"/>
                <a:gd name="T76" fmla="*/ 1506 w 1572"/>
                <a:gd name="T77" fmla="*/ 24 h 500"/>
                <a:gd name="T78" fmla="*/ 1470 w 1572"/>
                <a:gd name="T79" fmla="*/ 14 h 500"/>
                <a:gd name="T80" fmla="*/ 1433 w 1572"/>
                <a:gd name="T81" fmla="*/ 6 h 500"/>
                <a:gd name="T82" fmla="*/ 1390 w 1572"/>
                <a:gd name="T83" fmla="*/ 2 h 500"/>
                <a:gd name="T84" fmla="*/ 1367 w 1572"/>
                <a:gd name="T85" fmla="*/ 1 h 500"/>
                <a:gd name="T86" fmla="*/ 1345 w 1572"/>
                <a:gd name="T87" fmla="*/ 0 h 500"/>
                <a:gd name="T88" fmla="*/ 787 w 1572"/>
                <a:gd name="T89" fmla="*/ 0 h 500"/>
                <a:gd name="T90" fmla="*/ 450 w 1572"/>
                <a:gd name="T91" fmla="*/ 0 h 500"/>
                <a:gd name="T92" fmla="*/ 450 w 1572"/>
                <a:gd name="T93" fmla="*/ 0 h 50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572" h="500">
                  <a:moveTo>
                    <a:pt x="450" y="0"/>
                  </a:moveTo>
                  <a:lnTo>
                    <a:pt x="427" y="1"/>
                  </a:lnTo>
                  <a:lnTo>
                    <a:pt x="405" y="2"/>
                  </a:lnTo>
                  <a:lnTo>
                    <a:pt x="362" y="6"/>
                  </a:lnTo>
                  <a:lnTo>
                    <a:pt x="324" y="14"/>
                  </a:lnTo>
                  <a:lnTo>
                    <a:pt x="292" y="24"/>
                  </a:lnTo>
                  <a:lnTo>
                    <a:pt x="264" y="37"/>
                  </a:lnTo>
                  <a:lnTo>
                    <a:pt x="244" y="50"/>
                  </a:lnTo>
                  <a:lnTo>
                    <a:pt x="231" y="66"/>
                  </a:lnTo>
                  <a:lnTo>
                    <a:pt x="226" y="83"/>
                  </a:lnTo>
                  <a:lnTo>
                    <a:pt x="0" y="239"/>
                  </a:lnTo>
                  <a:lnTo>
                    <a:pt x="226" y="208"/>
                  </a:lnTo>
                  <a:lnTo>
                    <a:pt x="226" y="416"/>
                  </a:lnTo>
                  <a:lnTo>
                    <a:pt x="231" y="433"/>
                  </a:lnTo>
                  <a:lnTo>
                    <a:pt x="244" y="449"/>
                  </a:lnTo>
                  <a:lnTo>
                    <a:pt x="264" y="462"/>
                  </a:lnTo>
                  <a:lnTo>
                    <a:pt x="292" y="475"/>
                  </a:lnTo>
                  <a:lnTo>
                    <a:pt x="324" y="485"/>
                  </a:lnTo>
                  <a:lnTo>
                    <a:pt x="362" y="493"/>
                  </a:lnTo>
                  <a:lnTo>
                    <a:pt x="405" y="498"/>
                  </a:lnTo>
                  <a:lnTo>
                    <a:pt x="427" y="499"/>
                  </a:lnTo>
                  <a:lnTo>
                    <a:pt x="450" y="499"/>
                  </a:lnTo>
                  <a:lnTo>
                    <a:pt x="787" y="499"/>
                  </a:lnTo>
                  <a:lnTo>
                    <a:pt x="1345" y="499"/>
                  </a:lnTo>
                  <a:lnTo>
                    <a:pt x="1367" y="499"/>
                  </a:lnTo>
                  <a:lnTo>
                    <a:pt x="1390" y="498"/>
                  </a:lnTo>
                  <a:lnTo>
                    <a:pt x="1433" y="493"/>
                  </a:lnTo>
                  <a:lnTo>
                    <a:pt x="1470" y="485"/>
                  </a:lnTo>
                  <a:lnTo>
                    <a:pt x="1506" y="475"/>
                  </a:lnTo>
                  <a:lnTo>
                    <a:pt x="1533" y="462"/>
                  </a:lnTo>
                  <a:lnTo>
                    <a:pt x="1553" y="449"/>
                  </a:lnTo>
                  <a:lnTo>
                    <a:pt x="1566" y="433"/>
                  </a:lnTo>
                  <a:lnTo>
                    <a:pt x="1571" y="416"/>
                  </a:lnTo>
                  <a:lnTo>
                    <a:pt x="1571" y="208"/>
                  </a:lnTo>
                  <a:lnTo>
                    <a:pt x="1571" y="83"/>
                  </a:lnTo>
                  <a:lnTo>
                    <a:pt x="1566" y="66"/>
                  </a:lnTo>
                  <a:lnTo>
                    <a:pt x="1553" y="50"/>
                  </a:lnTo>
                  <a:lnTo>
                    <a:pt x="1533" y="37"/>
                  </a:lnTo>
                  <a:lnTo>
                    <a:pt x="1506" y="24"/>
                  </a:lnTo>
                  <a:lnTo>
                    <a:pt x="1470" y="14"/>
                  </a:lnTo>
                  <a:lnTo>
                    <a:pt x="1433" y="6"/>
                  </a:lnTo>
                  <a:lnTo>
                    <a:pt x="1390" y="2"/>
                  </a:lnTo>
                  <a:lnTo>
                    <a:pt x="1367" y="1"/>
                  </a:lnTo>
                  <a:lnTo>
                    <a:pt x="1345" y="0"/>
                  </a:lnTo>
                  <a:lnTo>
                    <a:pt x="787" y="0"/>
                  </a:lnTo>
                  <a:lnTo>
                    <a:pt x="450" y="0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Rectangle 12"/>
            <p:cNvSpPr>
              <a:spLocks noChangeArrowheads="1"/>
            </p:cNvSpPr>
            <p:nvPr/>
          </p:nvSpPr>
          <p:spPr bwMode="auto">
            <a:xfrm>
              <a:off x="3609" y="1728"/>
              <a:ext cx="113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i="0">
                  <a:solidFill>
                    <a:schemeClr val="accent2"/>
                  </a:solidFill>
                  <a:latin typeface="宋体" pitchFamily="2" charset="-122"/>
                </a:rPr>
                <a:t>递归方程</a:t>
              </a:r>
            </a:p>
          </p:txBody>
        </p:sp>
      </p:grp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685800" y="3657600"/>
            <a:ext cx="8315325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400" b="1" i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</a:p>
          <a:p>
            <a:pPr algn="l">
              <a:lnSpc>
                <a:spcPct val="120000"/>
              </a:lnSpc>
            </a:pPr>
            <a:r>
              <a:rPr lang="en-US" altLang="zh-CN" sz="2400" b="1" i="0">
                <a:solidFill>
                  <a:srgbClr val="000000"/>
                </a:solidFill>
              </a:rPr>
              <a:t>(1)</a:t>
            </a:r>
            <a:r>
              <a:rPr lang="zh-CN" altLang="en-US" sz="2400" b="1" i="0">
                <a:solidFill>
                  <a:srgbClr val="000000"/>
                </a:solidFill>
              </a:rPr>
              <a:t>边界条件与递归方程是递归函数的二个要素，递归函数只有具备了这两个要素，才能在有限次计算后得出结果。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b="1" i="0">
                <a:solidFill>
                  <a:srgbClr val="000000"/>
                </a:solidFill>
              </a:rPr>
              <a:t>(2)</a:t>
            </a:r>
            <a:r>
              <a:rPr lang="zh-CN" altLang="en-US" sz="2400" b="1" i="0">
                <a:solidFill>
                  <a:srgbClr val="000000"/>
                </a:solidFill>
              </a:rPr>
              <a:t>非递归定义：</a:t>
            </a:r>
          </a:p>
        </p:txBody>
      </p:sp>
      <p:graphicFrame>
        <p:nvGraphicFramePr>
          <p:cNvPr id="5135" name="Object 15"/>
          <p:cNvGraphicFramePr>
            <a:graphicFrameLocks/>
          </p:cNvGraphicFramePr>
          <p:nvPr/>
        </p:nvGraphicFramePr>
        <p:xfrm>
          <a:off x="2362200" y="5562600"/>
          <a:ext cx="41163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6" imgW="4116388" imgH="565150" progId="Equation.DSMT4">
                  <p:embed/>
                </p:oleObj>
              </mc:Choice>
              <mc:Fallback>
                <p:oleObj name="Equation" r:id="rId6" imgW="4116388" imgH="565150" progId="Equation.DSMT4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41163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696200" cy="646113"/>
          </a:xfrm>
          <a:solidFill>
            <a:schemeClr val="bg1"/>
          </a:solidFill>
          <a:ln w="38100" cap="flat" cmpd="dbl" algn="ctr">
            <a:solidFill>
              <a:schemeClr val="bg1"/>
            </a:solidFill>
            <a:miter lim="800000"/>
            <a:headEnd/>
            <a:tailEnd/>
          </a:ln>
        </p:spPr>
        <p:txBody>
          <a:bodyPr anchor="t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CC99FF"/>
              </a:buClr>
            </a:pPr>
            <a:r>
              <a:rPr lang="zh-CN" altLang="en-US" smtClean="0"/>
              <a:t>递归调用过程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250825" y="620713"/>
            <a:ext cx="8505825" cy="5472112"/>
            <a:chOff x="1580" y="5976"/>
            <a:chExt cx="6980" cy="4128"/>
          </a:xfrm>
        </p:grpSpPr>
        <p:sp>
          <p:nvSpPr>
            <p:cNvPr id="16391" name="Text Box 5"/>
            <p:cNvSpPr txBox="1">
              <a:spLocks noChangeArrowheads="1"/>
            </p:cNvSpPr>
            <p:nvPr/>
          </p:nvSpPr>
          <p:spPr bwMode="auto">
            <a:xfrm>
              <a:off x="1580" y="5976"/>
              <a:ext cx="6980" cy="4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1000" dirty="0">
                  <a:solidFill>
                    <a:srgbClr val="000000"/>
                  </a:solidFill>
                </a:rPr>
                <a:t>                                                                                                                       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回  推</a:t>
              </a:r>
            </a:p>
            <a:p>
              <a:pPr algn="just" eaLnBrk="1" hangingPunct="1"/>
              <a:r>
                <a:rPr kumimoji="1" lang="en-US" altLang="zh-CN" sz="2400" b="1" dirty="0">
                  <a:solidFill>
                    <a:srgbClr val="000000"/>
                  </a:solidFill>
                </a:rPr>
                <a:t>main( )           fact(4)           fact(3)           fact(2)           fact(1)</a:t>
              </a:r>
            </a:p>
            <a:p>
              <a:pPr algn="just" eaLnBrk="1" hangingPunct="1"/>
              <a:r>
                <a:rPr kumimoji="1" lang="en-US" altLang="zh-CN" sz="2400" b="1" dirty="0">
                  <a:solidFill>
                    <a:srgbClr val="000000"/>
                  </a:solidFill>
                </a:rPr>
                <a:t>{                     {                     {                     {                    { </a:t>
              </a:r>
            </a:p>
            <a:p>
              <a:pPr algn="just" eaLnBrk="1" hangingPunct="1"/>
              <a:r>
                <a:rPr kumimoji="1" lang="en-US" altLang="zh-CN" sz="2400" b="1" dirty="0">
                  <a:solidFill>
                    <a:srgbClr val="000000"/>
                  </a:solidFill>
                </a:rPr>
                <a:t> …                  …                   …                  …                   … </a:t>
              </a:r>
            </a:p>
            <a:p>
              <a:pPr algn="just" eaLnBrk="1" hangingPunct="1"/>
              <a:r>
                <a:rPr kumimoji="1" lang="en-US" altLang="zh-CN" sz="2400" b="1" dirty="0">
                  <a:solidFill>
                    <a:srgbClr val="000000"/>
                  </a:solidFill>
                </a:rPr>
                <a:t>    </a:t>
              </a:r>
            </a:p>
            <a:p>
              <a:pPr algn="just" eaLnBrk="1" hangingPunct="1"/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                                </a:t>
              </a:r>
            </a:p>
            <a:p>
              <a:pPr algn="just" eaLnBrk="1" hangingPunct="1"/>
              <a:r>
                <a:rPr kumimoji="1" lang="en-US" altLang="zh-CN" sz="2400" b="1" dirty="0">
                  <a:solidFill>
                    <a:srgbClr val="000000"/>
                  </a:solidFill>
                </a:rPr>
                <a:t>y=fact(4);     f=4*fact(3);   f=3*fact(2);   f=2*fact(1);   f=1;</a:t>
              </a:r>
            </a:p>
            <a:p>
              <a:pPr algn="just" eaLnBrk="1" hangingPunct="1"/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                           </a:t>
              </a:r>
            </a:p>
            <a:p>
              <a:pPr algn="just" eaLnBrk="1" hangingPunct="1"/>
              <a:r>
                <a:rPr kumimoji="1" lang="en-US" altLang="zh-CN" sz="2400" b="1" dirty="0">
                  <a:solidFill>
                    <a:srgbClr val="000000"/>
                  </a:solidFill>
                </a:rPr>
                <a:t>   …                 …                     …                   …                  …    </a:t>
              </a:r>
            </a:p>
            <a:p>
              <a:pPr algn="just" eaLnBrk="1" hangingPunct="1"/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return 24        return 6         return 2       return 1</a:t>
              </a:r>
            </a:p>
            <a:p>
              <a:pPr algn="just" eaLnBrk="1" hangingPunct="1"/>
              <a:r>
                <a:rPr kumimoji="1" lang="en-US" altLang="zh-CN" sz="2400" b="1" dirty="0">
                  <a:solidFill>
                    <a:srgbClr val="000000"/>
                  </a:solidFill>
                </a:rPr>
                <a:t>}                     }                     }                      }                     }</a:t>
              </a:r>
            </a:p>
            <a:p>
              <a:pPr algn="just" eaLnBrk="1" hangingPunct="1"/>
              <a:endParaRPr kumimoji="1" lang="zh-CN" altLang="en-US" sz="2400" b="1" dirty="0">
                <a:solidFill>
                  <a:srgbClr val="000000"/>
                </a:solidFill>
              </a:endParaRPr>
            </a:p>
            <a:p>
              <a:pPr algn="just" eaLnBrk="1" hangingPunct="1"/>
              <a:r>
                <a:rPr kumimoji="1" lang="zh-CN" altLang="en-US" sz="2400" b="1" dirty="0">
                  <a:solidFill>
                    <a:srgbClr val="000000"/>
                  </a:solidFill>
                </a:rPr>
                <a:t>                                             </a:t>
              </a:r>
            </a:p>
            <a:p>
              <a:pPr algn="just" eaLnBrk="1" hangingPunct="1"/>
              <a:r>
                <a:rPr kumimoji="1" lang="zh-CN" altLang="en-US" sz="2400" b="1" dirty="0">
                  <a:solidFill>
                    <a:srgbClr val="000000"/>
                  </a:solidFill>
                </a:rPr>
                <a:t>                                                   递  推</a:t>
              </a:r>
            </a:p>
            <a:p>
              <a:pPr algn="l" eaLnBrk="1" hangingPunct="1"/>
              <a:r>
                <a:rPr kumimoji="1" lang="zh-CN" altLang="en-US" sz="2400" dirty="0">
                  <a:solidFill>
                    <a:srgbClr val="000000"/>
                  </a:solidFill>
                </a:rPr>
                <a:t> </a:t>
              </a:r>
            </a:p>
            <a:p>
              <a:pPr algn="l" eaLnBrk="1" hangingPunct="1"/>
              <a:endParaRPr kumimoji="1" lang="zh-CN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>
              <a:off x="2560" y="6232"/>
              <a:ext cx="462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 flipH="1">
              <a:off x="2920" y="9400"/>
              <a:ext cx="442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 flipV="1">
              <a:off x="2660" y="6648"/>
              <a:ext cx="820" cy="10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 flipV="1">
              <a:off x="4120" y="6648"/>
              <a:ext cx="720" cy="10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 flipV="1">
              <a:off x="5500" y="6680"/>
              <a:ext cx="680" cy="102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 flipV="1">
              <a:off x="6780" y="6648"/>
              <a:ext cx="760" cy="10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 flipH="1" flipV="1">
              <a:off x="6760" y="7928"/>
              <a:ext cx="840" cy="73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 flipH="1" flipV="1">
              <a:off x="5460" y="7960"/>
              <a:ext cx="820" cy="73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 flipH="1" flipV="1">
              <a:off x="4100" y="7928"/>
              <a:ext cx="840" cy="76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5"/>
            <p:cNvSpPr>
              <a:spLocks noChangeShapeType="1"/>
            </p:cNvSpPr>
            <p:nvPr/>
          </p:nvSpPr>
          <p:spPr bwMode="auto">
            <a:xfrm flipH="1" flipV="1">
              <a:off x="2620" y="7928"/>
              <a:ext cx="1080" cy="768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8839200" cy="61071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数值型问题的递归求解一般方法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从数学公式入手：推导出问题的递归定义；</a:t>
            </a:r>
            <a:endParaRPr lang="en-US" altLang="zh-CN" sz="2000" dirty="0" smtClean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确定问题的边界条件；</a:t>
            </a:r>
            <a:endParaRPr lang="en-US" altLang="zh-CN" sz="2000" dirty="0" smtClean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再得到问题的递归算法和递归结束条件</a:t>
            </a:r>
            <a:endParaRPr lang="en-US" altLang="zh-CN" sz="2000" dirty="0" smtClean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000" dirty="0" smtClean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例：求自然数 1 到 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n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之和。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建立问题的递归定义：</a:t>
            </a:r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	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f(n) = 1 		   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当 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n=1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时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	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f(n) =  n + f(n-1)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当 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n&gt;1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时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</a:t>
            </a:r>
            <a:endParaRPr lang="en-US" altLang="zh-CN" sz="2000" b="0" dirty="0" smtClean="0">
              <a:latin typeface="宋体" pitchFamily="2" charset="-122"/>
            </a:endParaRPr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6253163" y="3903663"/>
            <a:ext cx="24479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zh-CN" altLang="en-US" sz="2800" b="1">
                <a:solidFill>
                  <a:srgbClr val="FFFFFF"/>
                </a:solidFill>
              </a:rPr>
              <a:t>递归结束条件</a:t>
            </a:r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6372225" y="4481513"/>
            <a:ext cx="22098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zh-CN" altLang="en-US" sz="2800" b="1">
                <a:solidFill>
                  <a:srgbClr val="FFFFFF"/>
                </a:solidFill>
              </a:rPr>
              <a:t>递归算法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7517" y="3903663"/>
            <a:ext cx="8877300" cy="165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|"/>
              <a:defRPr sz="30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72401"/>
              </a:buClr>
              <a:buSzPct val="80000"/>
              <a:buFont typeface="Wingdings" pitchFamily="2" charset="2"/>
              <a:buChar char="n"/>
              <a:defRPr sz="2800" b="1">
                <a:solidFill>
                  <a:srgbClr val="000000"/>
                </a:solidFill>
                <a:latin typeface="+mn-lt"/>
                <a:ea typeface="宋体" pitchFamily="2" charset="-122"/>
              </a:defRPr>
            </a:lvl2pPr>
            <a:lvl3pPr marL="108585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itchFamily="2" charset="2"/>
              <a:buChar char="n"/>
              <a:defRPr sz="2400" b="1">
                <a:solidFill>
                  <a:srgbClr val="000000"/>
                </a:solidFill>
                <a:latin typeface="+mn-lt"/>
                <a:ea typeface="宋体" pitchFamily="2" charset="-122"/>
              </a:defRPr>
            </a:lvl3pPr>
            <a:lvl4pPr marL="142875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5000"/>
              <a:buFont typeface="Wingdings" pitchFamily="2" charset="2"/>
              <a:buChar char="p"/>
              <a:defRPr sz="2400" b="1">
                <a:solidFill>
                  <a:srgbClr val="000000"/>
                </a:solidFill>
                <a:latin typeface="+mn-lt"/>
                <a:ea typeface="宋体" pitchFamily="2" charset="-122"/>
              </a:defRPr>
            </a:lvl4pPr>
            <a:lvl5pPr marL="177165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b="1">
                <a:solidFill>
                  <a:srgbClr val="000099"/>
                </a:solidFill>
                <a:latin typeface="+mn-lt"/>
                <a:ea typeface="宋体" pitchFamily="2" charset="-122"/>
              </a:defRPr>
            </a:lvl5pPr>
            <a:lvl6pPr marL="222885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b="1">
                <a:solidFill>
                  <a:srgbClr val="000099"/>
                </a:solidFill>
                <a:latin typeface="+mn-lt"/>
                <a:ea typeface="宋体" pitchFamily="2" charset="-122"/>
              </a:defRPr>
            </a:lvl6pPr>
            <a:lvl7pPr marL="268605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b="1">
                <a:solidFill>
                  <a:srgbClr val="000099"/>
                </a:solidFill>
                <a:latin typeface="+mn-lt"/>
                <a:ea typeface="宋体" pitchFamily="2" charset="-122"/>
              </a:defRPr>
            </a:lvl7pPr>
            <a:lvl8pPr marL="314325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b="1">
                <a:solidFill>
                  <a:srgbClr val="000099"/>
                </a:solidFill>
                <a:latin typeface="+mn-lt"/>
                <a:ea typeface="宋体" pitchFamily="2" charset="-122"/>
              </a:defRPr>
            </a:lvl8pPr>
            <a:lvl9pPr marL="360045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b="1">
                <a:solidFill>
                  <a:srgbClr val="000099"/>
                </a:solidFill>
                <a:latin typeface="+mn-lt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sz="2000" i="0" kern="0" dirty="0" smtClean="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en-US" altLang="zh-CN" sz="2000" i="0" kern="0" dirty="0" smtClean="0">
                <a:solidFill>
                  <a:srgbClr val="000000"/>
                </a:solidFill>
                <a:latin typeface="宋体" pitchFamily="2" charset="-122"/>
              </a:rPr>
              <a:t>：</a:t>
            </a:r>
            <a:r>
              <a:rPr lang="zh-CN" altLang="en-US" sz="2000" i="0" kern="0" dirty="0" smtClean="0">
                <a:solidFill>
                  <a:srgbClr val="000000"/>
                </a:solidFill>
                <a:latin typeface="宋体" pitchFamily="2" charset="-122"/>
              </a:rPr>
              <a:t>采用递归方法计算 </a:t>
            </a:r>
            <a:r>
              <a:rPr lang="en-US" altLang="zh-CN" sz="2000" i="0" kern="0" dirty="0" smtClean="0">
                <a:solidFill>
                  <a:srgbClr val="000000"/>
                </a:solidFill>
                <a:latin typeface="宋体" pitchFamily="2" charset="-122"/>
              </a:rPr>
              <a:t>x </a:t>
            </a:r>
            <a:r>
              <a:rPr lang="zh-CN" altLang="en-US" sz="2000" i="0" kern="0" dirty="0" smtClean="0">
                <a:solidFill>
                  <a:srgbClr val="000000"/>
                </a:solidFill>
                <a:latin typeface="宋体" pitchFamily="2" charset="-122"/>
              </a:rPr>
              <a:t>的 </a:t>
            </a:r>
            <a:r>
              <a:rPr lang="en-US" altLang="zh-CN" sz="2000" i="0" kern="0" dirty="0" smtClean="0">
                <a:solidFill>
                  <a:srgbClr val="000000"/>
                </a:solidFill>
                <a:latin typeface="宋体" pitchFamily="2" charset="-122"/>
              </a:rPr>
              <a:t>n </a:t>
            </a:r>
            <a:r>
              <a:rPr lang="zh-CN" altLang="en-US" sz="2000" i="0" kern="0" dirty="0" smtClean="0">
                <a:solidFill>
                  <a:srgbClr val="000000"/>
                </a:solidFill>
                <a:latin typeface="宋体" pitchFamily="2" charset="-122"/>
              </a:rPr>
              <a:t>次方。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i="0" kern="0" dirty="0" smtClean="0">
                <a:solidFill>
                  <a:srgbClr val="000000"/>
                </a:solidFill>
                <a:latin typeface="宋体" pitchFamily="2" charset="-122"/>
              </a:rPr>
              <a:t>			</a:t>
            </a:r>
            <a:r>
              <a:rPr lang="en-US" altLang="zh-CN" sz="2000" i="0" kern="0" dirty="0" err="1" smtClean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en-US" altLang="zh-CN" sz="2000" i="0" kern="0" baseline="30000" dirty="0" err="1" smtClean="0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zh-CN" altLang="en-US" sz="2000" i="0" kern="0" dirty="0" smtClean="0">
                <a:solidFill>
                  <a:srgbClr val="000000"/>
                </a:solidFill>
                <a:latin typeface="宋体" pitchFamily="2" charset="-122"/>
              </a:rPr>
              <a:t> = 1        	当 </a:t>
            </a:r>
            <a:r>
              <a:rPr lang="en-US" altLang="zh-CN" sz="2000" i="0" kern="0" dirty="0" smtClean="0">
                <a:solidFill>
                  <a:srgbClr val="000000"/>
                </a:solidFill>
                <a:latin typeface="宋体" pitchFamily="2" charset="-122"/>
              </a:rPr>
              <a:t>n = 0 </a:t>
            </a:r>
            <a:r>
              <a:rPr lang="zh-CN" altLang="en-US" sz="2000" i="0" kern="0" dirty="0" smtClean="0">
                <a:solidFill>
                  <a:srgbClr val="000000"/>
                </a:solidFill>
                <a:latin typeface="宋体" pitchFamily="2" charset="-122"/>
              </a:rPr>
              <a:t>时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000" i="0" kern="0" dirty="0" smtClean="0">
                <a:solidFill>
                  <a:srgbClr val="000000"/>
                </a:solidFill>
                <a:latin typeface="宋体" pitchFamily="2" charset="-122"/>
              </a:rPr>
              <a:t>			</a:t>
            </a:r>
            <a:r>
              <a:rPr lang="en-US" altLang="zh-CN" sz="2000" i="0" kern="0" dirty="0" err="1" smtClean="0">
                <a:solidFill>
                  <a:srgbClr val="000000"/>
                </a:solidFill>
                <a:latin typeface="宋体" pitchFamily="2" charset="-122"/>
              </a:rPr>
              <a:t>x</a:t>
            </a:r>
            <a:r>
              <a:rPr lang="en-US" altLang="zh-CN" sz="2000" i="0" kern="0" baseline="30000" dirty="0" err="1" smtClean="0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en-US" altLang="zh-CN" sz="2000" i="0" kern="0" dirty="0" smtClean="0">
                <a:solidFill>
                  <a:srgbClr val="000000"/>
                </a:solidFill>
                <a:latin typeface="宋体" pitchFamily="2" charset="-122"/>
              </a:rPr>
              <a:t> = x * x</a:t>
            </a:r>
            <a:r>
              <a:rPr lang="en-US" altLang="zh-CN" sz="2000" i="0" kern="0" baseline="30000" dirty="0" smtClean="0">
                <a:solidFill>
                  <a:srgbClr val="000000"/>
                </a:solidFill>
                <a:latin typeface="宋体" pitchFamily="2" charset="-122"/>
              </a:rPr>
              <a:t>n-1</a:t>
            </a:r>
            <a:r>
              <a:rPr lang="en-US" altLang="zh-CN" sz="2000" i="0" kern="0" dirty="0" smtClean="0">
                <a:solidFill>
                  <a:srgbClr val="000000"/>
                </a:solidFill>
                <a:latin typeface="宋体" pitchFamily="2" charset="-122"/>
              </a:rPr>
              <a:t>  	</a:t>
            </a:r>
            <a:r>
              <a:rPr lang="zh-CN" altLang="en-US" sz="2000" i="0" kern="0" dirty="0" smtClean="0">
                <a:solidFill>
                  <a:srgbClr val="000000"/>
                </a:solidFill>
                <a:latin typeface="宋体" pitchFamily="2" charset="-122"/>
              </a:rPr>
              <a:t>当 </a:t>
            </a:r>
            <a:r>
              <a:rPr lang="en-US" altLang="zh-CN" sz="2000" i="0" kern="0" dirty="0" smtClean="0">
                <a:solidFill>
                  <a:srgbClr val="000000"/>
                </a:solidFill>
                <a:latin typeface="宋体" pitchFamily="2" charset="-122"/>
              </a:rPr>
              <a:t>n &gt; 0 </a:t>
            </a:r>
            <a:r>
              <a:rPr lang="zh-CN" altLang="en-US" sz="2000" i="0" kern="0" dirty="0" smtClean="0">
                <a:solidFill>
                  <a:srgbClr val="000000"/>
                </a:solidFill>
                <a:latin typeface="宋体" pitchFamily="2" charset="-122"/>
              </a:rPr>
              <a:t>时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i="0" kern="0" dirty="0" smtClean="0">
                <a:solidFill>
                  <a:srgbClr val="000000"/>
                </a:solidFill>
                <a:latin typeface="宋体" pitchFamily="2" charset="-122"/>
              </a:rPr>
              <a:t>   </a:t>
            </a:r>
            <a:endParaRPr lang="en-US" altLang="zh-CN" sz="2000" b="0" i="0" kern="0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448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44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448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 autoUpdateAnimBg="0"/>
      <p:bldP spid="448516" grpId="0" build="p" autoUpdateAnimBg="0"/>
      <p:bldP spid="448517" grpId="0" build="p" autoUpdateAnimBg="0"/>
      <p:bldP spid="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548680"/>
            <a:ext cx="8610600" cy="5105400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:  </a:t>
            </a:r>
            <a:r>
              <a:rPr lang="en-US" altLang="zh-CN" i="1" dirty="0" smtClean="0"/>
              <a:t>Fibonacci</a:t>
            </a:r>
            <a:r>
              <a:rPr lang="zh-CN" altLang="en-US" dirty="0" smtClean="0"/>
              <a:t>数列</a:t>
            </a:r>
          </a:p>
          <a:p>
            <a:pPr lvl="1"/>
            <a:r>
              <a:rPr lang="zh-CN" altLang="en-US" sz="2400" dirty="0" smtClean="0"/>
              <a:t>问题引入</a:t>
            </a:r>
          </a:p>
          <a:p>
            <a:pPr lvl="2"/>
            <a:r>
              <a:rPr lang="zh-CN" altLang="en-US" dirty="0" smtClean="0"/>
              <a:t>裴波那契（</a:t>
            </a:r>
            <a:r>
              <a:rPr lang="en-US" altLang="zh-CN" i="1" dirty="0" smtClean="0"/>
              <a:t>Fibonacci </a:t>
            </a:r>
            <a:r>
              <a:rPr lang="en-US" altLang="zh-CN" i="1" dirty="0" err="1" smtClean="0"/>
              <a:t>leonardo</a:t>
            </a:r>
            <a:r>
              <a:rPr lang="zh-CN" altLang="en-US" dirty="0" smtClean="0"/>
              <a:t>，约</a:t>
            </a:r>
            <a:r>
              <a:rPr lang="en-US" altLang="zh-CN" dirty="0" smtClean="0"/>
              <a:t>1170-1250</a:t>
            </a:r>
            <a:r>
              <a:rPr lang="zh-CN" altLang="en-US" dirty="0" smtClean="0"/>
              <a:t>）是意大利著名数学家．</a:t>
            </a:r>
          </a:p>
          <a:p>
            <a:pPr lvl="2"/>
            <a:r>
              <a:rPr lang="zh-CN" altLang="en-US" dirty="0" smtClean="0"/>
              <a:t>在他的著作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算盘书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中许多有趣的问题，最富成功的问题是著名的“</a:t>
            </a:r>
            <a:r>
              <a:rPr lang="zh-CN" altLang="en-US" dirty="0" smtClean="0">
                <a:solidFill>
                  <a:srgbClr val="6600FF"/>
                </a:solidFill>
              </a:rPr>
              <a:t>兔子繁殖问题</a:t>
            </a:r>
            <a:r>
              <a:rPr lang="zh-CN" altLang="en-US" dirty="0" smtClean="0"/>
              <a:t>”： 如果每对兔子每月繁殖一对子兔，而子兔在出生后第二个月就有生殖能力，试问一对兔子一年能繁殖多少对兔子？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99"/>
          <p:cNvSpPr>
            <a:spLocks noGrp="1" noChangeArrowheads="1"/>
          </p:cNvSpPr>
          <p:nvPr>
            <p:ph type="title"/>
          </p:nvPr>
        </p:nvSpPr>
        <p:spPr>
          <a:xfrm>
            <a:off x="838200" y="476250"/>
            <a:ext cx="7543800" cy="609600"/>
          </a:xfrm>
        </p:spPr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graphicFrame>
        <p:nvGraphicFramePr>
          <p:cNvPr id="298085" name="Group 101"/>
          <p:cNvGraphicFramePr>
            <a:graphicFrameLocks noGrp="1"/>
          </p:cNvGraphicFramePr>
          <p:nvPr>
            <p:ph sz="half" idx="1"/>
          </p:nvPr>
        </p:nvGraphicFramePr>
        <p:xfrm>
          <a:off x="611188" y="1268413"/>
          <a:ext cx="4414837" cy="3612833"/>
        </p:xfrm>
        <a:graphic>
          <a:graphicData uri="http://schemas.openxmlformats.org/drawingml/2006/table">
            <a:tbl>
              <a:tblPr/>
              <a:tblGrid>
                <a:gridCol w="1103312"/>
                <a:gridCol w="1104900"/>
                <a:gridCol w="1103313"/>
                <a:gridCol w="1103312"/>
              </a:tblGrid>
              <a:tr h="442913"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月份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初生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成熟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总数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84175"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84175"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84175"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84175"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84175"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82588"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84175"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13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384175"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……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……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……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90000"/>
                        <a:buFont typeface="Wingdings" pitchFamily="2" charset="2"/>
                        <a:defRPr sz="2600" b="1">
                          <a:solidFill>
                            <a:srgbClr val="0000CC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F72401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7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9900"/>
                        </a:buClr>
                        <a:buSzPct val="85000"/>
                        <a:buFont typeface="Wingdings" pitchFamily="2" charset="2"/>
                        <a:defRPr sz="2000" b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algn="l">
                        <a:lnSpc>
                          <a:spcPct val="125000"/>
                        </a:lnSpc>
                        <a:spcBef>
                          <a:spcPct val="20000"/>
                        </a:spcBef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rgbClr val="000099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黑体" pitchFamily="49" charset="-122"/>
                          <a:cs typeface="Times New Roman" pitchFamily="18" charset="0"/>
                        </a:rPr>
                        <a:t>……</a:t>
                      </a:r>
                      <a:endParaRPr kumimoji="0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pSp>
        <p:nvGrpSpPr>
          <p:cNvPr id="298026" name="Group 42"/>
          <p:cNvGrpSpPr>
            <a:grpSpLocks/>
          </p:cNvGrpSpPr>
          <p:nvPr/>
        </p:nvGrpSpPr>
        <p:grpSpPr bwMode="auto">
          <a:xfrm>
            <a:off x="4932363" y="1284288"/>
            <a:ext cx="3887787" cy="4808537"/>
            <a:chOff x="3107" y="809"/>
            <a:chExt cx="2223" cy="2984"/>
          </a:xfrm>
        </p:grpSpPr>
        <p:pic>
          <p:nvPicPr>
            <p:cNvPr id="2053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" y="809"/>
              <a:ext cx="287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39" name="Group 5"/>
            <p:cNvGrpSpPr>
              <a:grpSpLocks/>
            </p:cNvGrpSpPr>
            <p:nvPr/>
          </p:nvGrpSpPr>
          <p:grpSpPr bwMode="auto">
            <a:xfrm>
              <a:off x="4151" y="1205"/>
              <a:ext cx="287" cy="693"/>
              <a:chOff x="4263" y="1207"/>
              <a:chExt cx="287" cy="693"/>
            </a:xfrm>
          </p:grpSpPr>
          <p:pic>
            <p:nvPicPr>
              <p:cNvPr id="20573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3" y="1434"/>
                <a:ext cx="287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74" name="Oval 7"/>
              <p:cNvSpPr>
                <a:spLocks noChangeArrowheads="1"/>
              </p:cNvSpPr>
              <p:nvPr/>
            </p:nvSpPr>
            <p:spPr bwMode="auto">
              <a:xfrm>
                <a:off x="4377" y="1456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75" name="Line 8"/>
              <p:cNvSpPr>
                <a:spLocks noChangeShapeType="1"/>
              </p:cNvSpPr>
              <p:nvPr/>
            </p:nvSpPr>
            <p:spPr bwMode="auto">
              <a:xfrm>
                <a:off x="4400" y="120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40" name="Group 9"/>
            <p:cNvGrpSpPr>
              <a:grpSpLocks/>
            </p:cNvGrpSpPr>
            <p:nvPr/>
          </p:nvGrpSpPr>
          <p:grpSpPr bwMode="auto">
            <a:xfrm>
              <a:off x="4151" y="1830"/>
              <a:ext cx="287" cy="693"/>
              <a:chOff x="4263" y="1207"/>
              <a:chExt cx="287" cy="693"/>
            </a:xfrm>
          </p:grpSpPr>
          <p:pic>
            <p:nvPicPr>
              <p:cNvPr id="20570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3" y="1434"/>
                <a:ext cx="287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71" name="Oval 11"/>
              <p:cNvSpPr>
                <a:spLocks noChangeArrowheads="1"/>
              </p:cNvSpPr>
              <p:nvPr/>
            </p:nvSpPr>
            <p:spPr bwMode="auto">
              <a:xfrm>
                <a:off x="4377" y="1456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72" name="Line 12"/>
              <p:cNvSpPr>
                <a:spLocks noChangeShapeType="1"/>
              </p:cNvSpPr>
              <p:nvPr/>
            </p:nvSpPr>
            <p:spPr bwMode="auto">
              <a:xfrm>
                <a:off x="4400" y="120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41" name="Group 13"/>
            <p:cNvGrpSpPr>
              <a:grpSpLocks/>
            </p:cNvGrpSpPr>
            <p:nvPr/>
          </p:nvGrpSpPr>
          <p:grpSpPr bwMode="auto">
            <a:xfrm>
              <a:off x="4159" y="2465"/>
              <a:ext cx="287" cy="693"/>
              <a:chOff x="4263" y="1207"/>
              <a:chExt cx="287" cy="693"/>
            </a:xfrm>
          </p:grpSpPr>
          <p:pic>
            <p:nvPicPr>
              <p:cNvPr id="20567" name="Picture 1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3" y="1434"/>
                <a:ext cx="287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68" name="Oval 15"/>
              <p:cNvSpPr>
                <a:spLocks noChangeArrowheads="1"/>
              </p:cNvSpPr>
              <p:nvPr/>
            </p:nvSpPr>
            <p:spPr bwMode="auto">
              <a:xfrm>
                <a:off x="4377" y="1456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69" name="Line 16"/>
              <p:cNvSpPr>
                <a:spLocks noChangeShapeType="1"/>
              </p:cNvSpPr>
              <p:nvPr/>
            </p:nvSpPr>
            <p:spPr bwMode="auto">
              <a:xfrm>
                <a:off x="4400" y="120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0542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" y="2057"/>
              <a:ext cx="287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43" name="Group 18"/>
            <p:cNvGrpSpPr>
              <a:grpSpLocks/>
            </p:cNvGrpSpPr>
            <p:nvPr/>
          </p:nvGrpSpPr>
          <p:grpSpPr bwMode="auto">
            <a:xfrm>
              <a:off x="3493" y="2465"/>
              <a:ext cx="287" cy="693"/>
              <a:chOff x="4263" y="1207"/>
              <a:chExt cx="287" cy="693"/>
            </a:xfrm>
          </p:grpSpPr>
          <p:pic>
            <p:nvPicPr>
              <p:cNvPr id="20564" name="Picture 1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3" y="1434"/>
                <a:ext cx="287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65" name="Oval 20"/>
              <p:cNvSpPr>
                <a:spLocks noChangeArrowheads="1"/>
              </p:cNvSpPr>
              <p:nvPr/>
            </p:nvSpPr>
            <p:spPr bwMode="auto">
              <a:xfrm>
                <a:off x="4377" y="1456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66" name="Line 21"/>
              <p:cNvSpPr>
                <a:spLocks noChangeShapeType="1"/>
              </p:cNvSpPr>
              <p:nvPr/>
            </p:nvSpPr>
            <p:spPr bwMode="auto">
              <a:xfrm>
                <a:off x="4400" y="120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44" name="Line 22"/>
            <p:cNvSpPr>
              <a:spLocks noChangeShapeType="1"/>
            </p:cNvSpPr>
            <p:nvPr/>
          </p:nvSpPr>
          <p:spPr bwMode="auto">
            <a:xfrm flipH="1">
              <a:off x="3675" y="1649"/>
              <a:ext cx="431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0545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1" y="2676"/>
              <a:ext cx="287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546" name="Group 24"/>
            <p:cNvGrpSpPr>
              <a:grpSpLocks/>
            </p:cNvGrpSpPr>
            <p:nvPr/>
          </p:nvGrpSpPr>
          <p:grpSpPr bwMode="auto">
            <a:xfrm>
              <a:off x="4611" y="3094"/>
              <a:ext cx="287" cy="693"/>
              <a:chOff x="4263" y="1207"/>
              <a:chExt cx="287" cy="693"/>
            </a:xfrm>
          </p:grpSpPr>
          <p:pic>
            <p:nvPicPr>
              <p:cNvPr id="20561" name="Picture 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3" y="1434"/>
                <a:ext cx="287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62" name="Oval 26"/>
              <p:cNvSpPr>
                <a:spLocks noChangeArrowheads="1"/>
              </p:cNvSpPr>
              <p:nvPr/>
            </p:nvSpPr>
            <p:spPr bwMode="auto">
              <a:xfrm>
                <a:off x="4377" y="1456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63" name="Line 27"/>
              <p:cNvSpPr>
                <a:spLocks noChangeShapeType="1"/>
              </p:cNvSpPr>
              <p:nvPr/>
            </p:nvSpPr>
            <p:spPr bwMode="auto">
              <a:xfrm>
                <a:off x="4400" y="120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47" name="Line 28"/>
            <p:cNvSpPr>
              <a:spLocks noChangeShapeType="1"/>
            </p:cNvSpPr>
            <p:nvPr/>
          </p:nvSpPr>
          <p:spPr bwMode="auto">
            <a:xfrm>
              <a:off x="4423" y="2329"/>
              <a:ext cx="272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48" name="Group 29"/>
            <p:cNvGrpSpPr>
              <a:grpSpLocks/>
            </p:cNvGrpSpPr>
            <p:nvPr/>
          </p:nvGrpSpPr>
          <p:grpSpPr bwMode="auto">
            <a:xfrm>
              <a:off x="4158" y="3100"/>
              <a:ext cx="287" cy="693"/>
              <a:chOff x="4263" y="1207"/>
              <a:chExt cx="287" cy="693"/>
            </a:xfrm>
          </p:grpSpPr>
          <p:pic>
            <p:nvPicPr>
              <p:cNvPr id="20558" name="Picture 3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3" y="1434"/>
                <a:ext cx="287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59" name="Oval 31"/>
              <p:cNvSpPr>
                <a:spLocks noChangeArrowheads="1"/>
              </p:cNvSpPr>
              <p:nvPr/>
            </p:nvSpPr>
            <p:spPr bwMode="auto">
              <a:xfrm>
                <a:off x="4377" y="1456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60" name="Line 32"/>
              <p:cNvSpPr>
                <a:spLocks noChangeShapeType="1"/>
              </p:cNvSpPr>
              <p:nvPr/>
            </p:nvSpPr>
            <p:spPr bwMode="auto">
              <a:xfrm>
                <a:off x="4400" y="120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0549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" y="3304"/>
              <a:ext cx="287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0" name="Line 34"/>
            <p:cNvSpPr>
              <a:spLocks noChangeShapeType="1"/>
            </p:cNvSpPr>
            <p:nvPr/>
          </p:nvSpPr>
          <p:spPr bwMode="auto">
            <a:xfrm flipH="1">
              <a:off x="3946" y="2986"/>
              <a:ext cx="25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51" name="Group 35"/>
            <p:cNvGrpSpPr>
              <a:grpSpLocks/>
            </p:cNvGrpSpPr>
            <p:nvPr/>
          </p:nvGrpSpPr>
          <p:grpSpPr bwMode="auto">
            <a:xfrm>
              <a:off x="3493" y="3077"/>
              <a:ext cx="287" cy="693"/>
              <a:chOff x="4263" y="1207"/>
              <a:chExt cx="287" cy="693"/>
            </a:xfrm>
          </p:grpSpPr>
          <p:pic>
            <p:nvPicPr>
              <p:cNvPr id="20555" name="Picture 3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3" y="1434"/>
                <a:ext cx="287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56" name="Oval 37"/>
              <p:cNvSpPr>
                <a:spLocks noChangeArrowheads="1"/>
              </p:cNvSpPr>
              <p:nvPr/>
            </p:nvSpPr>
            <p:spPr bwMode="auto">
              <a:xfrm>
                <a:off x="4377" y="1456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57" name="Line 38"/>
              <p:cNvSpPr>
                <a:spLocks noChangeShapeType="1"/>
              </p:cNvSpPr>
              <p:nvPr/>
            </p:nvSpPr>
            <p:spPr bwMode="auto">
              <a:xfrm>
                <a:off x="4400" y="120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0552" name="Picture 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3304"/>
              <a:ext cx="287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3" name="Line 40"/>
            <p:cNvSpPr>
              <a:spLocks noChangeShapeType="1"/>
            </p:cNvSpPr>
            <p:nvPr/>
          </p:nvSpPr>
          <p:spPr bwMode="auto">
            <a:xfrm flipH="1">
              <a:off x="3243" y="2964"/>
              <a:ext cx="25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4" name="Text Box 41"/>
            <p:cNvSpPr txBox="1">
              <a:spLocks noChangeArrowheads="1"/>
            </p:cNvSpPr>
            <p:nvPr/>
          </p:nvSpPr>
          <p:spPr bwMode="auto">
            <a:xfrm>
              <a:off x="5103" y="888"/>
              <a:ext cx="227" cy="2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1800" b="1" i="0">
                  <a:solidFill>
                    <a:srgbClr val="6600FF"/>
                  </a:solidFill>
                  <a:latin typeface="Arial" pitchFamily="34" charset="0"/>
                </a:rPr>
                <a:t>0</a:t>
              </a: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r>
                <a:rPr lang="en-US" altLang="zh-CN" sz="1800" b="1" i="0">
                  <a:solidFill>
                    <a:srgbClr val="6600FF"/>
                  </a:solidFill>
                  <a:latin typeface="Arial" pitchFamily="34" charset="0"/>
                </a:rPr>
                <a:t>1</a:t>
              </a: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r>
                <a:rPr lang="en-US" altLang="zh-CN" sz="1800" b="1" i="0">
                  <a:solidFill>
                    <a:srgbClr val="6600FF"/>
                  </a:solidFill>
                  <a:latin typeface="Arial" pitchFamily="34" charset="0"/>
                </a:rPr>
                <a:t>2</a:t>
              </a: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r>
                <a:rPr lang="en-US" altLang="zh-CN" sz="1800" b="1" i="0">
                  <a:solidFill>
                    <a:srgbClr val="6600FF"/>
                  </a:solidFill>
                  <a:latin typeface="Arial" pitchFamily="34" charset="0"/>
                </a:rPr>
                <a:t>3</a:t>
              </a: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endParaRPr lang="en-US" altLang="zh-CN" sz="1800" b="1" i="0">
                <a:solidFill>
                  <a:srgbClr val="6600FF"/>
                </a:solidFill>
                <a:latin typeface="Arial" pitchFamily="34" charset="0"/>
              </a:endParaRPr>
            </a:p>
            <a:p>
              <a:pPr algn="l" eaLnBrk="1" hangingPunct="1"/>
              <a:r>
                <a:rPr lang="en-US" altLang="zh-CN" sz="1800" b="1" i="0">
                  <a:solidFill>
                    <a:srgbClr val="6600FF"/>
                  </a:solidFill>
                  <a:latin typeface="Arial" pitchFamily="34" charset="0"/>
                </a:rPr>
                <a:t>4</a:t>
              </a:r>
            </a:p>
          </p:txBody>
        </p:sp>
      </p:grpSp>
      <p:graphicFrame>
        <p:nvGraphicFramePr>
          <p:cNvPr id="298082" name="Object 98"/>
          <p:cNvGraphicFramePr>
            <a:graphicFrameLocks noGrp="1"/>
          </p:cNvGraphicFramePr>
          <p:nvPr>
            <p:ph sz="half" idx="2"/>
          </p:nvPr>
        </p:nvGraphicFramePr>
        <p:xfrm>
          <a:off x="468313" y="4941888"/>
          <a:ext cx="417512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5" imgW="2120900" imgH="711200" progId="Equation.DSMT4">
                  <p:embed/>
                </p:oleObj>
              </mc:Choice>
              <mc:Fallback>
                <p:oleObj name="Equation" r:id="rId5" imgW="2120900" imgH="711200" progId="Equation.DSMT4">
                  <p:embed/>
                  <p:pic>
                    <p:nvPicPr>
                      <p:cNvPr id="0" name="Object 9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941888"/>
                        <a:ext cx="417512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9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12788"/>
            <a:ext cx="8807450" cy="61452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打印杨辉三角型：</a:t>
            </a:r>
          </a:p>
          <a:p>
            <a:pPr lvl="1" algn="just" eaLnBrk="1" hangingPunct="1">
              <a:lnSpc>
                <a:spcPct val="65000"/>
              </a:lnSpc>
              <a:spcBef>
                <a:spcPct val="0"/>
              </a:spcBef>
              <a:buFont typeface="宋体" pitchFamily="2" charset="-122"/>
              <a:buNone/>
            </a:pPr>
            <a:r>
              <a:rPr lang="zh-CN" altLang="en-US" sz="2400" dirty="0" smtClean="0">
                <a:latin typeface="宋体" pitchFamily="2" charset="-122"/>
              </a:rPr>
              <a:t>　　　　　　　　　　　　　　1</a:t>
            </a:r>
          </a:p>
          <a:p>
            <a:pPr lvl="1" algn="just" eaLnBrk="1" hangingPunct="1">
              <a:lnSpc>
                <a:spcPct val="65000"/>
              </a:lnSpc>
              <a:spcBef>
                <a:spcPct val="0"/>
              </a:spcBef>
              <a:buFont typeface="宋体" pitchFamily="2" charset="-122"/>
              <a:buNone/>
            </a:pPr>
            <a:r>
              <a:rPr lang="zh-CN" altLang="en-US" sz="2400" dirty="0" smtClean="0">
                <a:latin typeface="宋体" pitchFamily="2" charset="-122"/>
              </a:rPr>
              <a:t>                         1     1</a:t>
            </a:r>
          </a:p>
          <a:p>
            <a:pPr lvl="1" algn="just" eaLnBrk="1" hangingPunct="1">
              <a:lnSpc>
                <a:spcPct val="65000"/>
              </a:lnSpc>
              <a:spcBef>
                <a:spcPct val="0"/>
              </a:spcBef>
              <a:buFont typeface="宋体" pitchFamily="2" charset="-122"/>
              <a:buNone/>
            </a:pPr>
            <a:r>
              <a:rPr lang="zh-CN" altLang="en-US" sz="2400" dirty="0" smtClean="0">
                <a:latin typeface="宋体" pitchFamily="2" charset="-122"/>
              </a:rPr>
              <a:t>                     1      2      1</a:t>
            </a:r>
          </a:p>
          <a:p>
            <a:pPr lvl="1" algn="just" eaLnBrk="1" hangingPunct="1">
              <a:lnSpc>
                <a:spcPct val="65000"/>
              </a:lnSpc>
              <a:spcBef>
                <a:spcPct val="0"/>
              </a:spcBef>
              <a:buFont typeface="宋体" pitchFamily="2" charset="-122"/>
              <a:buNone/>
            </a:pPr>
            <a:r>
              <a:rPr lang="zh-CN" altLang="en-US" sz="2400" dirty="0" smtClean="0">
                <a:latin typeface="宋体" pitchFamily="2" charset="-122"/>
              </a:rPr>
              <a:t>                 1      3       3      1</a:t>
            </a:r>
          </a:p>
          <a:p>
            <a:pPr lvl="1" algn="just" eaLnBrk="1" hangingPunct="1">
              <a:lnSpc>
                <a:spcPct val="65000"/>
              </a:lnSpc>
              <a:spcBef>
                <a:spcPct val="0"/>
              </a:spcBef>
              <a:buFont typeface="宋体" pitchFamily="2" charset="-122"/>
              <a:buNone/>
            </a:pPr>
            <a:r>
              <a:rPr lang="zh-CN" altLang="en-US" sz="2400" dirty="0" smtClean="0">
                <a:latin typeface="宋体" pitchFamily="2" charset="-122"/>
              </a:rPr>
              <a:t>             1      4       6      4      1</a:t>
            </a:r>
          </a:p>
          <a:p>
            <a:pPr lvl="1" algn="just" eaLnBrk="1" hangingPunct="1">
              <a:lnSpc>
                <a:spcPct val="65000"/>
              </a:lnSpc>
              <a:spcBef>
                <a:spcPct val="0"/>
              </a:spcBef>
              <a:buFont typeface="宋体" pitchFamily="2" charset="-122"/>
              <a:buNone/>
            </a:pPr>
            <a:r>
              <a:rPr lang="zh-CN" altLang="en-US" sz="2400" dirty="0" smtClean="0">
                <a:latin typeface="宋体" pitchFamily="2" charset="-122"/>
              </a:rPr>
              <a:t>          1      5      10      10     5      1</a:t>
            </a:r>
          </a:p>
          <a:p>
            <a:pPr lvl="1" algn="just" eaLnBrk="1" hangingPunct="1">
              <a:lnSpc>
                <a:spcPct val="65000"/>
              </a:lnSpc>
              <a:spcBef>
                <a:spcPct val="0"/>
              </a:spcBef>
              <a:buFont typeface="宋体" pitchFamily="2" charset="-122"/>
              <a:buNone/>
            </a:pPr>
            <a:r>
              <a:rPr lang="zh-CN" altLang="en-US" sz="2400" dirty="0" smtClean="0">
                <a:latin typeface="宋体" pitchFamily="2" charset="-122"/>
              </a:rPr>
              <a:t>             </a:t>
            </a:r>
            <a:r>
              <a:rPr lang="zh-CN" altLang="en-US" sz="2400" dirty="0" smtClean="0">
                <a:latin typeface="Courier New" pitchFamily="49" charset="0"/>
              </a:rPr>
              <a:t>……</a:t>
            </a:r>
            <a:r>
              <a:rPr lang="zh-CN" altLang="en-US" sz="2400" dirty="0" smtClean="0">
                <a:latin typeface="宋体" pitchFamily="2" charset="-122"/>
              </a:rPr>
              <a:t>　</a:t>
            </a:r>
            <a:r>
              <a:rPr lang="zh-CN" altLang="en-US" sz="2400" dirty="0" smtClean="0">
                <a:latin typeface="Courier New" pitchFamily="49" charset="0"/>
              </a:rPr>
              <a:t>……</a:t>
            </a:r>
            <a:r>
              <a:rPr lang="zh-CN" altLang="en-US" sz="2400" dirty="0" smtClean="0">
                <a:latin typeface="宋体" pitchFamily="2" charset="-122"/>
              </a:rPr>
              <a:t>　</a:t>
            </a:r>
            <a:r>
              <a:rPr lang="zh-CN" altLang="en-US" sz="2400" dirty="0" smtClean="0">
                <a:latin typeface="Courier New" pitchFamily="49" charset="0"/>
              </a:rPr>
              <a:t>……</a:t>
            </a:r>
            <a:r>
              <a:rPr lang="zh-CN" altLang="en-US" sz="2400" dirty="0" smtClean="0">
                <a:latin typeface="宋体" pitchFamily="2" charset="-122"/>
              </a:rPr>
              <a:t>　</a:t>
            </a:r>
            <a:r>
              <a:rPr lang="zh-CN" altLang="en-US" sz="2400" dirty="0" smtClean="0">
                <a:latin typeface="Courier New" pitchFamily="49" charset="0"/>
              </a:rPr>
              <a:t>……</a:t>
            </a:r>
            <a:r>
              <a:rPr lang="zh-CN" altLang="en-US" sz="2400" dirty="0" smtClean="0">
                <a:latin typeface="宋体" pitchFamily="2" charset="-122"/>
              </a:rPr>
              <a:t>　</a:t>
            </a:r>
            <a:r>
              <a:rPr lang="zh-CN" altLang="en-US" sz="2400" dirty="0" smtClean="0">
                <a:latin typeface="Courier New" pitchFamily="49" charset="0"/>
              </a:rPr>
              <a:t>……</a:t>
            </a:r>
            <a:r>
              <a:rPr lang="zh-CN" altLang="en-US" sz="2400" dirty="0" smtClean="0">
                <a:latin typeface="宋体" pitchFamily="2" charset="-122"/>
              </a:rPr>
              <a:t>　</a:t>
            </a:r>
            <a:r>
              <a:rPr lang="zh-CN" altLang="en-US" sz="2400" dirty="0" smtClean="0">
                <a:latin typeface="Courier New" pitchFamily="49" charset="0"/>
              </a:rPr>
              <a:t>……</a:t>
            </a:r>
            <a:r>
              <a:rPr lang="zh-CN" altLang="en-US" sz="2400" dirty="0" smtClean="0">
                <a:latin typeface="宋体" pitchFamily="2" charset="-122"/>
              </a:rPr>
              <a:t>　</a:t>
            </a:r>
            <a:r>
              <a:rPr lang="zh-CN" altLang="en-US" sz="2400" dirty="0" smtClean="0">
                <a:latin typeface="Courier New" pitchFamily="49" charset="0"/>
              </a:rPr>
              <a:t>……</a:t>
            </a:r>
            <a:endParaRPr lang="zh-CN" altLang="en-US" sz="2400" dirty="0" smtClean="0"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	</a:t>
            </a:r>
            <a:endParaRPr lang="en-US" altLang="zh-CN" sz="2800" dirty="0" smtClean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800" dirty="0" smtClean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建立问题的递归定义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   对于第 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x 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行的第 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y 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个值，建立如下数学模型：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800" dirty="0" smtClean="0">
                <a:solidFill>
                  <a:srgbClr val="000000"/>
                </a:solidFill>
                <a:latin typeface="宋体" pitchFamily="2" charset="-122"/>
              </a:rPr>
              <a:t>		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c(</a:t>
            </a:r>
            <a:r>
              <a:rPr lang="en-US" altLang="zh-CN" sz="2800" dirty="0" err="1" smtClean="0">
                <a:solidFill>
                  <a:srgbClr val="000000"/>
                </a:solidFill>
                <a:latin typeface="宋体" pitchFamily="2" charset="-122"/>
              </a:rPr>
              <a:t>x,y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) = 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1             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x&gt;=0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y=1 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或 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y=x+1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		c(</a:t>
            </a:r>
            <a:r>
              <a:rPr lang="en-US" altLang="zh-CN" sz="2800" dirty="0" err="1" smtClean="0">
                <a:solidFill>
                  <a:srgbClr val="000000"/>
                </a:solidFill>
                <a:latin typeface="宋体" pitchFamily="2" charset="-122"/>
              </a:rPr>
              <a:t>x,y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) = c(x-1,y-1) + c(x-1,y)      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其它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	</a:t>
            </a:r>
            <a:endParaRPr lang="en-US" altLang="zh-CN" dirty="0" smtClean="0">
              <a:latin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450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450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450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450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450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616430"/>
            <a:ext cx="8749606" cy="6210300"/>
          </a:xfrm>
        </p:spPr>
        <p:txBody>
          <a:bodyPr/>
          <a:lstStyle/>
          <a:p>
            <a:pPr marL="0" indent="0" algn="just" eaLnBrk="1" hangingPunct="1">
              <a:buNone/>
            </a:pPr>
            <a:endParaRPr lang="zh-CN" altLang="en-US" sz="2400" dirty="0" smtClean="0">
              <a:solidFill>
                <a:schemeClr val="tx1"/>
              </a:solidFill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	</a:t>
            </a:r>
            <a:r>
              <a:rPr lang="en-US" altLang="zh-CN" sz="2400" dirty="0" err="1" smtClean="0">
                <a:solidFill>
                  <a:schemeClr val="tx1"/>
                </a:solidFill>
                <a:latin typeface="宋体" pitchFamily="2" charset="-122"/>
              </a:rPr>
              <a:t>px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  <a:latin typeface="宋体" pitchFamily="2" charset="-122"/>
              </a:rPr>
              <a:t>x,n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)= x - 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+ 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3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- 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4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+ ...... (-1)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n-1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n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   n&gt;0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	       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= 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x * ( 1 - x + 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- 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3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+ ...... (-1)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n-1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n-1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        = x * ( 1 - (x - 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+ 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3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- ...... (-1)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n-2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x</a:t>
            </a:r>
            <a:r>
              <a:rPr lang="en-US" altLang="zh-CN" sz="2400" baseline="30000" dirty="0" smtClean="0">
                <a:solidFill>
                  <a:schemeClr val="tx1"/>
                </a:solidFill>
                <a:latin typeface="宋体" pitchFamily="2" charset="-122"/>
              </a:rPr>
              <a:t>n-1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 ))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	       = x * ( 1 - </a:t>
            </a:r>
            <a:r>
              <a:rPr lang="en-US" altLang="zh-CN" sz="2400" dirty="0" err="1" smtClean="0">
                <a:solidFill>
                  <a:schemeClr val="tx1"/>
                </a:solidFill>
                <a:latin typeface="宋体" pitchFamily="2" charset="-122"/>
              </a:rPr>
              <a:t>px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(x,n-1) 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将非递归定义形式转化为等价的递归定义：</a:t>
            </a:r>
            <a:endParaRPr lang="zh-CN" altLang="en-US" sz="2400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400" dirty="0" smtClean="0">
                <a:solidFill>
                  <a:schemeClr val="tx1"/>
                </a:solidFill>
                <a:latin typeface="宋体" pitchFamily="2" charset="-122"/>
              </a:rPr>
              <a:t>		</a:t>
            </a:r>
            <a:r>
              <a:rPr lang="en-US" altLang="zh-CN" sz="2400" dirty="0" err="1" smtClean="0">
                <a:solidFill>
                  <a:schemeClr val="tx1"/>
                </a:solidFill>
                <a:latin typeface="宋体" pitchFamily="2" charset="-122"/>
              </a:rPr>
              <a:t>px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  <a:latin typeface="宋体" pitchFamily="2" charset="-122"/>
              </a:rPr>
              <a:t>x,n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) =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x          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当 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n=1 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时</a:t>
            </a:r>
            <a:endParaRPr lang="zh-CN" altLang="zh-CN" sz="2400" dirty="0" smtClean="0">
              <a:solidFill>
                <a:schemeClr val="tx1"/>
              </a:solidFill>
              <a:latin typeface="宋体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zh-CN" sz="2400" dirty="0" smtClean="0">
                <a:solidFill>
                  <a:schemeClr val="tx1"/>
                </a:solidFill>
                <a:latin typeface="宋体" pitchFamily="2" charset="-122"/>
              </a:rPr>
              <a:t>		</a:t>
            </a:r>
            <a:r>
              <a:rPr lang="en-US" altLang="zh-CN" sz="2400" dirty="0" err="1" smtClean="0">
                <a:solidFill>
                  <a:schemeClr val="tx1"/>
                </a:solidFill>
                <a:latin typeface="宋体" pitchFamily="2" charset="-122"/>
              </a:rPr>
              <a:t>px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  <a:latin typeface="宋体" pitchFamily="2" charset="-122"/>
              </a:rPr>
              <a:t>x,n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) = x * ( 1 - </a:t>
            </a:r>
            <a:r>
              <a:rPr lang="en-US" altLang="zh-CN" sz="2400" dirty="0" err="1" smtClean="0">
                <a:solidFill>
                  <a:schemeClr val="tx1"/>
                </a:solidFill>
                <a:latin typeface="宋体" pitchFamily="2" charset="-122"/>
              </a:rPr>
              <a:t>px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(x,n-1) )   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当 </a:t>
            </a:r>
            <a:r>
              <a:rPr lang="en-US" altLang="zh-CN" sz="2400" dirty="0" smtClean="0">
                <a:solidFill>
                  <a:schemeClr val="tx1"/>
                </a:solidFill>
                <a:latin typeface="宋体" pitchFamily="2" charset="-122"/>
              </a:rPr>
              <a:t>n&gt;1 </a:t>
            </a:r>
            <a:r>
              <a:rPr lang="zh-CN" altLang="en-US" sz="2400" dirty="0" smtClean="0">
                <a:solidFill>
                  <a:schemeClr val="tx1"/>
                </a:solidFill>
                <a:latin typeface="宋体" pitchFamily="2" charset="-122"/>
              </a:rPr>
              <a:t>时</a:t>
            </a:r>
            <a:endParaRPr lang="zh-CN" altLang="zh-CN" sz="2400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206" y="11663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i="0" dirty="0" smtClean="0"/>
              <a:t>例： </a:t>
            </a:r>
            <a:r>
              <a:rPr lang="en-US" altLang="zh-CN" sz="3600" i="0" dirty="0" smtClean="0"/>
              <a:t>y=</a:t>
            </a:r>
            <a:r>
              <a:rPr lang="en-US" altLang="zh-CN" sz="3600" i="0" dirty="0" err="1" smtClean="0"/>
              <a:t>x</a:t>
            </a:r>
            <a:r>
              <a:rPr lang="en-US" altLang="zh-CN" sz="3600" i="0" baseline="30000" dirty="0" err="1" smtClean="0"/>
              <a:t>n</a:t>
            </a:r>
            <a:endParaRPr lang="zh-CN" altLang="en-US" sz="3600" i="0" baseline="30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692150"/>
            <a:ext cx="8893175" cy="59055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非数值型问题的递归求解一般方法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1.将问题化简：分析在最简单情况下问题的求解方法。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  此时，求解的方法一定是非递归的算法，而且应该十分简单。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2.分解：将一般的问题分解为两个(或多个)小问题，且每个分解后的小问题与原来的问题仍然是相似的，具有相同的性质，只是在问题的规模上有所缩小。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3.建立模型：假设分解后的小问题已经全部可以解决，将每个小问题看作一个整体，不再对小问题进行分解，建立用小问题解决一般问题的算法。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4.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由1可以产生递归结束条件，由3可以推出递归算法。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思路类似于“数学归纳法”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递归算法</a:t>
            </a:r>
            <a:r>
              <a:rPr lang="en-US" altLang="zh-CN" smtClean="0"/>
              <a:t>(Recursion)</a:t>
            </a:r>
          </a:p>
        </p:txBody>
      </p:sp>
      <p:sp>
        <p:nvSpPr>
          <p:cNvPr id="530440" name="Rectangle 8"/>
          <p:cNvSpPr>
            <a:spLocks noGrp="1" noChangeArrowheads="1"/>
          </p:cNvSpPr>
          <p:nvPr>
            <p:ph idx="1"/>
          </p:nvPr>
        </p:nvSpPr>
        <p:spPr>
          <a:xfrm>
            <a:off x="1403648" y="1268760"/>
            <a:ext cx="6705600" cy="3048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基本内容</a:t>
            </a:r>
            <a:endParaRPr lang="zh-CN" altLang="en-US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递归算法的实现机制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递归化为非</a:t>
            </a:r>
            <a:r>
              <a:rPr lang="zh-CN" altLang="en-US" sz="2800" dirty="0" smtClean="0">
                <a:solidFill>
                  <a:schemeClr val="tx1"/>
                </a:solidFill>
              </a:rPr>
              <a:t>递归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递归算法举例</a:t>
            </a:r>
          </a:p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递归算法</a:t>
            </a:r>
            <a:r>
              <a:rPr lang="zh-CN" altLang="en-US" sz="2800" dirty="0" smtClean="0">
                <a:solidFill>
                  <a:schemeClr val="tx1"/>
                </a:solidFill>
              </a:rPr>
              <a:t>复杂性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小结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04664"/>
            <a:ext cx="8877300" cy="57912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例：反序输出整数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n(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n&gt;=0)</a:t>
            </a:r>
            <a:r>
              <a:rPr lang="zh-CN" altLang="zh-CN" sz="2000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000" dirty="0" smtClean="0">
                <a:solidFill>
                  <a:srgbClr val="000000"/>
                </a:solidFill>
                <a:latin typeface="宋体" pitchFamily="2" charset="-122"/>
              </a:rPr>
              <a:t>	     例如：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n=12345，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输出54321。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问题分析：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1.	若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为1位整数（0≤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≤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9）：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则可直接输出。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2000" dirty="0" smtClean="0">
                <a:solidFill>
                  <a:srgbClr val="000000"/>
                </a:solidFill>
                <a:latin typeface="宋体" pitchFamily="2" charset="-122"/>
              </a:rPr>
              <a:t>	2.	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将任一个整数 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n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(****+)(</a:t>
            </a:r>
            <a:r>
              <a:rPr lang="en-US" altLang="zh-CN" sz="2000" dirty="0" smtClean="0">
                <a:solidFill>
                  <a:srgbClr val="000000"/>
                </a:solidFill>
                <a:latin typeface="宋体" pitchFamily="2" charset="-122"/>
              </a:rPr>
              <a:t>n&gt;=10)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分为两部分：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	 ◆ 个位(+)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	 ◆ 除个位以外的其余部分(****)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3.	将分解后的两部分分别看成一个整体，则解决原来问题的算法可以描述为：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	 ① 输出 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n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的个位(+)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	 ② 反序输出 </a:t>
            </a:r>
            <a:r>
              <a:rPr lang="en-US" altLang="en-US" sz="2000" dirty="0" smtClean="0">
                <a:solidFill>
                  <a:srgbClr val="000000"/>
                </a:solidFill>
                <a:latin typeface="宋体" pitchFamily="2" charset="-122"/>
              </a:rPr>
              <a:t>n </a:t>
            </a: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的除个位以外的其余部分(****)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由 1 推出递归终止条件。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宋体" pitchFamily="2" charset="-122"/>
              </a:rPr>
              <a:t>	由 3 得到递归算法。</a:t>
            </a:r>
            <a:endParaRPr lang="zh-CN" altLang="en-US" sz="2000" b="0" dirty="0" smtClean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591550" cy="5105400"/>
          </a:xfrm>
        </p:spPr>
        <p:txBody>
          <a:bodyPr/>
          <a:lstStyle/>
          <a:p>
            <a:r>
              <a:rPr lang="zh-CN" altLang="en-US" dirty="0" smtClean="0"/>
              <a:t>思考：</a:t>
            </a:r>
          </a:p>
          <a:p>
            <a:pPr lvl="1"/>
            <a:r>
              <a:rPr lang="zh-CN" altLang="en-US" dirty="0" smtClean="0"/>
              <a:t>楼梯问题</a:t>
            </a:r>
          </a:p>
          <a:p>
            <a:pPr lvl="2"/>
            <a:r>
              <a:rPr lang="zh-CN" altLang="en-US" dirty="0" smtClean="0"/>
              <a:t>有一楼梯共有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阶，上楼可以一步上一阶，也可以一步上两阶。计算共有多少种不同的走法？</a:t>
            </a:r>
          </a:p>
          <a:p>
            <a:pPr lvl="2">
              <a:buFont typeface="Wingdings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289796" name="Object 4"/>
          <p:cNvGraphicFramePr>
            <a:graphicFrameLocks noGrp="1"/>
          </p:cNvGraphicFramePr>
          <p:nvPr>
            <p:ph sz="half" idx="2"/>
          </p:nvPr>
        </p:nvGraphicFramePr>
        <p:xfrm>
          <a:off x="1908175" y="3716338"/>
          <a:ext cx="453548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3" imgW="2057400" imgH="711200" progId="Equation.DSMT4">
                  <p:embed/>
                </p:oleObj>
              </mc:Choice>
              <mc:Fallback>
                <p:oleObj name="Equation" r:id="rId3" imgW="2057400" imgH="711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16338"/>
                        <a:ext cx="453548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例</a:t>
            </a:r>
            <a:r>
              <a:rPr lang="en-US" altLang="zh-CN" smtClean="0"/>
              <a:t>  </a:t>
            </a:r>
            <a:r>
              <a:rPr lang="en-US" altLang="zh-CN" i="1" smtClean="0"/>
              <a:t>Hanoi</a:t>
            </a:r>
            <a:r>
              <a:rPr lang="zh-CN" altLang="en-US" smtClean="0"/>
              <a:t>塔问题</a:t>
            </a:r>
          </a:p>
          <a:p>
            <a:pPr lvl="1">
              <a:buSzPct val="60000"/>
            </a:pPr>
            <a:r>
              <a:rPr lang="zh-CN" altLang="en-US" smtClean="0"/>
              <a:t>问题描述：</a:t>
            </a:r>
          </a:p>
        </p:txBody>
      </p:sp>
      <p:pic>
        <p:nvPicPr>
          <p:cNvPr id="44036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565400"/>
            <a:ext cx="52546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14950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3400" smtClean="0"/>
              <a:t>递归求解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void hanoi(int n, int a, int b, int c)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   {   if	 (n== 1)	 move(a,b);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       else   {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          		hanoi(n-1, a, c, b);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          		move(a,b);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          		hanoi(n-1, c, b, a);   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		    }</a:t>
            </a:r>
          </a:p>
          <a:p>
            <a:pPr lvl="2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i="1" smtClean="0"/>
              <a:t>   }</a:t>
            </a:r>
          </a:p>
          <a:p>
            <a:pPr>
              <a:lnSpc>
                <a:spcPct val="110000"/>
              </a:lnSpc>
            </a:pPr>
            <a:r>
              <a:rPr lang="zh-CN" altLang="en-US" smtClean="0"/>
              <a:t>递归函数的运行轨迹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时间复杂性分析：</a:t>
            </a:r>
          </a:p>
          <a:p>
            <a:pPr lvl="1">
              <a:buSzPct val="60000"/>
            </a:pPr>
            <a:r>
              <a:rPr lang="zh-CN" altLang="en-US" sz="2400" smtClean="0"/>
              <a:t>规模为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的</a:t>
            </a:r>
            <a:r>
              <a:rPr lang="en-US" altLang="zh-CN" sz="2400" i="1" smtClean="0"/>
              <a:t>Hanoi(n)</a:t>
            </a:r>
            <a:r>
              <a:rPr lang="zh-CN" altLang="en-US" sz="2400" smtClean="0"/>
              <a:t>问题，可以分解为</a:t>
            </a:r>
            <a:r>
              <a:rPr lang="en-US" altLang="zh-CN" sz="2400" i="1" smtClean="0"/>
              <a:t>2</a:t>
            </a:r>
            <a:r>
              <a:rPr lang="zh-CN" altLang="en-US" sz="2400" smtClean="0"/>
              <a:t>个规模为</a:t>
            </a:r>
            <a:r>
              <a:rPr lang="en-US" altLang="zh-CN" sz="2400" i="1" smtClean="0"/>
              <a:t>n-1</a:t>
            </a:r>
            <a:r>
              <a:rPr lang="zh-CN" altLang="en-US" sz="2400" smtClean="0"/>
              <a:t>的</a:t>
            </a:r>
            <a:r>
              <a:rPr lang="en-US" altLang="zh-CN" sz="2400" i="1" smtClean="0"/>
              <a:t>Hanoi(n-1)</a:t>
            </a:r>
            <a:r>
              <a:rPr lang="zh-CN" altLang="en-US" sz="2400" smtClean="0"/>
              <a:t>问题和一个</a:t>
            </a:r>
            <a:r>
              <a:rPr lang="en-US" altLang="zh-CN" sz="2400" i="1" smtClean="0"/>
              <a:t>Move</a:t>
            </a:r>
            <a:r>
              <a:rPr lang="en-US" altLang="zh-CN" sz="2400" smtClean="0"/>
              <a:t> </a:t>
            </a:r>
            <a:r>
              <a:rPr lang="zh-CN" altLang="en-US" sz="2400" smtClean="0"/>
              <a:t>操作。</a:t>
            </a:r>
          </a:p>
          <a:p>
            <a:pPr lvl="1">
              <a:buSzPct val="60000"/>
            </a:pPr>
            <a:r>
              <a:rPr lang="zh-CN" altLang="en-US" sz="2400" smtClean="0"/>
              <a:t>所以，</a:t>
            </a:r>
            <a:r>
              <a:rPr lang="en-US" altLang="zh-CN" sz="2400" i="1" smtClean="0"/>
              <a:t>n</a:t>
            </a:r>
            <a:r>
              <a:rPr lang="zh-CN" altLang="en-US" sz="2400" smtClean="0"/>
              <a:t>个盘子的移动次数为：</a:t>
            </a:r>
          </a:p>
          <a:p>
            <a:pPr>
              <a:buClr>
                <a:srgbClr val="F72401"/>
              </a:buClr>
              <a:buFont typeface="Wingdings" pitchFamily="2" charset="2"/>
              <a:buChar char="§"/>
            </a:pPr>
            <a:endParaRPr lang="en-US" altLang="zh-CN" sz="2200" smtClean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33799" name="Object 7"/>
          <p:cNvGraphicFramePr>
            <a:graphicFrameLocks/>
          </p:cNvGraphicFramePr>
          <p:nvPr/>
        </p:nvGraphicFramePr>
        <p:xfrm>
          <a:off x="1547813" y="3357563"/>
          <a:ext cx="475297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4" imgW="1841500" imgH="711200" progId="Equation.DSMT4">
                  <p:embed/>
                </p:oleObj>
              </mc:Choice>
              <mc:Fallback>
                <p:oleObj name="Equation" r:id="rId4" imgW="1841500" imgH="7112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57563"/>
                        <a:ext cx="4752975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869950" y="5084763"/>
            <a:ext cx="593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1" i="0">
                <a:solidFill>
                  <a:srgbClr val="000000"/>
                </a:solidFill>
              </a:rPr>
              <a:t>若</a:t>
            </a:r>
            <a:r>
              <a:rPr lang="en-US" altLang="zh-CN" sz="2400" b="1">
                <a:solidFill>
                  <a:srgbClr val="000000"/>
                </a:solidFill>
              </a:rPr>
              <a:t>n</a:t>
            </a:r>
            <a:r>
              <a:rPr lang="en-US" altLang="zh-CN" sz="2400" b="1" i="0">
                <a:solidFill>
                  <a:srgbClr val="000000"/>
                </a:solidFill>
              </a:rPr>
              <a:t>=64</a:t>
            </a:r>
            <a:r>
              <a:rPr lang="zh-CN" altLang="en-US" sz="2400" b="1" i="0">
                <a:solidFill>
                  <a:srgbClr val="000000"/>
                </a:solidFill>
              </a:rPr>
              <a:t>，则移动次数为</a:t>
            </a:r>
            <a:r>
              <a:rPr lang="en-US" altLang="zh-CN" sz="2400" b="1" i="0">
                <a:solidFill>
                  <a:srgbClr val="000000"/>
                </a:solidFill>
              </a:rPr>
              <a:t>2</a:t>
            </a:r>
            <a:r>
              <a:rPr lang="en-US" altLang="zh-CN" sz="2400" b="1" i="0" baseline="30000">
                <a:solidFill>
                  <a:srgbClr val="000000"/>
                </a:solidFill>
              </a:rPr>
              <a:t>64</a:t>
            </a:r>
            <a:r>
              <a:rPr lang="zh-CN" altLang="en-US" b="1" i="0"/>
              <a:t>－</a:t>
            </a:r>
            <a:r>
              <a:rPr lang="en-US" altLang="zh-CN" sz="2400" b="1" i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116013" y="5584825"/>
            <a:ext cx="810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b="1" i="0">
                <a:solidFill>
                  <a:srgbClr val="FF0000"/>
                </a:solidFill>
                <a:latin typeface="Arial Narrow" pitchFamily="34" charset="0"/>
              </a:rPr>
              <a:t>2</a:t>
            </a:r>
            <a:r>
              <a:rPr lang="en-US" altLang="zh-CN" sz="2800" b="1" i="0" baseline="30000">
                <a:solidFill>
                  <a:srgbClr val="FF0000"/>
                </a:solidFill>
                <a:latin typeface="Arial Narrow" pitchFamily="34" charset="0"/>
              </a:rPr>
              <a:t>64</a:t>
            </a:r>
            <a:r>
              <a:rPr lang="zh-CN" altLang="en-US" sz="2800" b="1" i="0">
                <a:solidFill>
                  <a:srgbClr val="FF0000"/>
                </a:solidFill>
                <a:latin typeface="Arial Narrow" pitchFamily="34" charset="0"/>
              </a:rPr>
              <a:t>－</a:t>
            </a:r>
            <a:r>
              <a:rPr lang="en-US" altLang="zh-CN" sz="2800" b="1" i="0">
                <a:solidFill>
                  <a:srgbClr val="FF0000"/>
                </a:solidFill>
                <a:latin typeface="Arial Narrow" pitchFamily="34" charset="0"/>
              </a:rPr>
              <a:t>1</a:t>
            </a:r>
            <a:r>
              <a:rPr lang="zh-CN" altLang="en-US" sz="2800" b="1" i="0">
                <a:solidFill>
                  <a:srgbClr val="FF0000"/>
                </a:solidFill>
                <a:latin typeface="Arial Narrow" pitchFamily="34" charset="0"/>
              </a:rPr>
              <a:t>＝</a:t>
            </a:r>
            <a:r>
              <a:rPr lang="en-US" altLang="zh-CN" sz="2800" b="1" i="0">
                <a:solidFill>
                  <a:srgbClr val="FF0000"/>
                </a:solidFill>
                <a:latin typeface="Arial Narrow" pitchFamily="34" charset="0"/>
              </a:rPr>
              <a:t>18,446,744,073,709,551,615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/>
      <p:bldP spid="338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 </a:t>
            </a:r>
            <a:r>
              <a:rPr lang="zh-CN" altLang="en-US" smtClean="0"/>
              <a:t>递归的概念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 Narrow" pitchFamily="34" charset="0"/>
              </a:rPr>
              <a:t>2</a:t>
            </a:r>
            <a:r>
              <a:rPr lang="en-US" altLang="zh-CN" baseline="30000" dirty="0" smtClean="0">
                <a:solidFill>
                  <a:srgbClr val="FF0000"/>
                </a:solidFill>
                <a:latin typeface="Arial Narrow" pitchFamily="34" charset="0"/>
              </a:rPr>
              <a:t>64</a:t>
            </a:r>
            <a:r>
              <a:rPr lang="zh-CN" altLang="en-US" dirty="0" smtClean="0">
                <a:solidFill>
                  <a:srgbClr val="FF0000"/>
                </a:solidFill>
                <a:latin typeface="Arial Narrow" pitchFamily="34" charset="0"/>
              </a:rPr>
              <a:t>－</a:t>
            </a:r>
            <a:r>
              <a:rPr lang="en-US" altLang="zh-CN" dirty="0" smtClean="0">
                <a:solidFill>
                  <a:srgbClr val="FF0000"/>
                </a:solidFill>
                <a:latin typeface="Arial Narrow" pitchFamily="34" charset="0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Arial Narrow" pitchFamily="34" charset="0"/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  <a:latin typeface="Arial Narrow" pitchFamily="34" charset="0"/>
              </a:rPr>
              <a:t>18,446,744,073,709,551,615</a:t>
            </a:r>
            <a:r>
              <a:rPr lang="zh-CN" altLang="en-US" dirty="0" smtClean="0"/>
              <a:t>是个什么概念？</a:t>
            </a:r>
          </a:p>
          <a:p>
            <a:pPr lvl="2">
              <a:lnSpc>
                <a:spcPct val="115000"/>
              </a:lnSpc>
            </a:pPr>
            <a:r>
              <a:rPr lang="zh-CN" altLang="en-US" dirty="0" smtClean="0"/>
              <a:t>假设</a:t>
            </a:r>
            <a:r>
              <a:rPr lang="zh-CN" altLang="en-US" dirty="0" smtClean="0"/>
              <a:t>每秒钟移动一次，一年约</a:t>
            </a:r>
            <a:r>
              <a:rPr lang="en-US" altLang="zh-CN" dirty="0" smtClean="0"/>
              <a:t>31556926</a:t>
            </a:r>
            <a:r>
              <a:rPr lang="zh-CN" altLang="en-US" dirty="0" smtClean="0"/>
              <a:t>秒，</a:t>
            </a:r>
          </a:p>
          <a:p>
            <a:pPr lvl="2">
              <a:lnSpc>
                <a:spcPct val="115000"/>
              </a:lnSpc>
            </a:pPr>
            <a:r>
              <a:rPr lang="zh-CN" altLang="en-US" dirty="0" smtClean="0"/>
              <a:t>计算表明：移动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个盘子需要</a:t>
            </a:r>
            <a:r>
              <a:rPr lang="en-US" altLang="zh-CN" dirty="0" smtClean="0"/>
              <a:t>5800</a:t>
            </a:r>
            <a:r>
              <a:rPr lang="zh-CN" altLang="en-US" dirty="0" smtClean="0"/>
              <a:t>多亿年。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递归的优点和缺点</a:t>
            </a:r>
          </a:p>
          <a:p>
            <a:pPr lvl="1">
              <a:buSzPct val="60000"/>
            </a:pPr>
            <a:r>
              <a:rPr lang="zh-CN" altLang="en-US" smtClean="0"/>
              <a:t>优点：</a:t>
            </a:r>
          </a:p>
          <a:p>
            <a:pPr lvl="2">
              <a:buSzPct val="60000"/>
            </a:pPr>
            <a:r>
              <a:rPr lang="zh-CN" altLang="en-US" smtClean="0"/>
              <a:t>结构清晰，可读性强，而且容易用数学归纳法来证明算法的正确性，因此它为设计算法、调试程序带来很大方便。</a:t>
            </a:r>
          </a:p>
          <a:p>
            <a:pPr lvl="1">
              <a:buSzPct val="60000"/>
            </a:pPr>
            <a:r>
              <a:rPr lang="zh-CN" altLang="en-US" smtClean="0"/>
              <a:t>缺点：</a:t>
            </a:r>
          </a:p>
          <a:p>
            <a:pPr lvl="2">
              <a:buSzPct val="60000"/>
            </a:pPr>
            <a:r>
              <a:rPr lang="zh-CN" altLang="en-US" smtClean="0"/>
              <a:t>递归算法的运行效率较低，无论是耗费的计算时间还是占用的存储空间都比非递归算法要多。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2419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消除递归的方法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 smtClean="0"/>
              <a:t>采用一个用户定义的栈来模拟系统的递归调用工作栈。该方法通用性强，但本质上还是递归，只不过人工做了本来由编译器做的事情，优化效果不明显。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 smtClean="0"/>
              <a:t>用递推来实现递归函数。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 smtClean="0"/>
              <a:t>通过变换能将一些递归转化为尾递归，从而迭代求出结果。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1916113"/>
            <a:ext cx="7974012" cy="33718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tx1"/>
                </a:solidFill>
                <a:latin typeface="宋体" pitchFamily="2" charset="-122"/>
              </a:rPr>
              <a:t>    递归是一种常用的程序设计技术，在一个程序中，若存在程序自己调用自己的现象就是构成了递归。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b="1">
              <a:solidFill>
                <a:srgbClr val="FF3300"/>
              </a:solidFill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14400" y="1039813"/>
            <a:ext cx="7315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 defTabSz="228600" eaLnBrk="0" hangingPunct="0">
              <a:buClr>
                <a:srgbClr val="000000"/>
              </a:buClr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defTabSz="228600" eaLnBrk="0" hangingPunct="0">
              <a:buClr>
                <a:srgbClr val="000000"/>
              </a:buClr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defTabSz="228600" eaLnBrk="0" hangingPunct="0">
              <a:buClr>
                <a:srgbClr val="000000"/>
              </a:buClr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defTabSz="228600" eaLnBrk="0" hangingPunct="0">
              <a:buClr>
                <a:srgbClr val="000000"/>
              </a:buClr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defTabSz="228600" eaLnBrk="0" hangingPunct="0">
              <a:buClr>
                <a:srgbClr val="000000"/>
              </a:buClr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4400" i="0" kern="0" dirty="0" smtClean="0"/>
              <a:t>递归</a:t>
            </a:r>
            <a:r>
              <a:rPr lang="en-US" altLang="en-US" sz="4400" i="0" dirty="0" err="1" smtClean="0"/>
              <a:t>算法</a:t>
            </a:r>
            <a:endParaRPr lang="zh-CN" altLang="en-US" sz="4400" i="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8229600" cy="1143000"/>
          </a:xfrm>
        </p:spPr>
        <p:txBody>
          <a:bodyPr/>
          <a:lstStyle/>
          <a:p>
            <a:r>
              <a:rPr lang="zh-CN" altLang="en-US" smtClean="0"/>
              <a:t>递归</a:t>
            </a:r>
            <a:r>
              <a:rPr lang="en-US" altLang="zh-CN" smtClean="0"/>
              <a:t>(Recursion)</a:t>
            </a:r>
            <a:r>
              <a:rPr lang="zh-CN" altLang="en-US" smtClean="0"/>
              <a:t>定义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84313"/>
            <a:ext cx="9144000" cy="44958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直接或间接地调用自身的算法称为</a:t>
            </a:r>
            <a:r>
              <a:rPr lang="zh-CN" altLang="en-US" b="0" dirty="0" smtClean="0">
                <a:solidFill>
                  <a:srgbClr val="000000"/>
                </a:solidFill>
                <a:ea typeface="黑体" pitchFamily="49" charset="-122"/>
              </a:rPr>
              <a:t>递归算法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直接或间接调用自身的函数称为</a:t>
            </a:r>
            <a:r>
              <a:rPr lang="zh-CN" altLang="en-US" b="0" dirty="0" smtClean="0">
                <a:solidFill>
                  <a:srgbClr val="000000"/>
                </a:solidFill>
                <a:ea typeface="黑体" pitchFamily="49" charset="-122"/>
              </a:rPr>
              <a:t>递归函数</a:t>
            </a:r>
          </a:p>
          <a:p>
            <a:r>
              <a:rPr lang="zh-CN" altLang="en-US" b="0" dirty="0" smtClean="0">
                <a:solidFill>
                  <a:srgbClr val="000000"/>
                </a:solidFill>
                <a:ea typeface="黑体" pitchFamily="49" charset="-122"/>
              </a:rPr>
              <a:t>递归算法的特点：</a:t>
            </a:r>
          </a:p>
          <a:p>
            <a:pPr lvl="1"/>
            <a:r>
              <a:rPr lang="zh-CN" altLang="en-US" b="0" dirty="0" smtClean="0">
                <a:ea typeface="黑体" pitchFamily="49" charset="-122"/>
              </a:rPr>
              <a:t>用于解决一类递归定义的问题</a:t>
            </a:r>
          </a:p>
          <a:p>
            <a:pPr lvl="1"/>
            <a:r>
              <a:rPr lang="zh-CN" altLang="en-US" b="0" dirty="0" smtClean="0">
                <a:ea typeface="黑体" pitchFamily="49" charset="-122"/>
              </a:rPr>
              <a:t>算法易于实现，简单明了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16025"/>
            <a:ext cx="8553450" cy="31305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		如果函数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itchFamily="2" charset="-122"/>
              </a:rPr>
              <a:t>funA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在执行过程又调用函数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itchFamily="2" charset="-122"/>
              </a:rPr>
              <a:t>funA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自己，则称函数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itchFamily="2" charset="-122"/>
              </a:rPr>
              <a:t>funA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</a:rPr>
              <a:t>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为</a:t>
            </a:r>
            <a:r>
              <a:rPr lang="zh-CN" altLang="en-US" sz="3200" dirty="0" smtClean="0">
                <a:latin typeface="宋体" pitchFamily="2" charset="-122"/>
              </a:rPr>
              <a:t>直接递归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		如果函数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itchFamily="2" charset="-122"/>
              </a:rPr>
              <a:t>funA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在执行过程中先调用函数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itchFamily="2" charset="-122"/>
              </a:rPr>
              <a:t>funB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函数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itchFamily="2" charset="-122"/>
              </a:rPr>
              <a:t>funB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在执行过程中又调用函数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itchFamily="2" charset="-122"/>
              </a:rPr>
              <a:t>funA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则称函数</a:t>
            </a:r>
            <a:r>
              <a:rPr lang="en-US" altLang="zh-CN" sz="2800" dirty="0" err="1" smtClean="0">
                <a:solidFill>
                  <a:schemeClr val="tx1"/>
                </a:solidFill>
                <a:latin typeface="宋体" pitchFamily="2" charset="-122"/>
              </a:rPr>
              <a:t>funA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为</a:t>
            </a:r>
            <a:r>
              <a:rPr lang="zh-CN" altLang="en-US" sz="3200" dirty="0" smtClean="0">
                <a:latin typeface="宋体" pitchFamily="2" charset="-122"/>
              </a:rPr>
              <a:t>间接递归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</a:rPr>
              <a:t>。</a:t>
            </a:r>
            <a:endParaRPr lang="zh-CN" altLang="en-US" sz="2400" b="0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7171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52400" y="152400"/>
            <a:ext cx="9144000" cy="609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000066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l">
              <a:defRPr/>
            </a:pPr>
            <a:r>
              <a:rPr lang="zh-CN" altLang="en-US" sz="3200" b="1" kern="0" dirty="0">
                <a:solidFill>
                  <a:srgbClr val="FFFF00"/>
                </a:solidFill>
                <a:latin typeface="+mj-lt"/>
                <a:ea typeface="楷体_GB2312"/>
                <a:cs typeface="+mj-cs"/>
              </a:rPr>
              <a:t>递归法编程思路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152400" y="1225550"/>
            <a:ext cx="8713788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800" b="1" i="0" dirty="0">
                <a:solidFill>
                  <a:srgbClr val="000000"/>
                </a:solidFill>
                <a:latin typeface="宋体" pitchFamily="2" charset="-122"/>
              </a:rPr>
              <a:t>		</a:t>
            </a:r>
            <a:r>
              <a:rPr lang="zh-CN" altLang="en-US" sz="3200" b="1" i="0" dirty="0">
                <a:solidFill>
                  <a:srgbClr val="000000"/>
                </a:solidFill>
                <a:latin typeface="宋体" pitchFamily="2" charset="-122"/>
              </a:rPr>
              <a:t>递归算法和非递归算法的关系</a:t>
            </a:r>
          </a:p>
          <a:p>
            <a:pPr lvl="1" algn="l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0000"/>
              <a:buFont typeface="Wingdings" pitchFamily="2" charset="2"/>
              <a:buChar char="ü"/>
            </a:pPr>
            <a:r>
              <a:rPr lang="zh-CN" altLang="en-US" sz="2800" b="1" i="0" dirty="0">
                <a:solidFill>
                  <a:srgbClr val="000000"/>
                </a:solidFill>
                <a:latin typeface="Arial" pitchFamily="34" charset="0"/>
              </a:rPr>
              <a:t>	所有的递归问题一定可以用非递归算法实现。</a:t>
            </a:r>
          </a:p>
          <a:p>
            <a:pPr lvl="1" algn="l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0000"/>
              <a:buFont typeface="Wingdings" pitchFamily="2" charset="2"/>
              <a:buChar char="ü"/>
            </a:pPr>
            <a:r>
              <a:rPr lang="zh-CN" altLang="en-US" sz="2800" b="1" i="0" dirty="0">
                <a:solidFill>
                  <a:srgbClr val="000000"/>
                </a:solidFill>
                <a:latin typeface="Arial" pitchFamily="34" charset="0"/>
              </a:rPr>
              <a:t> 一些问题本身已经蕴涵了递归关系且结构复杂，用非递归算法可能会使程序结构非常复杂，采用递归算法实现，可使程序简洁、可读性高。</a:t>
            </a:r>
          </a:p>
          <a:p>
            <a:pPr lvl="1" algn="l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0000"/>
              <a:buFont typeface="Wingdings" pitchFamily="2" charset="2"/>
              <a:buChar char="ü"/>
            </a:pPr>
            <a:r>
              <a:rPr lang="zh-CN" altLang="en-US" sz="2800" b="1" i="0" dirty="0">
                <a:solidFill>
                  <a:srgbClr val="000000"/>
                </a:solidFill>
                <a:latin typeface="Arial" pitchFamily="34" charset="0"/>
              </a:rPr>
              <a:t>	递归调用会增加存储空间和执行时间上的开销</a:t>
            </a:r>
            <a:r>
              <a:rPr lang="zh-CN" altLang="en-US" sz="3200" b="1" i="0" dirty="0">
                <a:solidFill>
                  <a:srgbClr val="000000"/>
                </a:solidFill>
                <a:latin typeface="Arial" pitchFamily="34" charset="0"/>
              </a:rPr>
              <a:t>。</a:t>
            </a:r>
          </a:p>
        </p:txBody>
      </p:sp>
      <p:sp>
        <p:nvSpPr>
          <p:cNvPr id="819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52400" y="152400"/>
            <a:ext cx="9144000" cy="609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000066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l">
              <a:defRPr/>
            </a:pPr>
            <a:r>
              <a:rPr lang="zh-CN" altLang="en-US" sz="3200" b="1" kern="0">
                <a:solidFill>
                  <a:srgbClr val="FFFF00"/>
                </a:solidFill>
                <a:latin typeface="+mj-lt"/>
                <a:ea typeface="楷体_GB2312"/>
                <a:cs typeface="+mj-cs"/>
              </a:rPr>
              <a:t>递归法编程思路</a:t>
            </a:r>
            <a:endParaRPr lang="zh-CN" altLang="en-US" sz="3200" b="1" kern="0" dirty="0">
              <a:solidFill>
                <a:srgbClr val="FFFF00"/>
              </a:solidFill>
              <a:latin typeface="+mj-lt"/>
              <a:ea typeface="楷体_GB231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298450" y="819150"/>
            <a:ext cx="84645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ts val="600"/>
              </a:spcBef>
              <a:buClr>
                <a:srgbClr val="FFFF00"/>
              </a:buClr>
              <a:buSzPct val="70000"/>
              <a:buFont typeface="Wingdings" pitchFamily="2" charset="2"/>
              <a:buChar char="l"/>
            </a:pPr>
            <a:r>
              <a:rPr lang="zh-CN" altLang="en-US" sz="3200" b="1" i="0">
                <a:solidFill>
                  <a:srgbClr val="000000"/>
                </a:solidFill>
                <a:latin typeface="宋体" pitchFamily="2" charset="-122"/>
              </a:rPr>
              <a:t>递归问题的分类</a:t>
            </a:r>
            <a:endParaRPr lang="zh-CN" altLang="en-US" sz="3600" b="1" i="0">
              <a:solidFill>
                <a:srgbClr val="000000"/>
              </a:solidFill>
              <a:latin typeface="宋体" pitchFamily="2" charset="-122"/>
            </a:endParaRPr>
          </a:p>
          <a:p>
            <a:pPr lvl="1" algn="l">
              <a:spcBef>
                <a:spcPts val="600"/>
              </a:spcBef>
              <a:buClr>
                <a:srgbClr val="FFFFFF"/>
              </a:buClr>
              <a:buSzPct val="60000"/>
              <a:buFont typeface="宋体" pitchFamily="2" charset="-122"/>
              <a:buChar char="◆"/>
            </a:pPr>
            <a:r>
              <a:rPr lang="zh-CN" altLang="en-US" sz="2800" b="1" i="0">
                <a:solidFill>
                  <a:srgbClr val="000000"/>
                </a:solidFill>
                <a:latin typeface="宋体" pitchFamily="2" charset="-122"/>
              </a:rPr>
              <a:t>数值性递归问题</a:t>
            </a:r>
          </a:p>
          <a:p>
            <a:pPr lvl="1" algn="l">
              <a:spcBef>
                <a:spcPts val="600"/>
              </a:spcBef>
              <a:buClr>
                <a:srgbClr val="FFFFFF"/>
              </a:buClr>
              <a:buSzPct val="60000"/>
              <a:buFont typeface="宋体" pitchFamily="2" charset="-122"/>
              <a:buChar char="◆"/>
            </a:pPr>
            <a:r>
              <a:rPr lang="zh-CN" altLang="en-US" sz="2800" b="1" i="0">
                <a:solidFill>
                  <a:srgbClr val="000000"/>
                </a:solidFill>
                <a:latin typeface="宋体" pitchFamily="2" charset="-122"/>
              </a:rPr>
              <a:t>非数值性递归问题</a:t>
            </a:r>
          </a:p>
          <a:p>
            <a:pPr algn="l">
              <a:spcBef>
                <a:spcPts val="6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800" b="1" i="0">
                <a:solidFill>
                  <a:srgbClr val="000000"/>
                </a:solidFill>
                <a:latin typeface="宋体" pitchFamily="2" charset="-122"/>
              </a:rPr>
              <a:t>	对于不同类型的问题,可以采用不同的解决方法。</a:t>
            </a:r>
          </a:p>
          <a:p>
            <a:pPr algn="l">
              <a:spcBef>
                <a:spcPts val="600"/>
              </a:spcBef>
              <a:buClr>
                <a:srgbClr val="FFFF00"/>
              </a:buClr>
              <a:buSzPct val="70000"/>
              <a:buFont typeface="Wingdings" pitchFamily="2" charset="2"/>
              <a:buChar char="l"/>
            </a:pPr>
            <a:r>
              <a:rPr lang="zh-CN" altLang="en-US" sz="3200" b="1" i="0">
                <a:solidFill>
                  <a:srgbClr val="000000"/>
                </a:solidFill>
                <a:latin typeface="宋体" pitchFamily="2" charset="-122"/>
              </a:rPr>
              <a:t>编写递归程序的关键</a:t>
            </a:r>
          </a:p>
          <a:p>
            <a:pPr lvl="1" algn="just">
              <a:spcBef>
                <a:spcPts val="600"/>
              </a:spcBef>
              <a:buClr>
                <a:srgbClr val="FFFFFF"/>
              </a:buClr>
              <a:buSzPct val="60000"/>
              <a:buFont typeface="宋体" pitchFamily="2" charset="-122"/>
              <a:buChar char="◆"/>
            </a:pPr>
            <a:r>
              <a:rPr lang="zh-CN" altLang="en-US" sz="2800" b="1" i="0">
                <a:solidFill>
                  <a:srgbClr val="000000"/>
                </a:solidFill>
                <a:latin typeface="宋体" pitchFamily="2" charset="-122"/>
              </a:rPr>
              <a:t>建立递归模型</a:t>
            </a:r>
          </a:p>
          <a:p>
            <a:pPr lvl="1" algn="just">
              <a:spcBef>
                <a:spcPts val="600"/>
              </a:spcBef>
              <a:buClr>
                <a:srgbClr val="FFFFFF"/>
              </a:buClr>
              <a:buSzPct val="60000"/>
              <a:buFont typeface="宋体" pitchFamily="2" charset="-122"/>
              <a:buNone/>
            </a:pPr>
            <a:r>
              <a:rPr lang="zh-CN" altLang="en-US" sz="2800" b="1" i="0">
                <a:solidFill>
                  <a:srgbClr val="000000"/>
                </a:solidFill>
                <a:latin typeface="宋体" pitchFamily="2" charset="-122"/>
              </a:rPr>
              <a:t>	问题的递归定义（递归描述）是编写递归程序的基础。</a:t>
            </a:r>
            <a:endParaRPr lang="en-US" altLang="zh-CN" sz="2800" b="1" i="0">
              <a:solidFill>
                <a:srgbClr val="000000"/>
              </a:solidFill>
              <a:latin typeface="宋体" pitchFamily="2" charset="-122"/>
            </a:endParaRPr>
          </a:p>
          <a:p>
            <a:pPr lvl="1" algn="just">
              <a:spcBef>
                <a:spcPts val="600"/>
              </a:spcBef>
              <a:buClr>
                <a:srgbClr val="FFFFFF"/>
              </a:buClr>
              <a:buSzPct val="60000"/>
              <a:buFont typeface="宋体" pitchFamily="2" charset="-122"/>
              <a:buChar char="◆"/>
            </a:pPr>
            <a:r>
              <a:rPr lang="zh-CN" altLang="en-US" sz="2800" b="1" i="0">
                <a:solidFill>
                  <a:srgbClr val="000000"/>
                </a:solidFill>
                <a:latin typeface="宋体" pitchFamily="2" charset="-122"/>
              </a:rPr>
              <a:t>递归结束条件</a:t>
            </a:r>
          </a:p>
          <a:p>
            <a:pPr lvl="1" algn="just">
              <a:spcBef>
                <a:spcPts val="600"/>
              </a:spcBef>
              <a:buClr>
                <a:srgbClr val="FFFFFF"/>
              </a:buClr>
              <a:buSzPct val="60000"/>
              <a:buFont typeface="宋体" pitchFamily="2" charset="-122"/>
              <a:buNone/>
            </a:pPr>
            <a:r>
              <a:rPr lang="zh-CN" altLang="en-US" sz="2800" b="1" i="0">
                <a:solidFill>
                  <a:srgbClr val="000000"/>
                </a:solidFill>
                <a:latin typeface="宋体" pitchFamily="2" charset="-122"/>
              </a:rPr>
              <a:t>	是保证递归可以正常结束的前提。</a:t>
            </a:r>
            <a:endParaRPr lang="zh-CN" altLang="en-US" b="1" i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921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52400" y="152400"/>
            <a:ext cx="9144000" cy="609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000066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l">
              <a:defRPr/>
            </a:pPr>
            <a:r>
              <a:rPr lang="zh-CN" altLang="en-US" sz="3200" b="1" kern="0">
                <a:solidFill>
                  <a:srgbClr val="FFFF00"/>
                </a:solidFill>
                <a:latin typeface="+mj-lt"/>
                <a:ea typeface="楷体_GB2312"/>
                <a:cs typeface="+mj-cs"/>
              </a:rPr>
              <a:t>递归法编程思路</a:t>
            </a:r>
            <a:endParaRPr lang="zh-CN" altLang="en-US" sz="3200" b="1" kern="0" dirty="0">
              <a:solidFill>
                <a:srgbClr val="FFFF00"/>
              </a:solidFill>
              <a:latin typeface="+mj-lt"/>
              <a:ea typeface="楷体_GB2312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0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ChangeArrowheads="1"/>
          </p:cNvSpPr>
          <p:nvPr/>
        </p:nvSpPr>
        <p:spPr bwMode="auto">
          <a:xfrm>
            <a:off x="250825" y="1420813"/>
            <a:ext cx="871378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0000"/>
              <a:buFont typeface="Wingdings" pitchFamily="2" charset="2"/>
              <a:buChar char="l"/>
            </a:pPr>
            <a:r>
              <a:rPr lang="zh-CN" altLang="en-US" sz="3200" b="1" i="0">
                <a:solidFill>
                  <a:srgbClr val="000000"/>
                </a:solidFill>
                <a:latin typeface="宋体" pitchFamily="2" charset="-122"/>
              </a:rPr>
              <a:t>递归的基础</a:t>
            </a:r>
            <a:endParaRPr lang="zh-CN" altLang="en-US" sz="2800" b="1" i="0">
              <a:solidFill>
                <a:srgbClr val="000000"/>
              </a:solidFill>
              <a:latin typeface="宋体" pitchFamily="2" charset="-122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800" b="1" i="0">
                <a:solidFill>
                  <a:srgbClr val="000000"/>
                </a:solidFill>
                <a:latin typeface="宋体" pitchFamily="2" charset="-122"/>
              </a:rPr>
              <a:t>		语言本身支持递归调用。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70000"/>
              <a:buFont typeface="Wingdings" pitchFamily="2" charset="2"/>
              <a:buNone/>
            </a:pPr>
            <a:r>
              <a:rPr lang="zh-CN" altLang="en-US" sz="2800" b="1" i="0">
                <a:solidFill>
                  <a:srgbClr val="000000"/>
                </a:solidFill>
                <a:latin typeface="宋体" pitchFamily="2" charset="-122"/>
              </a:rPr>
              <a:t>		变量存储类型（自动变量）的特点，保证了在每层递归调用的过程中，变量可以保持相对于各个层次的独立性，不会发生相互干扰。</a:t>
            </a:r>
          </a:p>
        </p:txBody>
      </p:sp>
      <p:sp>
        <p:nvSpPr>
          <p:cNvPr id="1024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52400" y="152400"/>
            <a:ext cx="9144000" cy="609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000066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l">
              <a:defRPr/>
            </a:pPr>
            <a:r>
              <a:rPr lang="zh-CN" altLang="en-US" sz="3200" b="1" kern="0">
                <a:solidFill>
                  <a:srgbClr val="FFFF00"/>
                </a:solidFill>
                <a:latin typeface="楷体_GB2312"/>
                <a:ea typeface="楷体_GB2312"/>
              </a:rPr>
              <a:t>递归法编程思路</a:t>
            </a:r>
            <a:endParaRPr lang="zh-CN" altLang="en-US" sz="3200" b="1" kern="0" dirty="0">
              <a:solidFill>
                <a:srgbClr val="FFFF00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3"/>
          <p:cNvSpPr>
            <a:spLocks noChangeArrowheads="1"/>
          </p:cNvSpPr>
          <p:nvPr/>
        </p:nvSpPr>
        <p:spPr bwMode="auto">
          <a:xfrm>
            <a:off x="19050" y="392113"/>
            <a:ext cx="88392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zh-CN" sz="2800" i="0" dirty="0">
                <a:solidFill>
                  <a:srgbClr val="000000"/>
                </a:solidFill>
              </a:rPr>
              <a:t>递归算法一般用于解决三类问题：</a:t>
            </a:r>
            <a:r>
              <a:rPr lang="en-US" altLang="zh-CN" sz="2800" i="0" dirty="0">
                <a:solidFill>
                  <a:srgbClr val="000000"/>
                </a:solidFill>
              </a:rPr>
              <a:t/>
            </a:r>
            <a:br>
              <a:rPr lang="en-US" altLang="zh-CN" sz="2800" i="0" dirty="0">
                <a:solidFill>
                  <a:srgbClr val="000000"/>
                </a:solidFill>
              </a:rPr>
            </a:br>
            <a:r>
              <a:rPr lang="en-US" altLang="zh-CN" sz="2800" i="0" dirty="0">
                <a:solidFill>
                  <a:srgbClr val="000000"/>
                </a:solidFill>
              </a:rPr>
              <a:t>(1)</a:t>
            </a:r>
            <a:r>
              <a:rPr lang="zh-CN" altLang="zh-CN" sz="2800" i="0" dirty="0">
                <a:solidFill>
                  <a:srgbClr val="000000"/>
                </a:solidFill>
              </a:rPr>
              <a:t>数据的定义是按递归定义的。</a:t>
            </a:r>
            <a:r>
              <a:rPr lang="en-US" altLang="zh-CN" sz="2800" i="0" dirty="0">
                <a:solidFill>
                  <a:srgbClr val="000000"/>
                </a:solidFill>
              </a:rPr>
              <a:t>(</a:t>
            </a:r>
            <a:r>
              <a:rPr lang="en-US" altLang="zh-CN" sz="2800" i="0" dirty="0" err="1">
                <a:solidFill>
                  <a:srgbClr val="000000"/>
                </a:solidFill>
              </a:rPr>
              <a:t>Fibonacci函数</a:t>
            </a:r>
            <a:r>
              <a:rPr lang="en-US" altLang="zh-CN" sz="2800" i="0" dirty="0">
                <a:solidFill>
                  <a:srgbClr val="000000"/>
                </a:solidFill>
              </a:rPr>
              <a:t>)</a:t>
            </a:r>
            <a:br>
              <a:rPr lang="en-US" altLang="zh-CN" sz="2800" i="0" dirty="0">
                <a:solidFill>
                  <a:srgbClr val="000000"/>
                </a:solidFill>
              </a:rPr>
            </a:br>
            <a:r>
              <a:rPr lang="en-US" altLang="zh-CN" sz="2800" i="0" dirty="0">
                <a:solidFill>
                  <a:srgbClr val="000000"/>
                </a:solidFill>
              </a:rPr>
              <a:t>(2)</a:t>
            </a:r>
            <a:r>
              <a:rPr lang="zh-CN" altLang="zh-CN" sz="2800" i="0" dirty="0">
                <a:solidFill>
                  <a:srgbClr val="000000"/>
                </a:solidFill>
              </a:rPr>
              <a:t>问题解法按递归算法实现。</a:t>
            </a:r>
            <a:r>
              <a:rPr lang="en-US" altLang="zh-CN" sz="2800" i="0" dirty="0">
                <a:solidFill>
                  <a:srgbClr val="000000"/>
                </a:solidFill>
              </a:rPr>
              <a:t>(</a:t>
            </a:r>
            <a:r>
              <a:rPr lang="en-US" altLang="zh-CN" sz="2800" i="0" dirty="0" err="1">
                <a:solidFill>
                  <a:srgbClr val="000000"/>
                </a:solidFill>
                <a:hlinkClick r:id="rId2" tooltip="回溯"/>
              </a:rPr>
              <a:t>回溯</a:t>
            </a:r>
            <a:r>
              <a:rPr lang="en-US" altLang="zh-CN" sz="2800" i="0" dirty="0">
                <a:solidFill>
                  <a:srgbClr val="000000"/>
                </a:solidFill>
              </a:rPr>
              <a:t>)</a:t>
            </a:r>
            <a:br>
              <a:rPr lang="en-US" altLang="zh-CN" sz="2800" i="0" dirty="0">
                <a:solidFill>
                  <a:srgbClr val="000000"/>
                </a:solidFill>
              </a:rPr>
            </a:br>
            <a:r>
              <a:rPr lang="en-US" altLang="zh-CN" sz="2800" i="0" dirty="0">
                <a:solidFill>
                  <a:srgbClr val="000000"/>
                </a:solidFill>
              </a:rPr>
              <a:t>(3)</a:t>
            </a:r>
            <a:r>
              <a:rPr lang="en-US" altLang="zh-CN" sz="2800" i="0" dirty="0" err="1">
                <a:solidFill>
                  <a:srgbClr val="000000"/>
                </a:solidFill>
              </a:rPr>
              <a:t>数据的结构</a:t>
            </a:r>
            <a:r>
              <a:rPr lang="zh-CN" altLang="zh-CN" sz="2800" i="0" dirty="0">
                <a:solidFill>
                  <a:srgbClr val="000000"/>
                </a:solidFill>
              </a:rPr>
              <a:t>形式是按递归定义的。</a:t>
            </a:r>
            <a:r>
              <a:rPr lang="en-US" altLang="zh-CN" sz="2800" i="0" dirty="0">
                <a:solidFill>
                  <a:srgbClr val="000000"/>
                </a:solidFill>
              </a:rPr>
              <a:t>(</a:t>
            </a:r>
            <a:r>
              <a:rPr lang="en-US" altLang="zh-CN" sz="2800" i="0" dirty="0" err="1">
                <a:solidFill>
                  <a:srgbClr val="000000"/>
                </a:solidFill>
                <a:hlinkClick r:id="rId3" tooltip="树的遍历"/>
              </a:rPr>
              <a:t>树的遍历</a:t>
            </a:r>
            <a:r>
              <a:rPr lang="zh-CN" altLang="zh-CN" sz="2800" i="0" dirty="0">
                <a:solidFill>
                  <a:srgbClr val="000000"/>
                </a:solidFill>
              </a:rPr>
              <a:t>，</a:t>
            </a:r>
            <a:r>
              <a:rPr lang="en-US" altLang="zh-CN" sz="2800" i="0" dirty="0" err="1">
                <a:solidFill>
                  <a:srgbClr val="000000"/>
                </a:solidFill>
              </a:rPr>
              <a:t>图的搜索</a:t>
            </a:r>
            <a:r>
              <a:rPr lang="en-US" altLang="zh-CN" sz="2800" i="0" dirty="0">
                <a:solidFill>
                  <a:srgbClr val="000000"/>
                </a:solidFill>
              </a:rPr>
              <a:t>)</a:t>
            </a:r>
            <a:endParaRPr lang="zh-CN" altLang="zh-CN" sz="2800" i="0" dirty="0">
              <a:solidFill>
                <a:srgbClr val="000000"/>
              </a:solidFill>
            </a:endParaRPr>
          </a:p>
        </p:txBody>
      </p:sp>
      <p:sp>
        <p:nvSpPr>
          <p:cNvPr id="12291" name="Rectangle 10"/>
          <p:cNvSpPr>
            <a:spLocks noGrp="1" noChangeArrowheads="1"/>
          </p:cNvSpPr>
          <p:nvPr>
            <p:ph idx="1"/>
          </p:nvPr>
        </p:nvSpPr>
        <p:spPr>
          <a:xfrm>
            <a:off x="-19050" y="3068638"/>
            <a:ext cx="8915400" cy="2349500"/>
          </a:xfrm>
        </p:spPr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ea typeface="黑体" pitchFamily="49" charset="-122"/>
              </a:rPr>
              <a:t>递归算法通过子程序</a:t>
            </a:r>
            <a:r>
              <a:rPr lang="en-US" altLang="zh-CN" sz="2400" b="0" dirty="0" smtClean="0">
                <a:solidFill>
                  <a:srgbClr val="000000"/>
                </a:solidFill>
                <a:ea typeface="黑体" pitchFamily="49" charset="-122"/>
              </a:rPr>
              <a:t>/</a:t>
            </a:r>
            <a:r>
              <a:rPr lang="zh-CN" altLang="en-US" sz="2400" b="0" dirty="0" smtClean="0">
                <a:solidFill>
                  <a:srgbClr val="000000"/>
                </a:solidFill>
                <a:ea typeface="黑体" pitchFamily="49" charset="-122"/>
              </a:rPr>
              <a:t>函数来实现</a:t>
            </a:r>
          </a:p>
          <a:p>
            <a:pPr lvl="1"/>
            <a:r>
              <a:rPr lang="zh-CN" altLang="en-US" sz="2400" b="0" dirty="0" smtClean="0">
                <a:ea typeface="黑体" pitchFamily="49" charset="-122"/>
              </a:rPr>
              <a:t>子程序调用的形式</a:t>
            </a:r>
          </a:p>
          <a:p>
            <a:pPr lvl="1"/>
            <a:r>
              <a:rPr lang="zh-CN" altLang="en-US" sz="2400" b="0" dirty="0" smtClean="0">
                <a:ea typeface="黑体" pitchFamily="49" charset="-122"/>
              </a:rPr>
              <a:t>参数传递和返回值的传送</a:t>
            </a:r>
          </a:p>
          <a:p>
            <a:pPr lvl="1"/>
            <a:r>
              <a:rPr lang="zh-CN" altLang="en-US" sz="2400" b="0" dirty="0" smtClean="0">
                <a:ea typeface="黑体" pitchFamily="49" charset="-122"/>
              </a:rPr>
              <a:t>子程序调用的内部操作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1">
  <a:themeElements>
    <a:clrScheme name="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lec1">
      <a:majorFont>
        <a:latin typeface="华文新魏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lec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Settings\fangliu\Application Data\Microsoft\Templates\lec1.pot</Template>
  <TotalTime>3425</TotalTime>
  <Words>916</Words>
  <PresentationFormat>全屏显示(4:3)</PresentationFormat>
  <Paragraphs>255</Paragraphs>
  <Slides>27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lec1</vt:lpstr>
      <vt:lpstr>Equation</vt:lpstr>
      <vt:lpstr>2.1  递归的概念</vt:lpstr>
      <vt:lpstr>递归算法(Recursion)</vt:lpstr>
      <vt:lpstr>PowerPoint 演示文稿</vt:lpstr>
      <vt:lpstr>递归(Recursion)定义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子程序的调用形式</vt:lpstr>
      <vt:lpstr>PowerPoint 演示文稿</vt:lpstr>
      <vt:lpstr>递归调用过程</vt:lpstr>
      <vt:lpstr>PowerPoint 演示文稿</vt:lpstr>
      <vt:lpstr>2.1  递归的概念</vt:lpstr>
      <vt:lpstr>2.1  递归的概念</vt:lpstr>
      <vt:lpstr>PowerPoint 演示文稿</vt:lpstr>
      <vt:lpstr>PowerPoint 演示文稿</vt:lpstr>
      <vt:lpstr>PowerPoint 演示文稿</vt:lpstr>
      <vt:lpstr>PowerPoint 演示文稿</vt:lpstr>
      <vt:lpstr>2.1  递归的概念</vt:lpstr>
      <vt:lpstr>PowerPoint 演示文稿</vt:lpstr>
      <vt:lpstr>2.1  递归的概念</vt:lpstr>
      <vt:lpstr>2.1  递归的概念</vt:lpstr>
      <vt:lpstr>2.1  递归的概念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2003-07-22T09:28:10Z</dcterms:created>
  <dcterms:modified xsi:type="dcterms:W3CDTF">2016-10-18T09:32:49Z</dcterms:modified>
</cp:coreProperties>
</file>