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6" r:id="rId11"/>
    <p:sldId id="263" r:id="rId12"/>
  </p:sldIdLst>
  <p:sldSz cx="12192000" cy="6858000"/>
  <p:notesSz cx="6858000" cy="9144000"/>
  <p:embeddedFontLst>
    <p:embeddedFont>
      <p:font typeface="Aptos Light" panose="020B0004020202020204" pitchFamily="34" charset="0"/>
      <p:regular r:id="rId13"/>
    </p:embeddedFont>
    <p:embeddedFont>
      <p:font typeface="Cambria Math" panose="02040503050406030204" pitchFamily="18" charset="0"/>
      <p:regular r:id="rId14"/>
    </p:embeddedFont>
    <p:embeddedFont>
      <p:font typeface="Stencil" panose="040409050D0802020404" pitchFamily="82" charset="0"/>
      <p:regular r:id="rId15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5D3"/>
    <a:srgbClr val="9932CC"/>
    <a:srgbClr val="D9FFF2"/>
    <a:srgbClr val="7FFFD4"/>
    <a:srgbClr val="DA70D6"/>
    <a:srgbClr val="A3FFE0"/>
    <a:srgbClr val="66CDAA"/>
    <a:srgbClr val="FF9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206B86-A9E1-3562-AC3A-43C3F117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B987588-3565-E013-E711-1FA544909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9B2298-BF65-6603-FC87-14E2F0D7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4D210A-1184-7393-62A6-A6E2B792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D35A08-1EEC-A930-5E0B-601B08FC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98593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1B390-4E6E-F183-1919-FBC1A16E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77B77C-478D-5B1D-12F5-C078DFCC4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EF4C9C-4572-2043-3907-C2EAEDFE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0B86C0-2C65-3FB1-0933-643A25D2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090D69-9CA7-2BDE-57A6-CF4CA1CA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6073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35E23D4-0821-7FCF-048B-0DAE27B50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7C7D310-C8D0-B567-91B4-0C5BD775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C6A991-F199-FD11-06A8-AD928737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561F60-A4F8-8993-40E7-8889CB55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8EFB3-3D43-C213-548A-0FF8D4BF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5927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F26103-DD62-017C-4487-33BF06BD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D9C508-26F7-795B-363A-188E5399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5896A2-626D-1E4B-3B74-8E23A8C3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91B01C-2324-7066-7547-2E3123E9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BBF718-2E96-3E82-62BE-1301CA74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968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EEB46-5D9B-E245-8A0C-E4308E89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BEE65F-C223-4EBE-3E98-CACCF43B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60E354-2EB0-D18F-7DC6-90AD8A87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F28364-4427-5E05-016C-EE3CC1E7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6366-04F5-D683-02FA-2BD4EE8A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9480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7DB791-F6D7-74A8-68C3-201D5ECA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862C84-5CDD-34E1-7383-F932937A6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A032C1-82EB-C877-83FC-E38972A0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F3A31D-5508-05AA-13B9-4D21815B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6BB340-4DF4-1F96-B969-A4FA9D9F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895B4B-CAB8-E59B-8B37-C15D0C1D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190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D2A814-C6CA-423C-6364-9EE16846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8F8145-2AFB-A5C6-8760-82509B84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320C13-C8F0-1C79-E3FF-4F916AF1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8DAA4F4-E699-6608-001F-D7AF5DBCF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8A0E3A0-39E3-93B0-59FD-AC3B453AC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7B8971-B233-0F7D-4171-EBE2436B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BC0F9B-7AF5-2B70-262F-BF54FFE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88C2330-19A4-00E4-74DA-C78CDE37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86900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92DD25-38B9-E206-25D8-7AED2E5F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2794EC1-BFFD-0F87-1829-56CE0375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0882CB-64DD-419E-AB37-7BB2B518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B3D841-17AF-75D2-586D-7007459B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4038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AB4520A-485B-DE45-C4AB-11F524F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2663289-07D2-1D2C-B807-C5C711AC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05DBB1-AAFA-1255-79D0-C606D958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66368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31CF0A-308D-AC0A-E813-B3379CB9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EB07BA-1B49-BEB7-9D6D-1106B75C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1ECE10-FE3E-0890-F977-9BF992887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D608EF-F920-71B6-43C7-14FA9F14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82B241-970E-C5FE-BD95-ADD1319E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161F2A-5F19-3CDF-5013-2DC07F63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57286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4139FD-9946-47C3-5716-9D0E8A99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770B76F-F3F0-99BE-068F-E87854164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772D0E-D201-62EF-6F4A-02F83E57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CDB25B2-10EA-8551-E49F-A8BD5250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169112E-5B11-BFB2-890D-9BC4690A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E0119C-2D0B-E0AA-3B74-FE9C1D4B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2556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6FD516-DB76-E367-DEFA-272C787A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A84976-9101-152A-7E08-084ACB10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C00F59-4BE4-0CB8-5F90-57B1B5CB9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14FAE-E92F-4DDC-AC4F-7C1A8D62C503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277B78-E66A-57EA-CEF6-0FF348741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D2C11B-3C6E-BC9E-CEC1-027072B8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F0FA2-E8C6-451D-9832-45E7068E1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3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BDEE2C3-AC75-C325-25F8-DE9C7AB3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8735"/>
            <a:ext cx="9144000" cy="1091228"/>
          </a:xfrm>
        </p:spPr>
        <p:txBody>
          <a:bodyPr/>
          <a:lstStyle/>
          <a:p>
            <a:r>
              <a:rPr lang="hu-HU" dirty="0">
                <a:gradFill flip="none" rotWithShape="1">
                  <a:gsLst>
                    <a:gs pos="21000">
                      <a:srgbClr val="66CDAA"/>
                    </a:gs>
                    <a:gs pos="71000">
                      <a:srgbClr val="9932CC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</a:rPr>
              <a:t>A-</a:t>
            </a:r>
            <a:r>
              <a:rPr lang="hu-HU" dirty="0" err="1">
                <a:gradFill flip="none" rotWithShape="1">
                  <a:gsLst>
                    <a:gs pos="21000">
                      <a:srgbClr val="66CDAA"/>
                    </a:gs>
                    <a:gs pos="71000">
                      <a:srgbClr val="9932CC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</a:rPr>
              <a:t>Maze</a:t>
            </a:r>
            <a:r>
              <a:rPr lang="hu-HU" dirty="0">
                <a:gradFill flip="none" rotWithShape="1">
                  <a:gsLst>
                    <a:gs pos="21000">
                      <a:srgbClr val="66CDAA"/>
                    </a:gs>
                    <a:gs pos="71000">
                      <a:srgbClr val="9932CC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</a:rPr>
              <a:t>-Ing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66CDAA"/>
                </a:solidFill>
                <a:latin typeface="Aptos Light" panose="020F0502020204030204" pitchFamily="34" charset="0"/>
                <a:cs typeface="Times New Roman" panose="02020603050405020304" pitchFamily="18" charset="0"/>
              </a:rPr>
              <a:t>Haladó C# beadandó 2023/24/II</a:t>
            </a:r>
          </a:p>
          <a:p>
            <a:r>
              <a:rPr lang="hu-HU" dirty="0">
                <a:solidFill>
                  <a:srgbClr val="9932CC"/>
                </a:solidFill>
                <a:latin typeface="Aptos Light" panose="020F0502020204030204" pitchFamily="34" charset="0"/>
                <a:cs typeface="Times New Roman" panose="02020603050405020304" pitchFamily="18" charset="0"/>
              </a:rPr>
              <a:t>Palencsár Enikő</a:t>
            </a:r>
            <a:br>
              <a:rPr lang="hu-HU" dirty="0">
                <a:solidFill>
                  <a:srgbClr val="9932CC"/>
                </a:solidFill>
                <a:latin typeface="Aptos Light" panose="020F0502020204030204" pitchFamily="34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rgbClr val="9932CC"/>
                </a:solidFill>
                <a:latin typeface="Aptos Light" panose="020F0502020204030204" pitchFamily="34" charset="0"/>
                <a:cs typeface="Times New Roman" panose="02020603050405020304" pitchFamily="18" charset="0"/>
              </a:rPr>
              <a:t>YD11NL</a:t>
            </a:r>
          </a:p>
        </p:txBody>
      </p:sp>
    </p:spTree>
    <p:extLst>
      <p:ext uri="{BB962C8B-B14F-4D97-AF65-F5344CB8AC3E}">
        <p14:creationId xmlns:p14="http://schemas.microsoft.com/office/powerpoint/2010/main" val="6265870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040652"/>
            <a:ext cx="8029882" cy="42642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reprezentációk evolúciója (folyt):</a:t>
            </a:r>
            <a:endParaRPr lang="hu-HU" sz="2400" dirty="0">
              <a:solidFill>
                <a:srgbClr val="A3FFE0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Cella alapú megközelítés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flag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enum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típusú 2D tömb a celláknak (cellakoordináta szerint indexelhető)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flagek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jelzik, hogy észak-dél-</a:t>
            </a:r>
            <a:r>
              <a:rPr lang="hu-HU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kelet-nyugat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irányokban van-e a cellának fala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könnyű megrajzolni, intuitív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egyszerű ütközés ellenőrzés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redundáns, minden belső él duplán szerepel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Labirintus reprezentáció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5180FD-67A7-1E71-7F5A-9B145155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40" y="2064796"/>
            <a:ext cx="2200582" cy="213389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4ACE8E0-675C-F4D7-5D07-98AB5F2B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84" y="4214947"/>
            <a:ext cx="438211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47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BDEE2C3-AC75-C325-25F8-DE9C7AB3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3386"/>
            <a:ext cx="9144000" cy="1091228"/>
          </a:xfrm>
        </p:spPr>
        <p:txBody>
          <a:bodyPr anchor="ctr">
            <a:normAutofit fontScale="90000"/>
          </a:bodyPr>
          <a:lstStyle/>
          <a:p>
            <a:r>
              <a:rPr lang="hu-HU" dirty="0">
                <a:gradFill flip="none" rotWithShape="1">
                  <a:gsLst>
                    <a:gs pos="21000">
                      <a:srgbClr val="66CDAA"/>
                    </a:gs>
                    <a:gs pos="71000">
                      <a:srgbClr val="9932CC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046031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Alcím 2">
                <a:extLst>
                  <a:ext uri="{FF2B5EF4-FFF2-40B4-BE49-F238E27FC236}">
                    <a16:creationId xmlns:a16="http://schemas.microsoft.com/office/drawing/2014/main" id="{F0EDF125-BDD4-FB26-CFF9-1233E881F4B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40658" y="2040653"/>
                <a:ext cx="10510684" cy="383457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hu-HU" b="1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Gondolat: </a:t>
                </a:r>
                <a:r>
                  <a:rPr lang="hu-HU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Hogyan lehet random </a:t>
                </a:r>
                <a14:m>
                  <m:oMath xmlns:m="http://schemas.openxmlformats.org/officeDocument/2006/math">
                    <m:r>
                      <a:rPr lang="hu-HU" i="1" dirty="0" smtClean="0">
                        <a:solidFill>
                          <a:srgbClr val="A3FFE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i="1" dirty="0" smtClean="0">
                        <a:solidFill>
                          <a:srgbClr val="A3FF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hu-HU" i="1" dirty="0" smtClean="0">
                        <a:solidFill>
                          <a:srgbClr val="A3FFE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hu-HU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 dimenziójú labirintust generálni?</a:t>
                </a:r>
              </a:p>
              <a:p>
                <a:pPr algn="l"/>
                <a:r>
                  <a:rPr lang="hu-HU" b="1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Eredmény:</a:t>
                </a:r>
                <a:r>
                  <a:rPr lang="hu-HU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 Generáló algoritmusok áttekintése</a:t>
                </a:r>
              </a:p>
              <a:p>
                <a:pPr algn="l"/>
                <a:r>
                  <a:rPr lang="hu-HU" b="1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Ötlet: </a:t>
                </a:r>
                <a:r>
                  <a:rPr lang="hu-HU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Labirintussal kapcsolatos játék készítése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hu-HU" dirty="0">
                  <a:solidFill>
                    <a:srgbClr val="A3FFE0"/>
                  </a:solidFill>
                  <a:latin typeface="Aptos Display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hu-HU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Megvalósítás: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Windows </a:t>
                </a:r>
                <a:r>
                  <a:rPr lang="hu-HU" sz="2400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Presentation</a:t>
                </a: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Foundation</a:t>
                </a: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2400" b="1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WPF</a:t>
                </a: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) applikáció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hu-HU" sz="2400" b="1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Model</a:t>
                </a:r>
                <a:r>
                  <a:rPr lang="hu-HU" sz="2400" b="1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hu-HU" sz="2400" b="1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View</a:t>
                </a:r>
                <a:r>
                  <a:rPr lang="hu-HU" sz="2400" b="1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hu-HU" sz="2400" b="1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ViewModel</a:t>
                </a:r>
                <a:r>
                  <a:rPr lang="hu-HU" sz="2400" b="1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architektúra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Data </a:t>
                </a:r>
                <a:r>
                  <a:rPr lang="hu-HU" sz="2400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Binding</a:t>
                </a: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2400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ICommand</a:t>
                </a: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, konverterek, </a:t>
                </a:r>
                <a:r>
                  <a:rPr lang="hu-HU" sz="2400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validátorok</a:t>
                </a:r>
                <a:endParaRPr lang="hu-HU" sz="2400" dirty="0">
                  <a:solidFill>
                    <a:srgbClr val="A3FFE0"/>
                  </a:solidFill>
                  <a:latin typeface="Aptos Display" panose="020B000402020202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hu-HU" sz="2400" dirty="0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Témakezelés: </a:t>
                </a:r>
                <a:r>
                  <a:rPr lang="hu-HU" sz="2400" dirty="0" err="1">
                    <a:solidFill>
                      <a:srgbClr val="A3FFE0"/>
                    </a:solidFill>
                    <a:latin typeface="Aptos Display" panose="020B0004020202020204" pitchFamily="34" charset="0"/>
                    <a:cs typeface="Times New Roman" panose="02020603050405020304" pitchFamily="18" charset="0"/>
                  </a:rPr>
                  <a:t>ResourceDictionary</a:t>
                </a:r>
                <a:endParaRPr lang="hu-HU" sz="2400" dirty="0">
                  <a:solidFill>
                    <a:srgbClr val="A3FFE0"/>
                  </a:solidFill>
                  <a:latin typeface="Aptos Display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Alcím 2">
                <a:extLst>
                  <a:ext uri="{FF2B5EF4-FFF2-40B4-BE49-F238E27FC236}">
                    <a16:creationId xmlns:a16="http://schemas.microsoft.com/office/drawing/2014/main" id="{F0EDF125-BDD4-FB26-CFF9-1233E881F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40658" y="2040653"/>
                <a:ext cx="10510684" cy="3834578"/>
              </a:xfrm>
              <a:blipFill>
                <a:blip r:embed="rId2"/>
                <a:stretch>
                  <a:fillRect l="-928" t="-2067" b="-33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Alapötlet</a:t>
            </a:r>
          </a:p>
        </p:txBody>
      </p:sp>
    </p:spTree>
    <p:extLst>
      <p:ext uri="{BB962C8B-B14F-4D97-AF65-F5344CB8AC3E}">
        <p14:creationId xmlns:p14="http://schemas.microsoft.com/office/powerpoint/2010/main" val="4116676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5018" y="1800058"/>
            <a:ext cx="7049730" cy="439620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Cél: 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Minél kevesebb idő alatt eljutni a bal felső sarokból a jobb alsóba.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legjobb idő (másodpercben) a beállításokban megadott névvel együtt mentésre kerül egy </a:t>
            </a:r>
            <a:r>
              <a:rPr lang="hu-HU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fájlba.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Ha már van mentett legjobb idő az adott konfigurációhoz, az megjelenik alul a számláló mellett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Két mód: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korlátozott látótér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tiszta látótér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Egy Játékos mód</a:t>
            </a:r>
          </a:p>
        </p:txBody>
      </p:sp>
      <p:pic>
        <p:nvPicPr>
          <p:cNvPr id="2" name="Videó 4. 19., 0_38">
            <a:hlinkClick r:id="" action="ppaction://media"/>
            <a:extLst>
              <a:ext uri="{FF2B5EF4-FFF2-40B4-BE49-F238E27FC236}">
                <a16:creationId xmlns:a16="http://schemas.microsoft.com/office/drawing/2014/main" id="{FFAF9C12-82E8-24D9-602B-8A6D403413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8306" t="4938" r="28589"/>
          <a:stretch/>
        </p:blipFill>
        <p:spPr>
          <a:xfrm>
            <a:off x="641554" y="1738232"/>
            <a:ext cx="3593691" cy="44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9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2" objId="2"/>
        <p14:playEvt time="19642" objId="2"/>
        <p14:stopEvt time="36169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040653"/>
            <a:ext cx="7140678" cy="38345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Cél: 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Hamarabb elérni 15 pontot, mint az ellenfél.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két játékos egy billentyűzetnél, a WASD és a nyíl billentyűkkel mozog a labirintusban, miközben gyűjtik a színes négyzeteket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Játékos színével megegyező színű négyzet: csak a megfelelő játékos veheti fel (1 pont)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Fehér négyzet: akárki felveheti (2 pont)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Aktuális pontszám kijelzés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Korlátozott látótér 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beállítás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Két Játékos mód</a:t>
            </a:r>
          </a:p>
        </p:txBody>
      </p:sp>
      <p:pic>
        <p:nvPicPr>
          <p:cNvPr id="5" name="Videó 4. 19., 0_1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CBD945DD-89C0-887C-BFB9-86BC66D2DA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8549" t="4938" r="28588"/>
          <a:stretch/>
        </p:blipFill>
        <p:spPr>
          <a:xfrm>
            <a:off x="7981336" y="1815131"/>
            <a:ext cx="3495368" cy="43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3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6" objId="5"/>
        <p14:playEvt time="18893" objId="5"/>
        <p14:stopEvt time="42852" objId="5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9" y="2040652"/>
            <a:ext cx="5166852" cy="415561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Név megadása a pontszámok mentéséhez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Témaváltás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Light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Dark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, Pink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Labirintus generáló algoritmus választás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Tesselation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Recursive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</a:br>
            <a:r>
              <a:rPr lang="hu-HU" sz="2400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Divide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, Wilson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Labirintus méretek (4-20) </a:t>
            </a:r>
            <a:b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megadása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Láthatóság korlátozás ki/be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Személyre szabás</a:t>
            </a:r>
          </a:p>
        </p:txBody>
      </p:sp>
      <p:pic>
        <p:nvPicPr>
          <p:cNvPr id="2" name="Videó 4. 19., 0_53">
            <a:hlinkClick r:id="" action="ppaction://media"/>
            <a:extLst>
              <a:ext uri="{FF2B5EF4-FFF2-40B4-BE49-F238E27FC236}">
                <a16:creationId xmlns:a16="http://schemas.microsoft.com/office/drawing/2014/main" id="{A2C32447-81F8-45BF-74FA-D0D4F28FA0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5726" t="6624" r="5645"/>
          <a:stretch/>
        </p:blipFill>
        <p:spPr>
          <a:xfrm>
            <a:off x="5270090" y="2064796"/>
            <a:ext cx="6154995" cy="36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5" objId="2"/>
        <p14:playEvt time="23108" objId="2"/>
        <p14:stopEvt time="37453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040652"/>
            <a:ext cx="10510684" cy="4055348"/>
          </a:xfrm>
        </p:spPr>
        <p:txBody>
          <a:bodyPr>
            <a:normAutofit lnSpcReduction="10000"/>
          </a:bodyPr>
          <a:lstStyle/>
          <a:p>
            <a:pPr algn="l"/>
            <a:r>
              <a:rPr lang="hu-HU" b="1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Probléma: 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bejárhatóság - bármely pontból bármely másikba el lehessen jutni</a:t>
            </a:r>
          </a:p>
          <a:p>
            <a:pPr algn="l"/>
            <a:r>
              <a:rPr lang="hu-HU" b="1" dirty="0">
                <a:solidFill>
                  <a:srgbClr val="9932CC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Egyszerű </a:t>
            </a:r>
            <a:r>
              <a:rPr lang="hu-HU" b="1" dirty="0" err="1">
                <a:solidFill>
                  <a:srgbClr val="9932CC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tesszeláció</a:t>
            </a:r>
            <a:r>
              <a:rPr lang="hu-HU" b="1" dirty="0">
                <a:solidFill>
                  <a:srgbClr val="9932CC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Kettő hatvány oldalnagyságú, négyzet</a:t>
            </a:r>
            <a:b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alakú labirintusra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Kiindulás egy teljesen zárt cellából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Minden lépésben a már kész rész </a:t>
            </a:r>
            <a:b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megnégyszerezése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Véletlen helyeken folyosók vágása </a:t>
            </a:r>
            <a:b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részek közé (elég 3)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BA55D3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Probléma: ismétlődő építőelemek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solidFill>
                <a:srgbClr val="A3FFE0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Generáló algoritmusok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52EA2D-7233-C3A6-65F5-AAA3C21C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81" y="2685960"/>
            <a:ext cx="4289250" cy="32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7BADF84-6D05-1E1E-7DC5-4C112E17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462" y="3783105"/>
            <a:ext cx="2297496" cy="23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17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040652"/>
            <a:ext cx="6661355" cy="4264260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solidFill>
                  <a:srgbClr val="9932CC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Rekurzív felbontás:</a:t>
            </a:r>
            <a:endParaRPr lang="hu-HU" dirty="0">
              <a:solidFill>
                <a:srgbClr val="A3FFE0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Kiindulás egy üres labirintusból (csak külső falak)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Egy vízszintes és egy függőleges fal behúzása véletlen helyre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keletkezett négy rész közé folyosók (3 db)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négy részen belül ugyanez rekurzívan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Ha a felosztandó rész egyik dimenziója 1 cella, megáll a rekurzió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BA55D3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Probléma: egyenes folyosók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solidFill>
                <a:srgbClr val="A3FFE0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solidFill>
                <a:srgbClr val="A3FFE0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Generáló algoritmusok</a:t>
            </a:r>
          </a:p>
        </p:txBody>
      </p:sp>
      <p:pic>
        <p:nvPicPr>
          <p:cNvPr id="2050" name="Picture 2" descr="GitHub - smite1921/maze-generators: A website to showcase popular maze  generation algorithms.">
            <a:extLst>
              <a:ext uri="{FF2B5EF4-FFF2-40B4-BE49-F238E27FC236}">
                <a16:creationId xmlns:a16="http://schemas.microsoft.com/office/drawing/2014/main" id="{4363DF65-B960-47DC-33C0-51EF2B2BA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8" t="15829" r="15925" b="17153"/>
          <a:stretch/>
        </p:blipFill>
        <p:spPr bwMode="auto">
          <a:xfrm>
            <a:off x="8891602" y="1884292"/>
            <a:ext cx="2428568" cy="241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4260171-2F4C-574A-8EF8-32A1B460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644" y="3528593"/>
            <a:ext cx="2546354" cy="25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73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040652"/>
            <a:ext cx="6622026" cy="40553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b="1" dirty="0">
                <a:solidFill>
                  <a:srgbClr val="9932CC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Wilson algoritmus: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Kezdőhelyzet: minden lehetséges fal berajzolva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Inicializáljuk a labirintust egy tetszőlegesen választott cellával.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Válasszunk egy másik random cellát, ahonnan kezdjünk egy véletlen sétát (falak törlése), amíg el nem érünk egy olyan cellát, ami már része a labirintusnak.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Ha a véletlen séta során hurok jön létre, töröljük azt a séta folytatása előtt.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Amikor elérjük a labirintus celláit, hozzáadjuk a séta útvonalát a labirintushoz.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Indítunk egy véletlen sétát a következő olyan cellából, ami még nem része a labirintusnak…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Generáló algoritmusok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A88734-9B55-49E8-14B6-EF9F3EEE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94" y="2010716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D5FC86C-F8EB-C679-37AD-6A35DBFE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84" y="3895844"/>
            <a:ext cx="2223631" cy="22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0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1EF3CE0-72C4-9B80-90E2-631483FA5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338663"/>
            <a:ext cx="12192001" cy="6180675"/>
            <a:chOff x="0" y="280834"/>
            <a:chExt cx="12192001" cy="6180675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49EA8B-1D23-9FDF-47BE-8647657591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396491"/>
              <a:ext cx="8347587" cy="855407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9932CC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0365D74-E06F-ED67-1D0C-F28ACBFA4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1571448"/>
              <a:ext cx="4876801" cy="409524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DBD0AEA4-8C46-CCCB-4103-956CE3BF10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3844413" y="5606102"/>
              <a:ext cx="8347587" cy="855407"/>
            </a:xfrm>
            <a:prstGeom prst="rect">
              <a:avLst/>
            </a:prstGeom>
            <a:solidFill>
              <a:srgbClr val="66CDA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7AC03E5-1EC6-9615-C67E-8BDB623DAB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7315200" y="4877028"/>
              <a:ext cx="4876801" cy="409524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CACEF7BE-159D-39C5-7A27-89F944B1E4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7522" y="1069272"/>
              <a:ext cx="3254478" cy="688030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1F7317D-E77C-287A-D9ED-6CCD7D3B5B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2673"/>
              <a:ext cx="3254478" cy="688030"/>
            </a:xfrm>
            <a:prstGeom prst="rect">
              <a:avLst/>
            </a:prstGeom>
            <a:solidFill>
              <a:srgbClr val="9932C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66CDAA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EA1672-0541-B458-20C1-62CB8F5139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728910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EA46E7E-D9C0-43A9-D177-D83FBF14E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05886" y="280834"/>
              <a:ext cx="2082764" cy="409525"/>
            </a:xfrm>
            <a:prstGeom prst="rect">
              <a:avLst/>
            </a:prstGeom>
            <a:solidFill>
              <a:srgbClr val="7FFFD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7FFFD4"/>
                </a:solidFill>
              </a:endParaRPr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38D88E5A-2BCE-B742-B25B-AD6A6B724A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1781" y="553088"/>
            <a:ext cx="11228439" cy="5751824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rgbClr val="9932CC">
                <a:alpha val="7490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EDF125-BDD4-FB26-CFF9-1233E881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040652"/>
            <a:ext cx="10510684" cy="42642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ontháló alapú (</a:t>
            </a:r>
            <a:r>
              <a:rPr lang="hu-HU" sz="2400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Grid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hu-HU" sz="2400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Canvas</a:t>
            </a:r>
            <a:r>
              <a:rPr lang="hu-HU" sz="2400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) labirintus rajzolás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reprezentációk evolúciója:</a:t>
            </a:r>
            <a:endParaRPr lang="hu-HU" sz="2400" dirty="0">
              <a:solidFill>
                <a:srgbClr val="A3FFE0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Grid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pontok mátrixként + belőlük jobbra és lefele indul-e él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egyszerű, könnyű megrajzolni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bonyolultabb ütközés detektálás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Gráf, szomszédsági mátrix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csúcsok = cellák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élek = egy cellából közvetlenül van-e folyosó egy másikba (</a:t>
            </a:r>
            <a:r>
              <a:rPr lang="hu-HU" dirty="0" err="1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boolean</a:t>
            </a: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egyszerű élt felvenni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egyszerű ütközés ellenőrzés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nehezebb a labirintust megrajzolni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A3FFE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a reláció mindkét irányát tárolni redundáns (irányítatlan élek)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8F3919C0-E209-F690-D428-0D96E99917E4}"/>
              </a:ext>
            </a:extLst>
          </p:cNvPr>
          <p:cNvSpPr txBox="1">
            <a:spLocks/>
          </p:cNvSpPr>
          <p:nvPr/>
        </p:nvSpPr>
        <p:spPr>
          <a:xfrm>
            <a:off x="1573161" y="955102"/>
            <a:ext cx="9144000" cy="790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5000" dirty="0">
                <a:gradFill flip="none" rotWithShape="1">
                  <a:gsLst>
                    <a:gs pos="16000">
                      <a:srgbClr val="9932CC"/>
                    </a:gs>
                    <a:gs pos="66000">
                      <a:srgbClr val="66CDAA"/>
                    </a:gs>
                  </a:gsLst>
                  <a:lin ang="5400000" scaled="0"/>
                  <a:tileRect/>
                </a:gradFill>
                <a:latin typeface="Stencil" panose="040409050D0802020404" pitchFamily="82" charset="0"/>
                <a:cs typeface="Times New Roman" panose="02020603050405020304" pitchFamily="18" charset="0"/>
              </a:rPr>
              <a:t>Labirintus reprezentáció</a:t>
            </a:r>
          </a:p>
        </p:txBody>
      </p:sp>
    </p:spTree>
    <p:extLst>
      <p:ext uri="{BB962C8B-B14F-4D97-AF65-F5344CB8AC3E}">
        <p14:creationId xmlns:p14="http://schemas.microsoft.com/office/powerpoint/2010/main" val="22154349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546</Words>
  <Application>Microsoft Office PowerPoint</Application>
  <PresentationFormat>Szélesvásznú</PresentationFormat>
  <Paragraphs>81</Paragraphs>
  <Slides>11</Slides>
  <Notes>0</Notes>
  <HiddenSlides>0</HiddenSlides>
  <MMClips>3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Aptos Display</vt:lpstr>
      <vt:lpstr>Arial</vt:lpstr>
      <vt:lpstr>Aptos</vt:lpstr>
      <vt:lpstr>Cambria Math</vt:lpstr>
      <vt:lpstr>Stencil</vt:lpstr>
      <vt:lpstr>Aptos Light</vt:lpstr>
      <vt:lpstr>Office-téma</vt:lpstr>
      <vt:lpstr>A-Maze-Ing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A-Maze-Ing</dc:title>
  <dc:creator>Palencsár Enikő</dc:creator>
  <cp:lastModifiedBy>Palencsár Enikő</cp:lastModifiedBy>
  <cp:revision>10</cp:revision>
  <dcterms:created xsi:type="dcterms:W3CDTF">2024-04-18T21:02:53Z</dcterms:created>
  <dcterms:modified xsi:type="dcterms:W3CDTF">2024-05-08T07:01:50Z</dcterms:modified>
</cp:coreProperties>
</file>