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sldIdLst>
    <p:sldId id="282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7" r:id="rId11"/>
    <p:sldId id="298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BBA1-EE1B-4E7C-AECC-261A49B374C3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FF71F-4FDC-4D3B-9CF0-A4BBCFC69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3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0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4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1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0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48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9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8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7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32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37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7290361-88C7-4529-9671-C6A6A03CB529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971EB6-0554-427F-BFDE-FF672D99D5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"/>
            <a:ext cx="870333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2ADB-455D-40DF-B979-10DAEC175D2C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312E-C063-42F6-BD69-539A4F091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6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9966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ПМ.11. </a:t>
            </a:r>
            <a:r>
              <a:rPr lang="ru-RU" sz="2400" dirty="0"/>
              <a:t>Разработка, администрирование и защита баз данных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7391" y="2028617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МДК.11.01. </a:t>
            </a:r>
            <a:r>
              <a:rPr lang="ru-RU" sz="3200" b="1" dirty="0"/>
              <a:t>Технология разработки и защиты баз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1268760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Процесс </a:t>
            </a:r>
            <a:r>
              <a:rPr lang="ru-RU" sz="2400" dirty="0"/>
              <a:t>создания базы данных можно представить в виде трех этапов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/>
              <a:t>инфологическое (концептуальное) описание баз </a:t>
            </a:r>
            <a:r>
              <a:rPr lang="ru-RU" sz="2400" dirty="0" smtClean="0"/>
              <a:t>данных</a:t>
            </a:r>
            <a:r>
              <a:rPr lang="ru-RU" sz="2400" dirty="0"/>
              <a:t>— сбор, анализ и редактирование требований к данным</a:t>
            </a:r>
            <a:r>
              <a:rPr lang="ru-RU" sz="2400" dirty="0" smtClean="0"/>
              <a:t>,</a:t>
            </a: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err="1"/>
              <a:t>д</a:t>
            </a:r>
            <a:r>
              <a:rPr lang="ru-RU" sz="2400" dirty="0" err="1" smtClean="0"/>
              <a:t>аталогическое</a:t>
            </a:r>
            <a:r>
              <a:rPr lang="ru-RU" sz="2400" dirty="0" smtClean="0"/>
              <a:t> (логическое) </a:t>
            </a:r>
            <a:r>
              <a:rPr lang="ru-RU" sz="2400" dirty="0"/>
              <a:t>проектирование баз </a:t>
            </a:r>
            <a:r>
              <a:rPr lang="ru-RU" sz="2400" dirty="0" smtClean="0"/>
              <a:t>данных </a:t>
            </a:r>
            <a:r>
              <a:rPr lang="ru-RU" sz="2400" dirty="0"/>
              <a:t>—</a:t>
            </a:r>
            <a:r>
              <a:rPr lang="ru-RU" sz="2400" dirty="0" smtClean="0"/>
              <a:t> преобразование </a:t>
            </a:r>
            <a:r>
              <a:rPr lang="ru-RU" sz="2400" dirty="0"/>
              <a:t>требований к данным в структуры данных</a:t>
            </a:r>
            <a:r>
              <a:rPr lang="ru-RU" sz="2400" dirty="0" smtClean="0"/>
              <a:t>,</a:t>
            </a: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/>
              <a:t>физическое проектирование баз </a:t>
            </a:r>
            <a:r>
              <a:rPr lang="ru-RU" sz="2400" dirty="0" smtClean="0"/>
              <a:t>данных </a:t>
            </a:r>
            <a:r>
              <a:rPr lang="ru-RU" sz="2400" dirty="0"/>
              <a:t>— </a:t>
            </a:r>
            <a:r>
              <a:rPr lang="ru-RU" sz="2400" dirty="0" smtClean="0"/>
              <a:t>определение </a:t>
            </a:r>
            <a:r>
              <a:rPr lang="ru-RU" sz="2400" dirty="0"/>
              <a:t>особенностей хранения данных, методов доступа и т. д.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6064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Этапы создания БД</a:t>
            </a:r>
            <a:endParaRPr lang="ru-RU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Модель данных</a:t>
            </a:r>
            <a:r>
              <a:rPr kumimoji="0" lang="ru-RU" sz="4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совокупность структур данных и операций их обработки.</a:t>
            </a:r>
          </a:p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(Базовый инструментарий, обеспечивающий конкретный способ представления объектов и связей)</a:t>
            </a:r>
            <a:endParaRPr kumimoji="0" lang="ru-RU" sz="2900" b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0"/>
            <a:ext cx="81439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 классической теории баз данных, модель данных есть формальная теория представления и обработки данных СУБД, которая включает, </a:t>
            </a:r>
            <a:r>
              <a:rPr lang="ru-RU" sz="2800" b="1" dirty="0" smtClean="0"/>
              <a:t>три аспекта</a:t>
            </a:r>
            <a:r>
              <a:rPr lang="ru-RU" sz="2800" dirty="0" smtClean="0"/>
              <a:t>:</a:t>
            </a:r>
          </a:p>
          <a:p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800" b="1" i="1" dirty="0" smtClean="0">
                <a:solidFill>
                  <a:srgbClr val="7030A0"/>
                </a:solidFill>
              </a:rPr>
              <a:t>аспект структуры</a:t>
            </a:r>
            <a:r>
              <a:rPr lang="ru-RU" sz="2800" dirty="0" smtClean="0"/>
              <a:t>: методы описания типов и логических структур данных в </a:t>
            </a:r>
            <a:r>
              <a:rPr lang="ru-RU" sz="2800" dirty="0" err="1" smtClean="0"/>
              <a:t>бд</a:t>
            </a:r>
            <a:r>
              <a:rPr lang="ru-RU" sz="28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800" b="1" i="1" dirty="0" smtClean="0">
                <a:solidFill>
                  <a:srgbClr val="7030A0"/>
                </a:solidFill>
              </a:rPr>
              <a:t>аспект манипуляции</a:t>
            </a:r>
            <a:r>
              <a:rPr lang="ru-RU" sz="2800" dirty="0" smtClean="0"/>
              <a:t>: методы манипулирования данными ,т. е. способы модификации данных и способы извлечения данных из </a:t>
            </a:r>
            <a:r>
              <a:rPr lang="ru-RU" sz="2800" dirty="0" err="1" smtClean="0"/>
              <a:t>бд</a:t>
            </a:r>
            <a:r>
              <a:rPr lang="ru-RU" sz="28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800" b="1" i="1" dirty="0" smtClean="0">
                <a:solidFill>
                  <a:srgbClr val="7030A0"/>
                </a:solidFill>
              </a:rPr>
              <a:t>аспект целостности</a:t>
            </a:r>
            <a:r>
              <a:rPr lang="ru-RU" sz="2800" dirty="0" smtClean="0"/>
              <a:t>: методы описания корректных состояний и поддержки целостности базы данных.</a:t>
            </a:r>
          </a:p>
          <a:p>
            <a:endParaRPr lang="ru-RU" sz="2400" i="1" dirty="0" smtClean="0"/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830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0100" y="128586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18097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b="1" dirty="0" smtClean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иерархические, </a:t>
            </a:r>
          </a:p>
          <a:p>
            <a:pPr lvl="0" indent="18097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b="1" dirty="0" smtClean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сетевые, </a:t>
            </a:r>
          </a:p>
          <a:p>
            <a:pPr lvl="0" indent="18097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4400" b="1" dirty="0" smtClean="0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реляционные</a:t>
            </a:r>
          </a:p>
          <a:p>
            <a:pPr lvl="0" indent="18097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b="1" dirty="0" smtClean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комбинированные</a:t>
            </a:r>
            <a:endParaRPr lang="ru-RU" sz="4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571480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Виды моделей данных: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803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342899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-214346" y="3286124"/>
            <a:ext cx="107153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57166"/>
            <a:ext cx="578644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4500562" y="5214950"/>
            <a:ext cx="78581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485776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 основным понятиям иерархической структуры относятся: </a:t>
            </a:r>
          </a:p>
          <a:p>
            <a:r>
              <a:rPr lang="ru-RU" sz="2400" i="1" dirty="0" smtClean="0"/>
              <a:t>уровень</a:t>
            </a:r>
            <a:r>
              <a:rPr lang="ru-RU" sz="2400" dirty="0" smtClean="0"/>
              <a:t>, </a:t>
            </a:r>
            <a:r>
              <a:rPr lang="ru-RU" sz="2400" i="1" dirty="0" smtClean="0"/>
              <a:t>элемент (узел), связь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47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 b="46052"/>
          <a:stretch>
            <a:fillRect/>
          </a:stretch>
        </p:blipFill>
        <p:spPr bwMode="auto">
          <a:xfrm>
            <a:off x="214282" y="500042"/>
            <a:ext cx="328614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9" y="571480"/>
            <a:ext cx="578647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00034" y="3643314"/>
            <a:ext cx="78581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43438" y="4286256"/>
            <a:ext cx="85725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5500702"/>
            <a:ext cx="8929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Иерархические и сетевые модели данных относятся к </a:t>
            </a:r>
            <a:r>
              <a:rPr lang="ru-RU" sz="2800" b="1" i="1" dirty="0" err="1" smtClean="0"/>
              <a:t>теоретико-графовым</a:t>
            </a:r>
            <a:r>
              <a:rPr lang="ru-RU" sz="2800" b="1" i="1" dirty="0" smtClean="0"/>
              <a:t> моделям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692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0"/>
            <a:ext cx="4786314" cy="245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30" y="2285992"/>
            <a:ext cx="4992740" cy="267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/>
          <p:cNvPicPr/>
          <p:nvPr/>
        </p:nvPicPr>
        <p:blipFill>
          <a:blip r:embed="rId4" cstate="print"/>
          <a:srcRect t="50000"/>
          <a:stretch>
            <a:fillRect/>
          </a:stretch>
        </p:blipFill>
        <p:spPr bwMode="auto">
          <a:xfrm>
            <a:off x="285720" y="0"/>
            <a:ext cx="2857552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71472" y="2357430"/>
            <a:ext cx="85725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357694"/>
            <a:ext cx="571504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5754" y="5903893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Реляционные модели относятся к</a:t>
            </a:r>
          </a:p>
          <a:p>
            <a:r>
              <a:rPr lang="ru-RU" sz="2800" dirty="0" smtClean="0"/>
              <a:t> </a:t>
            </a:r>
            <a:r>
              <a:rPr lang="ru-RU" sz="2800" b="1" i="1" dirty="0" smtClean="0"/>
              <a:t>теоретико-множественным моделям.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3357562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/>
              <a:t>Основной структурой данных в модели является </a:t>
            </a:r>
            <a:r>
              <a:rPr lang="ru-RU" sz="2400" b="1" dirty="0" smtClean="0">
                <a:solidFill>
                  <a:srgbClr val="C00000"/>
                </a:solidFill>
              </a:rPr>
              <a:t>отношение</a:t>
            </a:r>
            <a:r>
              <a:rPr lang="ru-RU" sz="2400" b="1" dirty="0" smtClean="0"/>
              <a:t>, именно поэтому модель получила название </a:t>
            </a:r>
            <a:r>
              <a:rPr lang="ru-RU" sz="2800" b="1" i="1" dirty="0" smtClean="0">
                <a:solidFill>
                  <a:srgbClr val="7030A0"/>
                </a:solidFill>
              </a:rPr>
              <a:t>реляционной</a:t>
            </a:r>
            <a:r>
              <a:rPr lang="ru-RU" sz="2400" b="1" dirty="0" smtClean="0"/>
              <a:t> (от английского </a:t>
            </a:r>
            <a:r>
              <a:rPr lang="en-US" sz="2400" b="1" i="1" dirty="0" smtClean="0"/>
              <a:t>relation</a:t>
            </a:r>
            <a:r>
              <a:rPr lang="ru-RU" sz="2400" b="1" i="1" dirty="0" smtClean="0"/>
              <a:t> —</a:t>
            </a:r>
            <a:r>
              <a:rPr lang="ru-RU" sz="2400" b="1" dirty="0" smtClean="0"/>
              <a:t> отношение).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80288"/>
              </p:ext>
            </p:extLst>
          </p:nvPr>
        </p:nvGraphicFramePr>
        <p:xfrm>
          <a:off x="179512" y="2204864"/>
          <a:ext cx="8229600" cy="17190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0990"/>
                <a:gridCol w="4268933"/>
                <a:gridCol w="1705960"/>
                <a:gridCol w="1893717"/>
              </a:tblGrid>
              <a:tr h="658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№ п/п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091" marR="58091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Наименование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091" marR="58091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Автор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091" marR="58091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Издательство и год издания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091" marR="58091" marT="0" marB="0" anchor="ctr">
                    <a:solidFill>
                      <a:schemeClr val="bg2"/>
                    </a:solidFill>
                  </a:tcPr>
                </a:tc>
              </a:tr>
              <a:tr h="32917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091" marR="58091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 учебник.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91" marR="5809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Кумскова И.А.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91" marR="5809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М.: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КноРус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8091" marR="58091" marT="0" marB="0">
                    <a:solidFill>
                      <a:schemeClr val="bg2"/>
                    </a:solidFill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091" marR="58091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Разработка и администрирование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баз данных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учебник для студ. учреждений сред. проф. образования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Федорова Г.Н.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М.: ИД «Академия», 201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9675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Общие  </a:t>
            </a:r>
            <a:r>
              <a:rPr lang="ru-RU" sz="2800" b="1" dirty="0" smtClean="0">
                <a:solidFill>
                  <a:srgbClr val="002060"/>
                </a:solidFill>
              </a:rPr>
              <a:t>сведения о базах данных</a:t>
            </a:r>
            <a:endParaRPr lang="ru-RU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285728"/>
            <a:ext cx="8572560" cy="304698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База данных </a:t>
            </a:r>
            <a:r>
              <a:rPr kumimoji="0" lang="ru-RU" sz="4400" b="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(БД)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— именованная совокупность данных, отражающая состояние объектов и их отношений в рассматриваемой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предметной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области.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755576" y="3933056"/>
            <a:ext cx="81439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haroni" pitchFamily="2" charset="-79"/>
              </a:rPr>
              <a:t>Предметная область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haroni" pitchFamily="2" charset="-79"/>
              </a:rPr>
              <a:t>–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haroni" pitchFamily="2" charset="-79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  <a:ea typeface="Times New Roman" pitchFamily="18" charset="0"/>
                <a:cs typeface="Aharoni" pitchFamily="2" charset="-79"/>
              </a:rPr>
              <a:t>набор объектов, представляющих интерес для актуальных или предполагаемых пользователей, когда реальный мир отражается совокупностью конкретных и абстрактных понятий, между которыми фиксируются определенные связи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7506"/>
          <a:stretch>
            <a:fillRect/>
          </a:stretch>
        </p:blipFill>
        <p:spPr bwMode="auto">
          <a:xfrm>
            <a:off x="0" y="1857388"/>
            <a:ext cx="9144000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18774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i="1" dirty="0"/>
              <a:t>Б</a:t>
            </a:r>
            <a:r>
              <a:rPr lang="ru-RU" sz="2400" b="1" i="1" dirty="0" smtClean="0"/>
              <a:t>аза </a:t>
            </a:r>
            <a:r>
              <a:rPr lang="ru-RU" sz="2400" b="1" i="1" dirty="0"/>
              <a:t>данных </a:t>
            </a:r>
            <a:r>
              <a:rPr lang="ru-RU" sz="2400" b="1" dirty="0" smtClean="0"/>
              <a:t>-  многомерный набор данных </a:t>
            </a:r>
            <a:r>
              <a:rPr lang="ru-RU" dirty="0" smtClean="0"/>
              <a:t>(между </a:t>
            </a:r>
            <a:r>
              <a:rPr lang="ru-RU" dirty="0"/>
              <a:t>его элементами существуют внутренние связи, и поэтому </a:t>
            </a:r>
            <a:r>
              <a:rPr lang="ru-RU" dirty="0" smtClean="0"/>
              <a:t>доступ </a:t>
            </a:r>
            <a:r>
              <a:rPr lang="ru-RU" dirty="0"/>
              <a:t>к информации можно осуществлять с различных </a:t>
            </a:r>
            <a:r>
              <a:rPr lang="ru-RU" dirty="0" smtClean="0"/>
              <a:t>точек </a:t>
            </a:r>
            <a:r>
              <a:rPr lang="ru-RU" dirty="0"/>
              <a:t>зрения.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этом </a:t>
            </a:r>
            <a:r>
              <a:rPr lang="ru-RU" sz="2000" dirty="0" smtClean="0"/>
              <a:t>отличие</a:t>
            </a:r>
            <a:r>
              <a:rPr lang="ru-RU" dirty="0" smtClean="0"/>
              <a:t> базы </a:t>
            </a:r>
            <a:r>
              <a:rPr lang="ru-RU" dirty="0"/>
              <a:t>данных от файлов традиционных систем, иногда называемых </a:t>
            </a:r>
            <a:r>
              <a:rPr lang="ru-RU" dirty="0" smtClean="0"/>
              <a:t>одноуровневыми </a:t>
            </a:r>
            <a:r>
              <a:rPr lang="ru-RU" dirty="0"/>
              <a:t>файлами, которые являются одномерной системой хранения и </a:t>
            </a:r>
            <a:r>
              <a:rPr lang="ru-RU" dirty="0" smtClean="0"/>
              <a:t>представляют информацию </a:t>
            </a:r>
            <a:r>
              <a:rPr lang="ru-RU" dirty="0"/>
              <a:t>только с одной точки зрения.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884" y="571501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Выноска со стрелкой вверх 5"/>
          <p:cNvSpPr/>
          <p:nvPr/>
        </p:nvSpPr>
        <p:spPr>
          <a:xfrm>
            <a:off x="142844" y="3786190"/>
            <a:ext cx="1785950" cy="1000132"/>
          </a:xfrm>
          <a:prstGeom prst="upArrowCallout">
            <a:avLst>
              <a:gd name="adj1" fmla="val 25000"/>
              <a:gd name="adj2" fmla="val 27619"/>
              <a:gd name="adj3" fmla="val 2119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Файловая ИС</a:t>
            </a:r>
            <a:endParaRPr lang="ru-RU" sz="2400" b="1" dirty="0"/>
          </a:p>
        </p:txBody>
      </p:sp>
      <p:sp>
        <p:nvSpPr>
          <p:cNvPr id="7" name="Выноска со стрелкой влево 6"/>
          <p:cNvSpPr/>
          <p:nvPr/>
        </p:nvSpPr>
        <p:spPr>
          <a:xfrm>
            <a:off x="7500958" y="4500570"/>
            <a:ext cx="1428760" cy="164307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/>
              <a:t>ИС с БД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67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596" y="142852"/>
            <a:ext cx="8215370" cy="33855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5400" b="1" i="1" dirty="0" smtClean="0">
                <a:solidFill>
                  <a:srgbClr val="FFFF00"/>
                </a:solidFill>
              </a:rPr>
              <a:t>Данные</a:t>
            </a:r>
            <a:r>
              <a:rPr lang="ru-RU" sz="4000" dirty="0" smtClean="0">
                <a:solidFill>
                  <a:schemeClr val="bg1"/>
                </a:solidFill>
              </a:rPr>
              <a:t> </a:t>
            </a:r>
            <a:r>
              <a:rPr lang="ru-RU" sz="4000" dirty="0">
                <a:solidFill>
                  <a:schemeClr val="bg1"/>
                </a:solidFill>
              </a:rPr>
              <a:t>в концепции баз данных – это набор конкретных значений, параметров, характеризующих объект, условие, ситуацию или любые другие факторы</a:t>
            </a: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42910" y="3786190"/>
            <a:ext cx="7072362" cy="240065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54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Информация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–</a:t>
            </a:r>
          </a:p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это используемые </a:t>
            </a:r>
            <a:r>
              <a:rPr kumimoji="0" lang="ru-RU" sz="4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данные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ru-RU" sz="7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4282" y="500042"/>
            <a:ext cx="8572560" cy="526297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Система управления базами данных </a:t>
            </a:r>
            <a:r>
              <a:rPr kumimoji="0" lang="ru-RU" sz="4800" b="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(СУБД)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— совокупность языковых и программных средств, предназначенных для создания, ведения и совместного использования БД многими пользователями.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214290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7030A0"/>
                </a:solidFill>
              </a:rPr>
              <a:t>3 уровня представления данных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4" name="Рисунок 3" descr="3уровня данных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928670"/>
            <a:ext cx="7673378" cy="5555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71538" y="2000240"/>
            <a:ext cx="164307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Обобщенный взгляд на данные с позиции </a:t>
            </a:r>
            <a:r>
              <a:rPr lang="ru-RU" dirty="0" err="1" smtClean="0"/>
              <a:t>ПрО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3711363"/>
            <a:ext cx="23574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Логический (внешний) уровень 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2143116"/>
            <a:ext cx="24288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Концептуальный уровень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3571876"/>
            <a:ext cx="164307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1538" y="5357826"/>
            <a:ext cx="2143140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Физический (внутренний) уровень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</a:rPr>
              <a:t>Модели представления информации</a:t>
            </a:r>
          </a:p>
          <a:p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3600" b="1" dirty="0" smtClean="0"/>
              <a:t>Инфологическая</a:t>
            </a:r>
          </a:p>
          <a:p>
            <a:r>
              <a:rPr lang="ru-RU" sz="2400" i="1" dirty="0" smtClean="0"/>
              <a:t>Описание </a:t>
            </a:r>
            <a:r>
              <a:rPr lang="ru-RU" sz="2400" i="1" dirty="0" err="1" smtClean="0"/>
              <a:t>ПрО</a:t>
            </a:r>
            <a:r>
              <a:rPr lang="ru-RU" sz="2400" i="1" dirty="0" smtClean="0"/>
              <a:t>, выполненное с использованием естественного языка, математических конструкций, таблиц, графиков, понятных как заказчику, так и разработчику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3600" b="1" dirty="0" err="1" smtClean="0"/>
              <a:t>Даталогическая</a:t>
            </a:r>
            <a:endParaRPr lang="ru-RU" sz="3600" b="1" dirty="0" smtClean="0"/>
          </a:p>
          <a:p>
            <a:r>
              <a:rPr lang="ru-RU" sz="2400" i="1" dirty="0" smtClean="0"/>
              <a:t>Описание по инфологической модели и представленное на ЯОД конкретной СУБД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3600" b="1" dirty="0" smtClean="0"/>
              <a:t>Физическая</a:t>
            </a:r>
          </a:p>
          <a:p>
            <a:r>
              <a:rPr lang="ru-RU" sz="2400" i="1" dirty="0" smtClean="0"/>
              <a:t>Определяет размещение и способы поиска данных на ЗУ СУБД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2178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Шаблон_презентации_ЦДО_РТУ МИРЭА_учеба</Template>
  <TotalTime>999</TotalTime>
  <Words>490</Words>
  <Application>Microsoft Office PowerPoint</Application>
  <PresentationFormat>Экран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Понеделко Елена Викторовна</cp:lastModifiedBy>
  <cp:revision>108</cp:revision>
  <dcterms:created xsi:type="dcterms:W3CDTF">2003-06-22T20:44:31Z</dcterms:created>
  <dcterms:modified xsi:type="dcterms:W3CDTF">2022-09-09T07:05:50Z</dcterms:modified>
</cp:coreProperties>
</file>