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7" r:id="rId3"/>
    <p:sldId id="264" r:id="rId4"/>
    <p:sldId id="266" r:id="rId5"/>
    <p:sldId id="279" r:id="rId6"/>
    <p:sldId id="271" r:id="rId7"/>
    <p:sldId id="265" r:id="rId8"/>
    <p:sldId id="270" r:id="rId9"/>
    <p:sldId id="280" r:id="rId10"/>
    <p:sldId id="277" r:id="rId11"/>
    <p:sldId id="281"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93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p:scale>
          <a:sx n="86" d="100"/>
          <a:sy n="86" d="100"/>
        </p:scale>
        <p:origin x="582"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1026-AA16-41CC-9D90-766158612E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E6252D7-7627-4809-B9B3-CDA4B4CC1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AACD242-16F2-4C84-A8B1-627A0E7FE80E}"/>
              </a:ext>
            </a:extLst>
          </p:cNvPr>
          <p:cNvSpPr>
            <a:spLocks noGrp="1"/>
          </p:cNvSpPr>
          <p:nvPr>
            <p:ph type="dt" sz="half" idx="10"/>
          </p:nvPr>
        </p:nvSpPr>
        <p:spPr/>
        <p:txBody>
          <a:bodyPr/>
          <a:lstStyle/>
          <a:p>
            <a:fld id="{94AAAD5A-EA3E-4022-B3DF-E4456143A647}" type="datetimeFigureOut">
              <a:rPr lang="en-GB" smtClean="0"/>
              <a:t>13/06/2021</a:t>
            </a:fld>
            <a:endParaRPr lang="en-GB"/>
          </a:p>
        </p:txBody>
      </p:sp>
      <p:sp>
        <p:nvSpPr>
          <p:cNvPr id="5" name="Footer Placeholder 4">
            <a:extLst>
              <a:ext uri="{FF2B5EF4-FFF2-40B4-BE49-F238E27FC236}">
                <a16:creationId xmlns:a16="http://schemas.microsoft.com/office/drawing/2014/main" id="{01F4341E-C5E8-4D3A-A50A-BC82276EBD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5935F7-C957-41B2-B31D-9B0F33E247F4}"/>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1594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7918-538A-481C-8D8F-62648EEE104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2EE6C7-D50C-469C-86C8-AC4A7FA923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891CED-E738-4614-BF91-EC8941573A33}"/>
              </a:ext>
            </a:extLst>
          </p:cNvPr>
          <p:cNvSpPr>
            <a:spLocks noGrp="1"/>
          </p:cNvSpPr>
          <p:nvPr>
            <p:ph type="dt" sz="half" idx="10"/>
          </p:nvPr>
        </p:nvSpPr>
        <p:spPr/>
        <p:txBody>
          <a:bodyPr/>
          <a:lstStyle/>
          <a:p>
            <a:fld id="{94AAAD5A-EA3E-4022-B3DF-E4456143A647}" type="datetimeFigureOut">
              <a:rPr lang="en-GB" smtClean="0"/>
              <a:t>13/06/2021</a:t>
            </a:fld>
            <a:endParaRPr lang="en-GB"/>
          </a:p>
        </p:txBody>
      </p:sp>
      <p:sp>
        <p:nvSpPr>
          <p:cNvPr id="5" name="Footer Placeholder 4">
            <a:extLst>
              <a:ext uri="{FF2B5EF4-FFF2-40B4-BE49-F238E27FC236}">
                <a16:creationId xmlns:a16="http://schemas.microsoft.com/office/drawing/2014/main" id="{40749E1B-F5C1-42BF-97E8-808E851D6B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8E4C61-B000-492B-9CE6-8CE8C67454B4}"/>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89979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3FD21-8D93-4B99-B1AE-45B1B4FE7B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83C41B-F570-4838-B765-5626197B0B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4B7AFB-C43C-4A3C-9B4E-72373EFCD65B}"/>
              </a:ext>
            </a:extLst>
          </p:cNvPr>
          <p:cNvSpPr>
            <a:spLocks noGrp="1"/>
          </p:cNvSpPr>
          <p:nvPr>
            <p:ph type="dt" sz="half" idx="10"/>
          </p:nvPr>
        </p:nvSpPr>
        <p:spPr/>
        <p:txBody>
          <a:bodyPr/>
          <a:lstStyle/>
          <a:p>
            <a:fld id="{94AAAD5A-EA3E-4022-B3DF-E4456143A647}" type="datetimeFigureOut">
              <a:rPr lang="en-GB" smtClean="0"/>
              <a:t>13/06/2021</a:t>
            </a:fld>
            <a:endParaRPr lang="en-GB"/>
          </a:p>
        </p:txBody>
      </p:sp>
      <p:sp>
        <p:nvSpPr>
          <p:cNvPr id="5" name="Footer Placeholder 4">
            <a:extLst>
              <a:ext uri="{FF2B5EF4-FFF2-40B4-BE49-F238E27FC236}">
                <a16:creationId xmlns:a16="http://schemas.microsoft.com/office/drawing/2014/main" id="{D9B8AF5D-F9C2-4B60-8586-88441241DD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05712C-DB9A-4252-8C10-DD9B0717A69F}"/>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114177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3BFD-C824-4FDC-97D1-B0489AFCCD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EC9FE8-822D-40C3-AE17-0AD47F2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E97E4E-5E76-4732-BCD2-9613A39500BF}"/>
              </a:ext>
            </a:extLst>
          </p:cNvPr>
          <p:cNvSpPr>
            <a:spLocks noGrp="1"/>
          </p:cNvSpPr>
          <p:nvPr>
            <p:ph type="dt" sz="half" idx="10"/>
          </p:nvPr>
        </p:nvSpPr>
        <p:spPr/>
        <p:txBody>
          <a:bodyPr/>
          <a:lstStyle/>
          <a:p>
            <a:fld id="{94AAAD5A-EA3E-4022-B3DF-E4456143A647}" type="datetimeFigureOut">
              <a:rPr lang="en-GB" smtClean="0"/>
              <a:t>13/06/2021</a:t>
            </a:fld>
            <a:endParaRPr lang="en-GB"/>
          </a:p>
        </p:txBody>
      </p:sp>
      <p:sp>
        <p:nvSpPr>
          <p:cNvPr id="5" name="Footer Placeholder 4">
            <a:extLst>
              <a:ext uri="{FF2B5EF4-FFF2-40B4-BE49-F238E27FC236}">
                <a16:creationId xmlns:a16="http://schemas.microsoft.com/office/drawing/2014/main" id="{AF7CAF13-EC86-42FF-BE59-136AD92C5D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0C8DD4-F1AD-4722-BD9C-D3C11BDFC233}"/>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248961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1E2E-9415-4D92-A9F1-2CF2339B49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0920B4-CB3A-42E1-94A9-3426A5004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8E86E0-AB6C-4047-A6B7-ABCC0E45D439}"/>
              </a:ext>
            </a:extLst>
          </p:cNvPr>
          <p:cNvSpPr>
            <a:spLocks noGrp="1"/>
          </p:cNvSpPr>
          <p:nvPr>
            <p:ph type="dt" sz="half" idx="10"/>
          </p:nvPr>
        </p:nvSpPr>
        <p:spPr/>
        <p:txBody>
          <a:bodyPr/>
          <a:lstStyle/>
          <a:p>
            <a:fld id="{94AAAD5A-EA3E-4022-B3DF-E4456143A647}" type="datetimeFigureOut">
              <a:rPr lang="en-GB" smtClean="0"/>
              <a:t>13/06/2021</a:t>
            </a:fld>
            <a:endParaRPr lang="en-GB"/>
          </a:p>
        </p:txBody>
      </p:sp>
      <p:sp>
        <p:nvSpPr>
          <p:cNvPr id="5" name="Footer Placeholder 4">
            <a:extLst>
              <a:ext uri="{FF2B5EF4-FFF2-40B4-BE49-F238E27FC236}">
                <a16:creationId xmlns:a16="http://schemas.microsoft.com/office/drawing/2014/main" id="{92872ABB-84AD-4D21-B609-63E1EA5320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6CF01A-1BF6-4041-9576-7B2499A1BC4E}"/>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172947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5F33-6152-421D-A785-AF66E856597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5A62E4-8A44-4E0F-BE94-DBF819521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16419B-BCA2-4EF8-AE82-D0562538C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06B84FA-5A5C-48A0-88DB-0B64DF667A37}"/>
              </a:ext>
            </a:extLst>
          </p:cNvPr>
          <p:cNvSpPr>
            <a:spLocks noGrp="1"/>
          </p:cNvSpPr>
          <p:nvPr>
            <p:ph type="dt" sz="half" idx="10"/>
          </p:nvPr>
        </p:nvSpPr>
        <p:spPr/>
        <p:txBody>
          <a:bodyPr/>
          <a:lstStyle/>
          <a:p>
            <a:fld id="{94AAAD5A-EA3E-4022-B3DF-E4456143A647}" type="datetimeFigureOut">
              <a:rPr lang="en-GB" smtClean="0"/>
              <a:t>13/06/2021</a:t>
            </a:fld>
            <a:endParaRPr lang="en-GB"/>
          </a:p>
        </p:txBody>
      </p:sp>
      <p:sp>
        <p:nvSpPr>
          <p:cNvPr id="6" name="Footer Placeholder 5">
            <a:extLst>
              <a:ext uri="{FF2B5EF4-FFF2-40B4-BE49-F238E27FC236}">
                <a16:creationId xmlns:a16="http://schemas.microsoft.com/office/drawing/2014/main" id="{C8775811-9EAC-4868-BF39-530373CA3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9F691B-C4D5-4F54-B845-126C0FD87E19}"/>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152064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D3ED-5553-4C5B-9A14-C4C417017E6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E2E96D6-A946-40A5-859D-314BD2BE37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500AA4-0859-4A8E-AB1E-94E4758B3E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4FF1199-2700-4835-8947-D0C6E21933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31E6A-86FD-4EE8-A375-D4F5522F3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EF3471-C8E2-4626-B686-1C2DCF4B3F77}"/>
              </a:ext>
            </a:extLst>
          </p:cNvPr>
          <p:cNvSpPr>
            <a:spLocks noGrp="1"/>
          </p:cNvSpPr>
          <p:nvPr>
            <p:ph type="dt" sz="half" idx="10"/>
          </p:nvPr>
        </p:nvSpPr>
        <p:spPr/>
        <p:txBody>
          <a:bodyPr/>
          <a:lstStyle/>
          <a:p>
            <a:fld id="{94AAAD5A-EA3E-4022-B3DF-E4456143A647}" type="datetimeFigureOut">
              <a:rPr lang="en-GB" smtClean="0"/>
              <a:t>13/06/2021</a:t>
            </a:fld>
            <a:endParaRPr lang="en-GB"/>
          </a:p>
        </p:txBody>
      </p:sp>
      <p:sp>
        <p:nvSpPr>
          <p:cNvPr id="8" name="Footer Placeholder 7">
            <a:extLst>
              <a:ext uri="{FF2B5EF4-FFF2-40B4-BE49-F238E27FC236}">
                <a16:creationId xmlns:a16="http://schemas.microsoft.com/office/drawing/2014/main" id="{CF73E392-8DF5-4BA1-BB02-573CE227AF5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680D046-A7C1-4242-A6D3-90271EBE20CF}"/>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423664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670D-653A-4149-915C-54148895AD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9CEFFC-13DA-4264-9742-4B3E83F26F08}"/>
              </a:ext>
            </a:extLst>
          </p:cNvPr>
          <p:cNvSpPr>
            <a:spLocks noGrp="1"/>
          </p:cNvSpPr>
          <p:nvPr>
            <p:ph type="dt" sz="half" idx="10"/>
          </p:nvPr>
        </p:nvSpPr>
        <p:spPr/>
        <p:txBody>
          <a:bodyPr/>
          <a:lstStyle/>
          <a:p>
            <a:fld id="{94AAAD5A-EA3E-4022-B3DF-E4456143A647}" type="datetimeFigureOut">
              <a:rPr lang="en-GB" smtClean="0"/>
              <a:t>13/06/2021</a:t>
            </a:fld>
            <a:endParaRPr lang="en-GB"/>
          </a:p>
        </p:txBody>
      </p:sp>
      <p:sp>
        <p:nvSpPr>
          <p:cNvPr id="4" name="Footer Placeholder 3">
            <a:extLst>
              <a:ext uri="{FF2B5EF4-FFF2-40B4-BE49-F238E27FC236}">
                <a16:creationId xmlns:a16="http://schemas.microsoft.com/office/drawing/2014/main" id="{D17F4FF2-9625-4FA6-BABB-6942ACCD9B2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2C87361-3742-4160-AE73-3BC3A4DECEE9}"/>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4823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6A7480-E689-491D-AC28-04138DEAD25C}"/>
              </a:ext>
            </a:extLst>
          </p:cNvPr>
          <p:cNvSpPr>
            <a:spLocks noGrp="1"/>
          </p:cNvSpPr>
          <p:nvPr>
            <p:ph type="dt" sz="half" idx="10"/>
          </p:nvPr>
        </p:nvSpPr>
        <p:spPr/>
        <p:txBody>
          <a:bodyPr/>
          <a:lstStyle/>
          <a:p>
            <a:fld id="{94AAAD5A-EA3E-4022-B3DF-E4456143A647}" type="datetimeFigureOut">
              <a:rPr lang="en-GB" smtClean="0"/>
              <a:t>13/06/2021</a:t>
            </a:fld>
            <a:endParaRPr lang="en-GB"/>
          </a:p>
        </p:txBody>
      </p:sp>
      <p:sp>
        <p:nvSpPr>
          <p:cNvPr id="3" name="Footer Placeholder 2">
            <a:extLst>
              <a:ext uri="{FF2B5EF4-FFF2-40B4-BE49-F238E27FC236}">
                <a16:creationId xmlns:a16="http://schemas.microsoft.com/office/drawing/2014/main" id="{7815B11A-8C08-4A77-A198-96FC7E70A49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DA53E3F-C8FE-4BAF-864D-6709B6C8E875}"/>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215727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7ECE-9F78-4235-A592-2FC0ABEC8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933DDC-5EB0-43D4-97BD-EDE9E73D73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5B5DBF-6F8A-49CA-A735-3F0CE4370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D94FE-7123-425E-B357-299BE88BB060}"/>
              </a:ext>
            </a:extLst>
          </p:cNvPr>
          <p:cNvSpPr>
            <a:spLocks noGrp="1"/>
          </p:cNvSpPr>
          <p:nvPr>
            <p:ph type="dt" sz="half" idx="10"/>
          </p:nvPr>
        </p:nvSpPr>
        <p:spPr/>
        <p:txBody>
          <a:bodyPr/>
          <a:lstStyle/>
          <a:p>
            <a:fld id="{94AAAD5A-EA3E-4022-B3DF-E4456143A647}" type="datetimeFigureOut">
              <a:rPr lang="en-GB" smtClean="0"/>
              <a:t>13/06/2021</a:t>
            </a:fld>
            <a:endParaRPr lang="en-GB"/>
          </a:p>
        </p:txBody>
      </p:sp>
      <p:sp>
        <p:nvSpPr>
          <p:cNvPr id="6" name="Footer Placeholder 5">
            <a:extLst>
              <a:ext uri="{FF2B5EF4-FFF2-40B4-BE49-F238E27FC236}">
                <a16:creationId xmlns:a16="http://schemas.microsoft.com/office/drawing/2014/main" id="{8F0FB002-05D3-4C87-98E0-E7C8878044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4E9996-07D5-432D-8331-7E308BBB8E7F}"/>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341255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C01C-D6B4-4A27-98A7-3D01A25BC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840085-76D7-4202-9BBD-8EE8CFAAA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E302C2-1C22-4423-9D0F-91C9A1429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165BDD-8618-414D-81C5-CBE894A3FF1B}"/>
              </a:ext>
            </a:extLst>
          </p:cNvPr>
          <p:cNvSpPr>
            <a:spLocks noGrp="1"/>
          </p:cNvSpPr>
          <p:nvPr>
            <p:ph type="dt" sz="half" idx="10"/>
          </p:nvPr>
        </p:nvSpPr>
        <p:spPr/>
        <p:txBody>
          <a:bodyPr/>
          <a:lstStyle/>
          <a:p>
            <a:fld id="{94AAAD5A-EA3E-4022-B3DF-E4456143A647}" type="datetimeFigureOut">
              <a:rPr lang="en-GB" smtClean="0"/>
              <a:t>13/06/2021</a:t>
            </a:fld>
            <a:endParaRPr lang="en-GB"/>
          </a:p>
        </p:txBody>
      </p:sp>
      <p:sp>
        <p:nvSpPr>
          <p:cNvPr id="6" name="Footer Placeholder 5">
            <a:extLst>
              <a:ext uri="{FF2B5EF4-FFF2-40B4-BE49-F238E27FC236}">
                <a16:creationId xmlns:a16="http://schemas.microsoft.com/office/drawing/2014/main" id="{50D4EF84-AABF-4E60-8CDC-DD8C300560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97B5BA-583B-4AD6-AA93-0AFE1809495B}"/>
              </a:ext>
            </a:extLst>
          </p:cNvPr>
          <p:cNvSpPr>
            <a:spLocks noGrp="1"/>
          </p:cNvSpPr>
          <p:nvPr>
            <p:ph type="sldNum" sz="quarter" idx="12"/>
          </p:nvPr>
        </p:nvSpPr>
        <p:spPr/>
        <p:txBody>
          <a:bodyPr/>
          <a:lstStyle/>
          <a:p>
            <a:fld id="{EC945F41-92B2-493C-937E-2755D4533F28}" type="slidenum">
              <a:rPr lang="en-GB" smtClean="0"/>
              <a:t>‹#›</a:t>
            </a:fld>
            <a:endParaRPr lang="en-GB"/>
          </a:p>
        </p:txBody>
      </p:sp>
    </p:spTree>
    <p:extLst>
      <p:ext uri="{BB962C8B-B14F-4D97-AF65-F5344CB8AC3E}">
        <p14:creationId xmlns:p14="http://schemas.microsoft.com/office/powerpoint/2010/main" val="294394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D2AF1E-B0AC-4038-95DE-F00FD4DD4E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2BDB88-40E9-40A8-ABAB-966104DAF1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ECC9D9-CE9B-4D65-A73C-57023A866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AAD5A-EA3E-4022-B3DF-E4456143A647}" type="datetimeFigureOut">
              <a:rPr lang="en-GB" smtClean="0"/>
              <a:t>13/06/2021</a:t>
            </a:fld>
            <a:endParaRPr lang="en-GB"/>
          </a:p>
        </p:txBody>
      </p:sp>
      <p:sp>
        <p:nvSpPr>
          <p:cNvPr id="5" name="Footer Placeholder 4">
            <a:extLst>
              <a:ext uri="{FF2B5EF4-FFF2-40B4-BE49-F238E27FC236}">
                <a16:creationId xmlns:a16="http://schemas.microsoft.com/office/drawing/2014/main" id="{4942C57D-FBCD-4638-AEE1-FFE1594CF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DAD34A-FC2B-4907-8747-B085DA35B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45F41-92B2-493C-937E-2755D4533F28}" type="slidenum">
              <a:rPr lang="en-GB" smtClean="0"/>
              <a:t>‹#›</a:t>
            </a:fld>
            <a:endParaRPr lang="en-GB"/>
          </a:p>
        </p:txBody>
      </p:sp>
    </p:spTree>
    <p:extLst>
      <p:ext uri="{BB962C8B-B14F-4D97-AF65-F5344CB8AC3E}">
        <p14:creationId xmlns:p14="http://schemas.microsoft.com/office/powerpoint/2010/main" val="15945291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61D0D-B693-42DA-9CE9-2C90A1B6626E}"/>
              </a:ext>
            </a:extLst>
          </p:cNvPr>
          <p:cNvSpPr txBox="1"/>
          <p:nvPr/>
        </p:nvSpPr>
        <p:spPr>
          <a:xfrm>
            <a:off x="7464614" y="1783959"/>
            <a:ext cx="4087306"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a:latin typeface="+mj-lt"/>
                <a:ea typeface="+mj-ea"/>
                <a:cs typeface="+mj-cs"/>
              </a:rPr>
              <a:t>Reducing Operating Costs </a:t>
            </a:r>
          </a:p>
        </p:txBody>
      </p:sp>
      <p:sp>
        <p:nvSpPr>
          <p:cNvPr id="135" name="Freeform: Shape 134">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Employment Opportunities | Sorted by Job Title ascending | Employment  Opportunities">
            <a:extLst>
              <a:ext uri="{FF2B5EF4-FFF2-40B4-BE49-F238E27FC236}">
                <a16:creationId xmlns:a16="http://schemas.microsoft.com/office/drawing/2014/main" id="{43E5FB11-504F-4A88-8D36-3E6170C91B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71673" r="-9943" b="-55363"/>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solidFill>
            <a:schemeClr val="tx1"/>
          </a:solidFill>
        </p:spPr>
      </p:pic>
      <p:sp>
        <p:nvSpPr>
          <p:cNvPr id="5" name="TextBox 4">
            <a:extLst>
              <a:ext uri="{FF2B5EF4-FFF2-40B4-BE49-F238E27FC236}">
                <a16:creationId xmlns:a16="http://schemas.microsoft.com/office/drawing/2014/main" id="{B13556F2-6C13-42BC-9C18-DA5A474BACFA}"/>
              </a:ext>
            </a:extLst>
          </p:cNvPr>
          <p:cNvSpPr txBox="1"/>
          <p:nvPr/>
        </p:nvSpPr>
        <p:spPr>
          <a:xfrm>
            <a:off x="9351389" y="6255834"/>
            <a:ext cx="2725382" cy="369332"/>
          </a:xfrm>
          <a:prstGeom prst="rect">
            <a:avLst/>
          </a:prstGeom>
          <a:noFill/>
        </p:spPr>
        <p:txBody>
          <a:bodyPr wrap="square" rtlCol="0">
            <a:spAutoFit/>
          </a:bodyPr>
          <a:lstStyle/>
          <a:p>
            <a:r>
              <a:rPr lang="en-SG" dirty="0"/>
              <a:t>Angeline Chandraatmadja </a:t>
            </a:r>
            <a:endParaRPr lang="en-GB" dirty="0"/>
          </a:p>
        </p:txBody>
      </p:sp>
    </p:spTree>
    <p:extLst>
      <p:ext uri="{BB962C8B-B14F-4D97-AF65-F5344CB8AC3E}">
        <p14:creationId xmlns:p14="http://schemas.microsoft.com/office/powerpoint/2010/main" val="26379559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3400" kern="1200">
                <a:solidFill>
                  <a:schemeClr val="tx1"/>
                </a:solidFill>
                <a:latin typeface="+mj-lt"/>
                <a:ea typeface="+mj-ea"/>
                <a:cs typeface="+mj-cs"/>
              </a:rPr>
              <a:t>Potential Improvement : Better classifications</a:t>
            </a:r>
          </a:p>
        </p:txBody>
      </p:sp>
      <p:sp>
        <p:nvSpPr>
          <p:cNvPr id="6" name="TextBox 5">
            <a:extLst>
              <a:ext uri="{FF2B5EF4-FFF2-40B4-BE49-F238E27FC236}">
                <a16:creationId xmlns:a16="http://schemas.microsoft.com/office/drawing/2014/main" id="{C26CFE98-94D4-4F33-92BD-6CBB34A49879}"/>
              </a:ext>
            </a:extLst>
          </p:cNvPr>
          <p:cNvSpPr txBox="1"/>
          <p:nvPr/>
        </p:nvSpPr>
        <p:spPr>
          <a:xfrm>
            <a:off x="838201" y="2623381"/>
            <a:ext cx="3888528" cy="35535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From this graph we can see that there are certain neighborhoods that have higher mean than others.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Can be clustered into 4 – 5 different clusters of neighborhoods according to their mean.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We will attempt to see if areas play a role in this. </a:t>
            </a:r>
          </a:p>
        </p:txBody>
      </p:sp>
      <p:pic>
        <p:nvPicPr>
          <p:cNvPr id="4" name="Picture 3">
            <a:extLst>
              <a:ext uri="{FF2B5EF4-FFF2-40B4-BE49-F238E27FC236}">
                <a16:creationId xmlns:a16="http://schemas.microsoft.com/office/drawing/2014/main" id="{F387C7FC-6762-4D5A-870D-E58B227D2BF4}"/>
              </a:ext>
            </a:extLst>
          </p:cNvPr>
          <p:cNvPicPr>
            <a:picLocks noChangeAspect="1"/>
          </p:cNvPicPr>
          <p:nvPr/>
        </p:nvPicPr>
        <p:blipFill>
          <a:blip r:embed="rId2"/>
          <a:stretch>
            <a:fillRect/>
          </a:stretch>
        </p:blipFill>
        <p:spPr>
          <a:xfrm>
            <a:off x="6800986" y="1128743"/>
            <a:ext cx="4747547" cy="4628857"/>
          </a:xfrm>
          <a:prstGeom prst="rect">
            <a:avLst/>
          </a:prstGeom>
        </p:spPr>
      </p:pic>
    </p:spTree>
    <p:extLst>
      <p:ext uri="{BB962C8B-B14F-4D97-AF65-F5344CB8AC3E}">
        <p14:creationId xmlns:p14="http://schemas.microsoft.com/office/powerpoint/2010/main" val="112736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548F70A7-F6D0-47C4-8213-6E5FCAA998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0031" y="1982022"/>
            <a:ext cx="7533323" cy="4875978"/>
          </a:xfrm>
          <a:prstGeom prst="rect">
            <a:avLst/>
          </a:prstGeom>
          <a:noFill/>
          <a:ln>
            <a:noFill/>
          </a:ln>
        </p:spPr>
      </p:pic>
      <p:pic>
        <p:nvPicPr>
          <p:cNvPr id="11" name="Picture 10" descr="Map&#10;&#10;Description automatically generated">
            <a:extLst>
              <a:ext uri="{FF2B5EF4-FFF2-40B4-BE49-F238E27FC236}">
                <a16:creationId xmlns:a16="http://schemas.microsoft.com/office/drawing/2014/main" id="{56814317-2770-44A8-9FC0-8A2EE4150428}"/>
              </a:ext>
            </a:extLst>
          </p:cNvPr>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7146" y="1844524"/>
            <a:ext cx="8219088" cy="4967643"/>
          </a:xfrm>
          <a:prstGeom prst="rect">
            <a:avLst/>
          </a:prstGeom>
          <a:noFill/>
          <a:ln>
            <a:noFill/>
          </a:ln>
        </p:spPr>
      </p:pic>
      <p:sp>
        <p:nvSpPr>
          <p:cNvPr id="12" name="Rectangle 11">
            <a:extLst>
              <a:ext uri="{FF2B5EF4-FFF2-40B4-BE49-F238E27FC236}">
                <a16:creationId xmlns:a16="http://schemas.microsoft.com/office/drawing/2014/main" id="{32FC73BB-CC6E-4F72-ACDF-B34CB1AB085B}"/>
              </a:ext>
            </a:extLst>
          </p:cNvPr>
          <p:cNvSpPr/>
          <p:nvPr/>
        </p:nvSpPr>
        <p:spPr>
          <a:xfrm>
            <a:off x="620994" y="2088066"/>
            <a:ext cx="1889760" cy="183642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11B4E88-9169-4856-8A5D-F6EE5C18A5B1}"/>
              </a:ext>
            </a:extLst>
          </p:cNvPr>
          <p:cNvSpPr/>
          <p:nvPr/>
        </p:nvSpPr>
        <p:spPr>
          <a:xfrm>
            <a:off x="2510754" y="2086030"/>
            <a:ext cx="1836420" cy="183642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CFCC9D91-72E7-47B3-81CF-A72F78A2B5A5}"/>
              </a:ext>
            </a:extLst>
          </p:cNvPr>
          <p:cNvSpPr/>
          <p:nvPr/>
        </p:nvSpPr>
        <p:spPr>
          <a:xfrm>
            <a:off x="4347174" y="2086834"/>
            <a:ext cx="1607820" cy="183642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1C1A1F94-BD0D-42E0-A643-C768B333EAAF}"/>
              </a:ext>
            </a:extLst>
          </p:cNvPr>
          <p:cNvSpPr/>
          <p:nvPr/>
        </p:nvSpPr>
        <p:spPr>
          <a:xfrm>
            <a:off x="4088058" y="3922450"/>
            <a:ext cx="1866935" cy="254711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38C12B7-AEE0-4BD3-86E4-ADE122F1E810}"/>
              </a:ext>
            </a:extLst>
          </p:cNvPr>
          <p:cNvSpPr/>
          <p:nvPr/>
        </p:nvSpPr>
        <p:spPr>
          <a:xfrm>
            <a:off x="3261253" y="3920228"/>
            <a:ext cx="826805" cy="58115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20966A92-5828-4BD2-BA8B-2CB9AAA351F2}"/>
              </a:ext>
            </a:extLst>
          </p:cNvPr>
          <p:cNvSpPr/>
          <p:nvPr/>
        </p:nvSpPr>
        <p:spPr>
          <a:xfrm>
            <a:off x="2939291" y="4520854"/>
            <a:ext cx="1148766" cy="194871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151757F7-87A5-4272-B977-49D2159F3ED8}"/>
              </a:ext>
            </a:extLst>
          </p:cNvPr>
          <p:cNvCxnSpPr/>
          <p:nvPr/>
        </p:nvCxnSpPr>
        <p:spPr>
          <a:xfrm>
            <a:off x="620994" y="3943313"/>
            <a:ext cx="0" cy="254933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2E3107-3F17-453D-A04D-6FF3AFC4BB71}"/>
              </a:ext>
            </a:extLst>
          </p:cNvPr>
          <p:cNvCxnSpPr>
            <a:cxnSpLocks/>
          </p:cNvCxnSpPr>
          <p:nvPr/>
        </p:nvCxnSpPr>
        <p:spPr>
          <a:xfrm flipH="1">
            <a:off x="597227" y="6469566"/>
            <a:ext cx="234206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789575-C2DC-4F6D-A3D8-7B49A5AEFD0C}"/>
              </a:ext>
            </a:extLst>
          </p:cNvPr>
          <p:cNvCxnSpPr>
            <a:cxnSpLocks/>
          </p:cNvCxnSpPr>
          <p:nvPr/>
        </p:nvCxnSpPr>
        <p:spPr>
          <a:xfrm flipH="1">
            <a:off x="2327873" y="4876986"/>
            <a:ext cx="61141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A8B912-ED1B-485E-8F34-A8C7B8214E81}"/>
              </a:ext>
            </a:extLst>
          </p:cNvPr>
          <p:cNvCxnSpPr>
            <a:cxnSpLocks/>
          </p:cNvCxnSpPr>
          <p:nvPr/>
        </p:nvCxnSpPr>
        <p:spPr>
          <a:xfrm>
            <a:off x="2327873" y="3912833"/>
            <a:ext cx="0" cy="99463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6F58C347-4EC6-4FEB-93BB-5E7D06831B51}"/>
              </a:ext>
            </a:extLst>
          </p:cNvPr>
          <p:cNvSpPr/>
          <p:nvPr/>
        </p:nvSpPr>
        <p:spPr>
          <a:xfrm>
            <a:off x="4690073" y="2655608"/>
            <a:ext cx="1104900"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Northeast</a:t>
            </a:r>
            <a:endParaRPr lang="en-GB" sz="1100" dirty="0"/>
          </a:p>
        </p:txBody>
      </p:sp>
      <p:sp>
        <p:nvSpPr>
          <p:cNvPr id="26" name="Rectangle: Rounded Corners 25">
            <a:extLst>
              <a:ext uri="{FF2B5EF4-FFF2-40B4-BE49-F238E27FC236}">
                <a16:creationId xmlns:a16="http://schemas.microsoft.com/office/drawing/2014/main" id="{E031DDA8-D630-48AC-ABE8-6835A93EF8C1}"/>
              </a:ext>
            </a:extLst>
          </p:cNvPr>
          <p:cNvSpPr/>
          <p:nvPr/>
        </p:nvSpPr>
        <p:spPr>
          <a:xfrm>
            <a:off x="4571889" y="5680897"/>
            <a:ext cx="1104900"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Southeast</a:t>
            </a:r>
            <a:endParaRPr lang="en-GB" sz="1100" dirty="0"/>
          </a:p>
        </p:txBody>
      </p:sp>
      <p:sp>
        <p:nvSpPr>
          <p:cNvPr id="27" name="Rectangle: Rounded Corners 26">
            <a:extLst>
              <a:ext uri="{FF2B5EF4-FFF2-40B4-BE49-F238E27FC236}">
                <a16:creationId xmlns:a16="http://schemas.microsoft.com/office/drawing/2014/main" id="{ABF2D644-C197-486A-8F1F-CB37E67B81BD}"/>
              </a:ext>
            </a:extLst>
          </p:cNvPr>
          <p:cNvSpPr/>
          <p:nvPr/>
        </p:nvSpPr>
        <p:spPr>
          <a:xfrm>
            <a:off x="3105150" y="5871397"/>
            <a:ext cx="647627"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South</a:t>
            </a:r>
            <a:endParaRPr lang="en-GB" sz="1100" dirty="0"/>
          </a:p>
        </p:txBody>
      </p:sp>
      <p:sp>
        <p:nvSpPr>
          <p:cNvPr id="28" name="Rectangle: Rounded Corners 27">
            <a:extLst>
              <a:ext uri="{FF2B5EF4-FFF2-40B4-BE49-F238E27FC236}">
                <a16:creationId xmlns:a16="http://schemas.microsoft.com/office/drawing/2014/main" id="{2D503F19-C153-4E84-8BD4-62630E8CDA2E}"/>
              </a:ext>
            </a:extLst>
          </p:cNvPr>
          <p:cNvSpPr/>
          <p:nvPr/>
        </p:nvSpPr>
        <p:spPr>
          <a:xfrm>
            <a:off x="964265" y="5486438"/>
            <a:ext cx="1104900"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Southwest</a:t>
            </a:r>
            <a:endParaRPr lang="en-GB" sz="1100" dirty="0"/>
          </a:p>
        </p:txBody>
      </p:sp>
      <p:sp>
        <p:nvSpPr>
          <p:cNvPr id="29" name="Rectangle: Rounded Corners 28">
            <a:extLst>
              <a:ext uri="{FF2B5EF4-FFF2-40B4-BE49-F238E27FC236}">
                <a16:creationId xmlns:a16="http://schemas.microsoft.com/office/drawing/2014/main" id="{363A5284-9CCF-4DC1-BCAF-5B6CAEFE8F4A}"/>
              </a:ext>
            </a:extLst>
          </p:cNvPr>
          <p:cNvSpPr/>
          <p:nvPr/>
        </p:nvSpPr>
        <p:spPr>
          <a:xfrm>
            <a:off x="952427" y="2750858"/>
            <a:ext cx="1104900"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Northwest</a:t>
            </a:r>
            <a:endParaRPr lang="en-GB" sz="1100" dirty="0"/>
          </a:p>
        </p:txBody>
      </p:sp>
      <p:sp>
        <p:nvSpPr>
          <p:cNvPr id="30" name="Rectangle: Rounded Corners 29">
            <a:extLst>
              <a:ext uri="{FF2B5EF4-FFF2-40B4-BE49-F238E27FC236}">
                <a16:creationId xmlns:a16="http://schemas.microsoft.com/office/drawing/2014/main" id="{7A7D03D0-9DF6-4CC3-BECE-45B6D3BFADC8}"/>
              </a:ext>
            </a:extLst>
          </p:cNvPr>
          <p:cNvSpPr/>
          <p:nvPr/>
        </p:nvSpPr>
        <p:spPr>
          <a:xfrm>
            <a:off x="2942210" y="2187126"/>
            <a:ext cx="647627"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North</a:t>
            </a:r>
            <a:endParaRPr lang="en-GB" sz="1100" dirty="0"/>
          </a:p>
        </p:txBody>
      </p:sp>
      <p:sp>
        <p:nvSpPr>
          <p:cNvPr id="31" name="Rectangle: Rounded Corners 30">
            <a:extLst>
              <a:ext uri="{FF2B5EF4-FFF2-40B4-BE49-F238E27FC236}">
                <a16:creationId xmlns:a16="http://schemas.microsoft.com/office/drawing/2014/main" id="{F6F66043-7641-484B-9651-C2DD746B2D25}"/>
              </a:ext>
            </a:extLst>
          </p:cNvPr>
          <p:cNvSpPr/>
          <p:nvPr/>
        </p:nvSpPr>
        <p:spPr>
          <a:xfrm>
            <a:off x="3244232" y="4301149"/>
            <a:ext cx="843789"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Downtown</a:t>
            </a:r>
            <a:endParaRPr lang="en-GB" sz="1100" dirty="0"/>
          </a:p>
        </p:txBody>
      </p:sp>
      <p:sp>
        <p:nvSpPr>
          <p:cNvPr id="32" name="Rectangle: Rounded Corners 31">
            <a:extLst>
              <a:ext uri="{FF2B5EF4-FFF2-40B4-BE49-F238E27FC236}">
                <a16:creationId xmlns:a16="http://schemas.microsoft.com/office/drawing/2014/main" id="{09CE9623-9256-4395-9857-21943ED715F1}"/>
              </a:ext>
            </a:extLst>
          </p:cNvPr>
          <p:cNvSpPr/>
          <p:nvPr/>
        </p:nvSpPr>
        <p:spPr>
          <a:xfrm>
            <a:off x="2303139" y="3941920"/>
            <a:ext cx="968655" cy="190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Campustown</a:t>
            </a:r>
            <a:endParaRPr lang="en-GB" sz="1100" dirty="0"/>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568322" y="365496"/>
            <a:ext cx="9392421" cy="1330841"/>
          </a:xfrm>
        </p:spPr>
        <p:txBody>
          <a:bodyPr vert="horz" lIns="91440" tIns="45720" rIns="91440" bIns="45720" rtlCol="0" anchor="ctr">
            <a:normAutofit/>
          </a:bodyPr>
          <a:lstStyle/>
          <a:p>
            <a:pPr algn="l"/>
            <a:r>
              <a:rPr lang="en-SG" sz="4400" dirty="0"/>
              <a:t>Potential Improvement : Better classifications</a:t>
            </a:r>
            <a:endParaRPr lang="en-GB" sz="4400" dirty="0"/>
          </a:p>
        </p:txBody>
      </p:sp>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00DA163B-C593-45E2-B394-74C0D5DCA258}"/>
              </a:ext>
            </a:extLst>
          </p:cNvPr>
          <p:cNvSpPr txBox="1"/>
          <p:nvPr/>
        </p:nvSpPr>
        <p:spPr>
          <a:xfrm>
            <a:off x="8878323" y="3597524"/>
            <a:ext cx="2531328" cy="923330"/>
          </a:xfrm>
          <a:prstGeom prst="rect">
            <a:avLst/>
          </a:prstGeom>
          <a:noFill/>
        </p:spPr>
        <p:txBody>
          <a:bodyPr wrap="square" rtlCol="0">
            <a:spAutoFit/>
          </a:bodyPr>
          <a:lstStyle/>
          <a:p>
            <a:r>
              <a:rPr lang="en-SG" dirty="0"/>
              <a:t>We have mapped  out the </a:t>
            </a:r>
            <a:r>
              <a:rPr lang="en-SG" dirty="0" err="1"/>
              <a:t>neighborhood</a:t>
            </a:r>
            <a:r>
              <a:rPr lang="en-SG" dirty="0"/>
              <a:t> into generalized areas </a:t>
            </a:r>
            <a:endParaRPr lang="en-GB" dirty="0"/>
          </a:p>
        </p:txBody>
      </p:sp>
    </p:spTree>
    <p:extLst>
      <p:ext uri="{BB962C8B-B14F-4D97-AF65-F5344CB8AC3E}">
        <p14:creationId xmlns:p14="http://schemas.microsoft.com/office/powerpoint/2010/main" val="46695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itle 1">
            <a:extLst>
              <a:ext uri="{FF2B5EF4-FFF2-40B4-BE49-F238E27FC236}">
                <a16:creationId xmlns:a16="http://schemas.microsoft.com/office/drawing/2014/main" id="{E8298051-3F50-4CE5-B874-824709373C55}"/>
              </a:ext>
            </a:extLst>
          </p:cNvPr>
          <p:cNvSpPr txBox="1">
            <a:spLocks/>
          </p:cNvSpPr>
          <p:nvPr/>
        </p:nvSpPr>
        <p:spPr>
          <a:xfrm>
            <a:off x="1137034" y="609600"/>
            <a:ext cx="4784796" cy="13308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700" kern="1200">
                <a:solidFill>
                  <a:schemeClr val="tx1"/>
                </a:solidFill>
                <a:latin typeface="+mj-lt"/>
                <a:ea typeface="+mj-ea"/>
                <a:cs typeface="+mj-cs"/>
              </a:rPr>
              <a:t>Potential Improvement : Better classifications</a:t>
            </a:r>
          </a:p>
        </p:txBody>
      </p:sp>
      <p:sp>
        <p:nvSpPr>
          <p:cNvPr id="6" name="TextBox 5">
            <a:extLst>
              <a:ext uri="{FF2B5EF4-FFF2-40B4-BE49-F238E27FC236}">
                <a16:creationId xmlns:a16="http://schemas.microsoft.com/office/drawing/2014/main" id="{CD379749-0DCD-428A-BE87-42E67F8E0C0C}"/>
              </a:ext>
            </a:extLst>
          </p:cNvPr>
          <p:cNvSpPr txBox="1"/>
          <p:nvPr/>
        </p:nvSpPr>
        <p:spPr>
          <a:xfrm>
            <a:off x="1137034" y="2194102"/>
            <a:ext cx="4438036" cy="390858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However it has instead muted down the difference in the mean between neighborhoods.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Perhaps we recategorizing to different classes of neighborhoods or districts might make our model more accurate.  </a:t>
            </a:r>
          </a:p>
        </p:txBody>
      </p:sp>
      <p:pic>
        <p:nvPicPr>
          <p:cNvPr id="7" name="Picture 6">
            <a:extLst>
              <a:ext uri="{FF2B5EF4-FFF2-40B4-BE49-F238E27FC236}">
                <a16:creationId xmlns:a16="http://schemas.microsoft.com/office/drawing/2014/main" id="{15767D48-4291-4CE7-A758-012E4E79A7C8}"/>
              </a:ext>
            </a:extLst>
          </p:cNvPr>
          <p:cNvPicPr>
            <a:picLocks noChangeAspect="1"/>
          </p:cNvPicPr>
          <p:nvPr/>
        </p:nvPicPr>
        <p:blipFill>
          <a:blip r:embed="rId2"/>
          <a:stretch>
            <a:fillRect/>
          </a:stretch>
        </p:blipFill>
        <p:spPr>
          <a:xfrm>
            <a:off x="6880610" y="1639801"/>
            <a:ext cx="4737650" cy="3600613"/>
          </a:xfrm>
          <a:prstGeom prst="rect">
            <a:avLst/>
          </a:prstGeom>
        </p:spPr>
      </p:pic>
    </p:spTree>
    <p:extLst>
      <p:ext uri="{BB962C8B-B14F-4D97-AF65-F5344CB8AC3E}">
        <p14:creationId xmlns:p14="http://schemas.microsoft.com/office/powerpoint/2010/main" val="345566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4919-72AC-486C-AF90-D17C13A6DB5B}"/>
              </a:ext>
            </a:extLst>
          </p:cNvPr>
          <p:cNvSpPr>
            <a:spLocks noGrp="1"/>
          </p:cNvSpPr>
          <p:nvPr>
            <p:ph type="title"/>
          </p:nvPr>
        </p:nvSpPr>
        <p:spPr>
          <a:xfrm>
            <a:off x="4965430" y="629268"/>
            <a:ext cx="6586491" cy="1286160"/>
          </a:xfrm>
        </p:spPr>
        <p:txBody>
          <a:bodyPr anchor="b">
            <a:normAutofit/>
          </a:bodyPr>
          <a:lstStyle/>
          <a:p>
            <a:r>
              <a:rPr lang="en-SG" dirty="0"/>
              <a:t>Content</a:t>
            </a:r>
            <a:endParaRPr lang="en-GB" dirty="0"/>
          </a:p>
        </p:txBody>
      </p:sp>
      <p:sp>
        <p:nvSpPr>
          <p:cNvPr id="3" name="Content Placeholder 2">
            <a:extLst>
              <a:ext uri="{FF2B5EF4-FFF2-40B4-BE49-F238E27FC236}">
                <a16:creationId xmlns:a16="http://schemas.microsoft.com/office/drawing/2014/main" id="{B6D890D4-4B10-402B-AB5C-82DEE7FEEE8F}"/>
              </a:ext>
            </a:extLst>
          </p:cNvPr>
          <p:cNvSpPr>
            <a:spLocks noGrp="1"/>
          </p:cNvSpPr>
          <p:nvPr>
            <p:ph idx="1"/>
          </p:nvPr>
        </p:nvSpPr>
        <p:spPr>
          <a:xfrm>
            <a:off x="4965431" y="2438400"/>
            <a:ext cx="6586489" cy="3785419"/>
          </a:xfrm>
        </p:spPr>
        <p:txBody>
          <a:bodyPr>
            <a:normAutofit/>
          </a:bodyPr>
          <a:lstStyle/>
          <a:p>
            <a:r>
              <a:rPr lang="en-SG" sz="2000" dirty="0"/>
              <a:t>Problem Statement</a:t>
            </a:r>
          </a:p>
          <a:p>
            <a:r>
              <a:rPr lang="en-GB" sz="2000" dirty="0"/>
              <a:t>Solution</a:t>
            </a:r>
          </a:p>
          <a:p>
            <a:r>
              <a:rPr lang="en-GB" sz="2000" dirty="0"/>
              <a:t>Reducing No. of Questions in the Survey</a:t>
            </a:r>
          </a:p>
          <a:p>
            <a:r>
              <a:rPr lang="en-GB" sz="2000" dirty="0"/>
              <a:t>Simplifying the Questions</a:t>
            </a:r>
          </a:p>
          <a:p>
            <a:r>
              <a:rPr lang="en-GB" sz="2000" dirty="0"/>
              <a:t>Final Result</a:t>
            </a:r>
          </a:p>
          <a:p>
            <a:r>
              <a:rPr lang="en-GB" sz="2000" dirty="0"/>
              <a:t>Potential Improvements</a:t>
            </a:r>
          </a:p>
          <a:p>
            <a:endParaRPr lang="en-GB" sz="2000" dirty="0"/>
          </a:p>
          <a:p>
            <a:endParaRPr lang="en-GB" sz="2000" dirty="0"/>
          </a:p>
          <a:p>
            <a:endParaRPr lang="en-GB" sz="2000" dirty="0"/>
          </a:p>
        </p:txBody>
      </p:sp>
      <p:pic>
        <p:nvPicPr>
          <p:cNvPr id="5" name="Picture 4" descr="Many question marks on black background">
            <a:extLst>
              <a:ext uri="{FF2B5EF4-FFF2-40B4-BE49-F238E27FC236}">
                <a16:creationId xmlns:a16="http://schemas.microsoft.com/office/drawing/2014/main" id="{30E1A099-76EB-49B1-8AA5-F2DE0B750DBC}"/>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51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360B-F71D-497D-8C98-6CE46258E0B9}"/>
              </a:ext>
            </a:extLst>
          </p:cNvPr>
          <p:cNvSpPr>
            <a:spLocks noGrp="1"/>
          </p:cNvSpPr>
          <p:nvPr>
            <p:ph type="title"/>
          </p:nvPr>
        </p:nvSpPr>
        <p:spPr>
          <a:xfrm>
            <a:off x="1653363" y="365760"/>
            <a:ext cx="9367203" cy="1188720"/>
          </a:xfrm>
        </p:spPr>
        <p:txBody>
          <a:bodyPr>
            <a:normAutofit/>
          </a:bodyPr>
          <a:lstStyle/>
          <a:p>
            <a:r>
              <a:rPr lang="en-SG" dirty="0"/>
              <a:t>Problem Statement</a:t>
            </a:r>
            <a:endParaRPr lang="en-GB" dirty="0"/>
          </a:p>
        </p:txBody>
      </p:sp>
      <p:sp>
        <p:nvSpPr>
          <p:cNvPr id="35"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8DBFF65-79FA-425B-961C-2E803F66AA26}"/>
              </a:ext>
            </a:extLst>
          </p:cNvPr>
          <p:cNvSpPr>
            <a:spLocks noGrp="1"/>
          </p:cNvSpPr>
          <p:nvPr>
            <p:ph idx="1"/>
          </p:nvPr>
        </p:nvSpPr>
        <p:spPr>
          <a:xfrm>
            <a:off x="1653362" y="1920240"/>
            <a:ext cx="9367204" cy="3108960"/>
          </a:xfrm>
        </p:spPr>
        <p:txBody>
          <a:bodyPr anchor="t">
            <a:normAutofit/>
          </a:bodyPr>
          <a:lstStyle/>
          <a:p>
            <a:r>
              <a:rPr lang="en-GB" sz="2400" b="1" dirty="0">
                <a:latin typeface="Helvetica Neue"/>
              </a:rPr>
              <a:t>State of Iowa Government</a:t>
            </a:r>
            <a:r>
              <a:rPr lang="en-GB" sz="2400" dirty="0">
                <a:latin typeface="Helvetica Neue"/>
              </a:rPr>
              <a:t>: </a:t>
            </a:r>
            <a:br>
              <a:rPr lang="en-GB" sz="2400" dirty="0">
                <a:latin typeface="Helvetica Neue"/>
              </a:rPr>
            </a:br>
            <a:r>
              <a:rPr lang="en-GB" sz="2400" dirty="0">
                <a:latin typeface="Helvetica Neue"/>
              </a:rPr>
              <a:t>Reduce the no. of data required to be collected in the housing data set to increase compliance and reduce operating cost</a:t>
            </a:r>
            <a:br>
              <a:rPr lang="en-GB" sz="2400" dirty="0">
                <a:latin typeface="Helvetica Neue"/>
              </a:rPr>
            </a:br>
            <a:endParaRPr lang="en-GB" sz="2400" dirty="0">
              <a:latin typeface="Helvetica Neue"/>
            </a:endParaRPr>
          </a:p>
          <a:p>
            <a:r>
              <a:rPr lang="en-GB" sz="2400" b="1" dirty="0">
                <a:latin typeface="Helvetica Neue"/>
              </a:rPr>
              <a:t>Tax Authorities</a:t>
            </a:r>
            <a:r>
              <a:rPr lang="en-GB" sz="2400" dirty="0">
                <a:latin typeface="Helvetica Neue"/>
              </a:rPr>
              <a:t>: </a:t>
            </a:r>
            <a:br>
              <a:rPr lang="en-GB" sz="2400" dirty="0">
                <a:latin typeface="Helvetica Neue"/>
              </a:rPr>
            </a:br>
            <a:r>
              <a:rPr lang="en-GB" sz="2400" dirty="0">
                <a:latin typeface="Helvetica Neue"/>
              </a:rPr>
              <a:t>Tax authorities said that they still need all the variables in the housing data set for calculating house prices, and have urged the City of Ames to keep the status Quo. </a:t>
            </a:r>
          </a:p>
          <a:p>
            <a:endParaRPr lang="en-GB" sz="2400" b="0" i="0" dirty="0">
              <a:effectLst/>
              <a:latin typeface="Helvetica Neue"/>
            </a:endParaRPr>
          </a:p>
          <a:p>
            <a:endParaRPr lang="en-GB" sz="2400" dirty="0"/>
          </a:p>
        </p:txBody>
      </p:sp>
      <p:sp>
        <p:nvSpPr>
          <p:cNvPr id="6" name="Rectangle: Rounded Corners 5">
            <a:extLst>
              <a:ext uri="{FF2B5EF4-FFF2-40B4-BE49-F238E27FC236}">
                <a16:creationId xmlns:a16="http://schemas.microsoft.com/office/drawing/2014/main" id="{5827E83E-99FF-487E-839B-8C063FF9678F}"/>
              </a:ext>
            </a:extLst>
          </p:cNvPr>
          <p:cNvSpPr/>
          <p:nvPr/>
        </p:nvSpPr>
        <p:spPr>
          <a:xfrm>
            <a:off x="356839" y="5029200"/>
            <a:ext cx="11563815" cy="1605776"/>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5019F6BC-876F-4D44-9EAB-223A8D7375BC}"/>
              </a:ext>
            </a:extLst>
          </p:cNvPr>
          <p:cNvSpPr txBox="1"/>
          <p:nvPr/>
        </p:nvSpPr>
        <p:spPr>
          <a:xfrm>
            <a:off x="481928" y="5162628"/>
            <a:ext cx="6094140" cy="584775"/>
          </a:xfrm>
          <a:prstGeom prst="rect">
            <a:avLst/>
          </a:prstGeom>
          <a:noFill/>
        </p:spPr>
        <p:txBody>
          <a:bodyPr wrap="square">
            <a:spAutoFit/>
          </a:bodyPr>
          <a:lstStyle/>
          <a:p>
            <a:r>
              <a:rPr lang="en-SG" sz="3200" dirty="0"/>
              <a:t>Solution</a:t>
            </a:r>
            <a:endParaRPr lang="en-GB" sz="3200" dirty="0"/>
          </a:p>
        </p:txBody>
      </p:sp>
      <p:sp>
        <p:nvSpPr>
          <p:cNvPr id="38" name="TextBox 37">
            <a:extLst>
              <a:ext uri="{FF2B5EF4-FFF2-40B4-BE49-F238E27FC236}">
                <a16:creationId xmlns:a16="http://schemas.microsoft.com/office/drawing/2014/main" id="{949C30AD-6740-46CC-A27D-7C514D24953C}"/>
              </a:ext>
            </a:extLst>
          </p:cNvPr>
          <p:cNvSpPr txBox="1"/>
          <p:nvPr/>
        </p:nvSpPr>
        <p:spPr>
          <a:xfrm>
            <a:off x="481928" y="5684659"/>
            <a:ext cx="7457740" cy="707886"/>
          </a:xfrm>
          <a:prstGeom prst="rect">
            <a:avLst/>
          </a:prstGeom>
          <a:noFill/>
        </p:spPr>
        <p:txBody>
          <a:bodyPr wrap="square">
            <a:spAutoFit/>
          </a:bodyPr>
          <a:lstStyle/>
          <a:p>
            <a:r>
              <a:rPr lang="en-GB" sz="2000" dirty="0"/>
              <a:t>We have invited the Tax Authorities to upload their predictions into Kaggle, and they have gotten a prediction  score of 35,000. </a:t>
            </a:r>
          </a:p>
        </p:txBody>
      </p:sp>
      <p:sp>
        <p:nvSpPr>
          <p:cNvPr id="13" name="Oval 12">
            <a:extLst>
              <a:ext uri="{FF2B5EF4-FFF2-40B4-BE49-F238E27FC236}">
                <a16:creationId xmlns:a16="http://schemas.microsoft.com/office/drawing/2014/main" id="{9C3A1A9D-1942-4664-8866-48FB18FEA4FA}"/>
              </a:ext>
            </a:extLst>
          </p:cNvPr>
          <p:cNvSpPr/>
          <p:nvPr/>
        </p:nvSpPr>
        <p:spPr>
          <a:xfrm>
            <a:off x="7783551" y="5162628"/>
            <a:ext cx="3757961" cy="132961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A93F7AEE-DCE5-4399-8C10-9C10D54F1BA6}"/>
              </a:ext>
            </a:extLst>
          </p:cNvPr>
          <p:cNvSpPr txBox="1"/>
          <p:nvPr/>
        </p:nvSpPr>
        <p:spPr>
          <a:xfrm>
            <a:off x="8446765" y="5359934"/>
            <a:ext cx="2899318" cy="954107"/>
          </a:xfrm>
          <a:prstGeom prst="rect">
            <a:avLst/>
          </a:prstGeom>
          <a:noFill/>
        </p:spPr>
        <p:txBody>
          <a:bodyPr wrap="square">
            <a:spAutoFit/>
          </a:bodyPr>
          <a:lstStyle/>
          <a:p>
            <a:r>
              <a:rPr lang="en-GB" sz="2800" b="1" dirty="0">
                <a:solidFill>
                  <a:schemeClr val="bg1"/>
                </a:solidFill>
              </a:rPr>
              <a:t>BEAT THE 35,000 Kaggle Score!</a:t>
            </a:r>
          </a:p>
        </p:txBody>
      </p:sp>
    </p:spTree>
    <p:extLst>
      <p:ext uri="{BB962C8B-B14F-4D97-AF65-F5344CB8AC3E}">
        <p14:creationId xmlns:p14="http://schemas.microsoft.com/office/powerpoint/2010/main" val="2697413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1246824" y="643467"/>
            <a:ext cx="4772975" cy="1800526"/>
          </a:xfrm>
        </p:spPr>
        <p:txBody>
          <a:bodyPr vert="horz" lIns="91440" tIns="45720" rIns="91440" bIns="45720" rtlCol="0" anchor="ctr">
            <a:normAutofit/>
          </a:bodyPr>
          <a:lstStyle/>
          <a:p>
            <a:r>
              <a:rPr lang="en-US" sz="4100"/>
              <a:t>Reducing No. of Questions in the Survey</a:t>
            </a:r>
          </a:p>
        </p:txBody>
      </p:sp>
      <p:sp>
        <p:nvSpPr>
          <p:cNvPr id="12" name="TextBox 11">
            <a:extLst>
              <a:ext uri="{FF2B5EF4-FFF2-40B4-BE49-F238E27FC236}">
                <a16:creationId xmlns:a16="http://schemas.microsoft.com/office/drawing/2014/main" id="{253BCD16-4313-45BA-84B6-CE0516725A15}"/>
              </a:ext>
            </a:extLst>
          </p:cNvPr>
          <p:cNvSpPr txBox="1"/>
          <p:nvPr/>
        </p:nvSpPr>
        <p:spPr>
          <a:xfrm>
            <a:off x="1246824" y="2623381"/>
            <a:ext cx="4772974" cy="3553581"/>
          </a:xfrm>
          <a:prstGeom prst="rect">
            <a:avLst/>
          </a:prstGeom>
        </p:spPr>
        <p:txBody>
          <a:bodyPr vert="horz" lIns="91440" tIns="45720" rIns="91440" bIns="45720" rtlCol="0">
            <a:normAutofit/>
          </a:bodyPr>
          <a:lstStyle/>
          <a:p>
            <a:pPr>
              <a:lnSpc>
                <a:spcPct val="90000"/>
              </a:lnSpc>
              <a:spcAft>
                <a:spcPts val="600"/>
              </a:spcAft>
            </a:pPr>
            <a:r>
              <a:rPr lang="en-US" sz="2000" dirty="0"/>
              <a:t>Remove questions that:</a:t>
            </a:r>
          </a:p>
          <a:p>
            <a:pPr>
              <a:lnSpc>
                <a:spcPct val="90000"/>
              </a:lnSpc>
              <a:spcAft>
                <a:spcPts val="600"/>
              </a:spcAft>
            </a:pPr>
            <a:endParaRPr lang="en-US" sz="2000" dirty="0"/>
          </a:p>
          <a:p>
            <a:pPr>
              <a:lnSpc>
                <a:spcPct val="90000"/>
              </a:lnSpc>
              <a:spcAft>
                <a:spcPts val="600"/>
              </a:spcAft>
            </a:pPr>
            <a:r>
              <a:rPr lang="en-US" sz="2000" dirty="0"/>
              <a:t>1. Have no correlation to sale price</a:t>
            </a:r>
          </a:p>
          <a:p>
            <a:pPr>
              <a:lnSpc>
                <a:spcPct val="90000"/>
              </a:lnSpc>
              <a:spcAft>
                <a:spcPts val="600"/>
              </a:spcAft>
            </a:pPr>
            <a:endParaRPr lang="en-US" sz="2000" dirty="0"/>
          </a:p>
          <a:p>
            <a:pPr>
              <a:lnSpc>
                <a:spcPct val="90000"/>
              </a:lnSpc>
              <a:spcAft>
                <a:spcPts val="600"/>
              </a:spcAft>
            </a:pPr>
            <a:r>
              <a:rPr lang="en-US" sz="2000" dirty="0"/>
              <a:t>2. Difficult to calculate</a:t>
            </a:r>
          </a:p>
          <a:p>
            <a:pPr>
              <a:lnSpc>
                <a:spcPct val="90000"/>
              </a:lnSpc>
              <a:spcAft>
                <a:spcPts val="600"/>
              </a:spcAft>
            </a:pPr>
            <a:endParaRPr lang="en-US" sz="2000" dirty="0"/>
          </a:p>
          <a:p>
            <a:pPr>
              <a:lnSpc>
                <a:spcPct val="90000"/>
              </a:lnSpc>
              <a:spcAft>
                <a:spcPts val="600"/>
              </a:spcAft>
            </a:pPr>
            <a:r>
              <a:rPr lang="en-US" sz="2000" dirty="0"/>
              <a:t>3. </a:t>
            </a:r>
            <a:r>
              <a:rPr lang="en-SG" sz="2000" dirty="0"/>
              <a:t>Questions that are no longer relevant today as it applies to all houses. </a:t>
            </a:r>
            <a:endParaRPr lang="en-GB" sz="2000" dirty="0"/>
          </a:p>
          <a:p>
            <a:pPr>
              <a:lnSpc>
                <a:spcPct val="90000"/>
              </a:lnSpc>
              <a:spcAft>
                <a:spcPts val="600"/>
              </a:spcAft>
            </a:pPr>
            <a:endParaRPr lang="en-US" sz="2000" dirty="0"/>
          </a:p>
        </p:txBody>
      </p:sp>
      <p:pic>
        <p:nvPicPr>
          <p:cNvPr id="4" name="Picture 3">
            <a:extLst>
              <a:ext uri="{FF2B5EF4-FFF2-40B4-BE49-F238E27FC236}">
                <a16:creationId xmlns:a16="http://schemas.microsoft.com/office/drawing/2014/main" id="{810DC413-4B01-4DEA-A544-367A63CCD808}"/>
              </a:ext>
            </a:extLst>
          </p:cNvPr>
          <p:cNvPicPr>
            <a:picLocks noChangeAspect="1"/>
          </p:cNvPicPr>
          <p:nvPr/>
        </p:nvPicPr>
        <p:blipFill>
          <a:blip r:embed="rId2"/>
          <a:stretch>
            <a:fillRect/>
          </a:stretch>
        </p:blipFill>
        <p:spPr>
          <a:xfrm>
            <a:off x="7472381" y="268042"/>
            <a:ext cx="4484450" cy="2096931"/>
          </a:xfrm>
          <a:prstGeom prst="rect">
            <a:avLst/>
          </a:prstGeom>
        </p:spPr>
      </p:pic>
      <p:pic>
        <p:nvPicPr>
          <p:cNvPr id="7" name="Picture 6">
            <a:extLst>
              <a:ext uri="{FF2B5EF4-FFF2-40B4-BE49-F238E27FC236}">
                <a16:creationId xmlns:a16="http://schemas.microsoft.com/office/drawing/2014/main" id="{CFD307B8-DEA1-462E-A90D-DF1ECB575DE3}"/>
              </a:ext>
            </a:extLst>
          </p:cNvPr>
          <p:cNvPicPr>
            <a:picLocks noChangeAspect="1"/>
          </p:cNvPicPr>
          <p:nvPr/>
        </p:nvPicPr>
        <p:blipFill>
          <a:blip r:embed="rId3"/>
          <a:stretch>
            <a:fillRect/>
          </a:stretch>
        </p:blipFill>
        <p:spPr>
          <a:xfrm>
            <a:off x="7422923" y="2443993"/>
            <a:ext cx="4533908" cy="2096931"/>
          </a:xfrm>
          <a:prstGeom prst="rect">
            <a:avLst/>
          </a:prstGeom>
        </p:spPr>
      </p:pic>
      <p:pic>
        <p:nvPicPr>
          <p:cNvPr id="15" name="Picture 14" descr="Table&#10;&#10;Description automatically generated">
            <a:extLst>
              <a:ext uri="{FF2B5EF4-FFF2-40B4-BE49-F238E27FC236}">
                <a16:creationId xmlns:a16="http://schemas.microsoft.com/office/drawing/2014/main" id="{D5D172EA-5594-4AC1-93D8-3BA44C005300}"/>
              </a:ext>
            </a:extLst>
          </p:cNvPr>
          <p:cNvPicPr>
            <a:picLocks noChangeAspect="1"/>
          </p:cNvPicPr>
          <p:nvPr/>
        </p:nvPicPr>
        <p:blipFill rotWithShape="1">
          <a:blip r:embed="rId4"/>
          <a:srcRect r="4273"/>
          <a:stretch/>
        </p:blipFill>
        <p:spPr>
          <a:xfrm>
            <a:off x="7288924" y="4657873"/>
            <a:ext cx="4772974" cy="1932085"/>
          </a:xfrm>
          <a:prstGeom prst="rect">
            <a:avLst/>
          </a:prstGeom>
        </p:spPr>
      </p:pic>
    </p:spTree>
    <p:extLst>
      <p:ext uri="{BB962C8B-B14F-4D97-AF65-F5344CB8AC3E}">
        <p14:creationId xmlns:p14="http://schemas.microsoft.com/office/powerpoint/2010/main" val="343637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430905" y="892089"/>
            <a:ext cx="4122024" cy="1322888"/>
          </a:xfrm>
        </p:spPr>
        <p:txBody>
          <a:bodyPr vert="horz" lIns="91440" tIns="45720" rIns="91440" bIns="45720" rtlCol="0" anchor="ctr">
            <a:normAutofit/>
          </a:bodyPr>
          <a:lstStyle/>
          <a:p>
            <a:r>
              <a:rPr lang="en-US" dirty="0"/>
              <a:t>Simplifying the Questions</a:t>
            </a:r>
          </a:p>
        </p:txBody>
      </p:sp>
      <p:sp>
        <p:nvSpPr>
          <p:cNvPr id="14" name="Freeform: Shape 13">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567EF07-0234-4C12-BCD3-039001727DCD}"/>
              </a:ext>
            </a:extLst>
          </p:cNvPr>
          <p:cNvPicPr>
            <a:picLocks noChangeAspect="1"/>
          </p:cNvPicPr>
          <p:nvPr/>
        </p:nvPicPr>
        <p:blipFill rotWithShape="1">
          <a:blip r:embed="rId2"/>
          <a:srcRect t="40721" b="-3540"/>
          <a:stretch/>
        </p:blipFill>
        <p:spPr>
          <a:xfrm>
            <a:off x="4589924" y="1321945"/>
            <a:ext cx="7093323" cy="4698461"/>
          </a:xfrm>
          <a:prstGeom prst="rect">
            <a:avLst/>
          </a:prstGeom>
        </p:spPr>
      </p:pic>
      <p:sp>
        <p:nvSpPr>
          <p:cNvPr id="10" name="Rectangle 9">
            <a:extLst>
              <a:ext uri="{FF2B5EF4-FFF2-40B4-BE49-F238E27FC236}">
                <a16:creationId xmlns:a16="http://schemas.microsoft.com/office/drawing/2014/main" id="{A12DEF51-F6C9-49B2-889B-BF34DD931C4E}"/>
              </a:ext>
            </a:extLst>
          </p:cNvPr>
          <p:cNvSpPr/>
          <p:nvPr/>
        </p:nvSpPr>
        <p:spPr>
          <a:xfrm>
            <a:off x="6084350" y="2289526"/>
            <a:ext cx="194553" cy="31964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D4CB51D-6FB5-4EE7-AE5C-41B9DF7AD4D0}"/>
              </a:ext>
            </a:extLst>
          </p:cNvPr>
          <p:cNvSpPr/>
          <p:nvPr/>
        </p:nvSpPr>
        <p:spPr>
          <a:xfrm rot="5400000">
            <a:off x="5396349" y="1602866"/>
            <a:ext cx="171681" cy="167195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48BC6581-DCC2-4FBD-980C-72E2992722E2}"/>
              </a:ext>
            </a:extLst>
          </p:cNvPr>
          <p:cNvSpPr/>
          <p:nvPr/>
        </p:nvSpPr>
        <p:spPr>
          <a:xfrm rot="5400000">
            <a:off x="5575812" y="1188245"/>
            <a:ext cx="171049" cy="203025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276CE50D-61BA-43EE-92D6-034E97282E50}"/>
              </a:ext>
            </a:extLst>
          </p:cNvPr>
          <p:cNvSpPr/>
          <p:nvPr/>
        </p:nvSpPr>
        <p:spPr>
          <a:xfrm>
            <a:off x="6420089" y="2072938"/>
            <a:ext cx="174920" cy="341306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23570ABA-6961-4738-80AE-28A5C7DA01E7}"/>
              </a:ext>
            </a:extLst>
          </p:cNvPr>
          <p:cNvCxnSpPr/>
          <p:nvPr/>
        </p:nvCxnSpPr>
        <p:spPr>
          <a:xfrm>
            <a:off x="6527896" y="2189126"/>
            <a:ext cx="4362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0C50416E-947A-474C-8365-38808875C11B}"/>
              </a:ext>
            </a:extLst>
          </p:cNvPr>
          <p:cNvSpPr/>
          <p:nvPr/>
        </p:nvSpPr>
        <p:spPr>
          <a:xfrm>
            <a:off x="7106736" y="2072938"/>
            <a:ext cx="3007420" cy="280064"/>
          </a:xfrm>
          <a:prstGeom prst="roundRect">
            <a:avLst/>
          </a:prstGeom>
          <a:solidFill>
            <a:srgbClr val="2B9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latin typeface="+mj-lt"/>
                <a:ea typeface="+mj-ea"/>
                <a:cs typeface="+mj-cs"/>
              </a:rPr>
              <a:t>Highly similar questions</a:t>
            </a:r>
            <a:endParaRPr lang="en-GB" sz="1600" dirty="0">
              <a:solidFill>
                <a:schemeClr val="tx1"/>
              </a:solidFill>
              <a:latin typeface="+mj-lt"/>
              <a:ea typeface="+mj-ea"/>
              <a:cs typeface="+mj-cs"/>
            </a:endParaRPr>
          </a:p>
        </p:txBody>
      </p:sp>
      <p:sp>
        <p:nvSpPr>
          <p:cNvPr id="20" name="Rectangle: Rounded Corners 19">
            <a:extLst>
              <a:ext uri="{FF2B5EF4-FFF2-40B4-BE49-F238E27FC236}">
                <a16:creationId xmlns:a16="http://schemas.microsoft.com/office/drawing/2014/main" id="{C8448C1E-6D5E-4227-B9A0-5874662C041D}"/>
              </a:ext>
            </a:extLst>
          </p:cNvPr>
          <p:cNvSpPr/>
          <p:nvPr/>
        </p:nvSpPr>
        <p:spPr>
          <a:xfrm>
            <a:off x="7106736" y="2457772"/>
            <a:ext cx="3007420" cy="57864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bg1"/>
                </a:solidFill>
                <a:latin typeface="+mj-lt"/>
                <a:ea typeface="+mj-ea"/>
                <a:cs typeface="+mj-cs"/>
              </a:rPr>
              <a:t>Question is  </a:t>
            </a:r>
            <a:r>
              <a:rPr lang="en-US" sz="1600" dirty="0">
                <a:solidFill>
                  <a:schemeClr val="bg1"/>
                </a:solidFill>
                <a:latin typeface="+mj-lt"/>
                <a:ea typeface="+mj-ea"/>
                <a:cs typeface="+mj-cs"/>
              </a:rPr>
              <a:t>trend based (time related) rather than price related</a:t>
            </a:r>
            <a:endParaRPr lang="en-GB" sz="1600" dirty="0">
              <a:solidFill>
                <a:schemeClr val="bg1"/>
              </a:solidFill>
              <a:latin typeface="+mj-lt"/>
              <a:ea typeface="+mj-ea"/>
              <a:cs typeface="+mj-cs"/>
            </a:endParaRPr>
          </a:p>
        </p:txBody>
      </p:sp>
      <p:cxnSp>
        <p:nvCxnSpPr>
          <p:cNvPr id="21" name="Straight Arrow Connector 20">
            <a:extLst>
              <a:ext uri="{FF2B5EF4-FFF2-40B4-BE49-F238E27FC236}">
                <a16:creationId xmlns:a16="http://schemas.microsoft.com/office/drawing/2014/main" id="{E200C717-5EF5-4D9B-962E-F74DBF1D746D}"/>
              </a:ext>
            </a:extLst>
          </p:cNvPr>
          <p:cNvCxnSpPr/>
          <p:nvPr/>
        </p:nvCxnSpPr>
        <p:spPr>
          <a:xfrm>
            <a:off x="6278903" y="2457140"/>
            <a:ext cx="752332" cy="3024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CB062CF-E92E-4D6B-8DE2-82D41E0D9300}"/>
              </a:ext>
            </a:extLst>
          </p:cNvPr>
          <p:cNvSpPr txBox="1"/>
          <p:nvPr/>
        </p:nvSpPr>
        <p:spPr>
          <a:xfrm>
            <a:off x="5988205" y="981307"/>
            <a:ext cx="4259766" cy="369332"/>
          </a:xfrm>
          <a:prstGeom prst="rect">
            <a:avLst/>
          </a:prstGeom>
          <a:noFill/>
        </p:spPr>
        <p:txBody>
          <a:bodyPr wrap="square" rtlCol="0">
            <a:spAutoFit/>
          </a:bodyPr>
          <a:lstStyle/>
          <a:p>
            <a:r>
              <a:rPr lang="en-SG" dirty="0"/>
              <a:t>Variables with higher than 0.63 correlation</a:t>
            </a:r>
            <a:endParaRPr lang="en-GB" dirty="0"/>
          </a:p>
        </p:txBody>
      </p:sp>
      <p:sp>
        <p:nvSpPr>
          <p:cNvPr id="22" name="TextBox 21">
            <a:extLst>
              <a:ext uri="{FF2B5EF4-FFF2-40B4-BE49-F238E27FC236}">
                <a16:creationId xmlns:a16="http://schemas.microsoft.com/office/drawing/2014/main" id="{D75EA26B-E898-48FB-B484-817AE2B0A54A}"/>
              </a:ext>
            </a:extLst>
          </p:cNvPr>
          <p:cNvSpPr txBox="1"/>
          <p:nvPr/>
        </p:nvSpPr>
        <p:spPr>
          <a:xfrm>
            <a:off x="508753" y="2567458"/>
            <a:ext cx="3719942" cy="3065455"/>
          </a:xfrm>
          <a:prstGeom prst="rect">
            <a:avLst/>
          </a:prstGeom>
          <a:noFill/>
        </p:spPr>
        <p:txBody>
          <a:bodyPr wrap="square">
            <a:spAutoFit/>
          </a:bodyPr>
          <a:lstStyle/>
          <a:p>
            <a:pPr>
              <a:lnSpc>
                <a:spcPct val="90000"/>
              </a:lnSpc>
              <a:spcAft>
                <a:spcPts val="600"/>
              </a:spcAft>
            </a:pPr>
            <a:r>
              <a:rPr lang="en-US" sz="1800" dirty="0"/>
              <a:t>Remove questions that has high multicollinearity:</a:t>
            </a:r>
          </a:p>
          <a:p>
            <a:pPr>
              <a:lnSpc>
                <a:spcPct val="90000"/>
              </a:lnSpc>
              <a:spcAft>
                <a:spcPts val="600"/>
              </a:spcAft>
            </a:pPr>
            <a:endParaRPr lang="en-US" sz="1800" dirty="0"/>
          </a:p>
          <a:p>
            <a:pPr marL="342900" indent="-342900">
              <a:lnSpc>
                <a:spcPct val="90000"/>
              </a:lnSpc>
              <a:spcAft>
                <a:spcPts val="600"/>
              </a:spcAft>
              <a:buAutoNum type="arabicPeriod"/>
            </a:pPr>
            <a:r>
              <a:rPr lang="en-US" dirty="0"/>
              <a:t>Have highly similar results with each  other, asking for the same thing but different unit of measurement </a:t>
            </a:r>
            <a:br>
              <a:rPr lang="en-US" dirty="0"/>
            </a:br>
            <a:endParaRPr lang="en-US" dirty="0"/>
          </a:p>
          <a:p>
            <a:pPr marL="342900" indent="-342900">
              <a:lnSpc>
                <a:spcPct val="90000"/>
              </a:lnSpc>
              <a:spcAft>
                <a:spcPts val="600"/>
              </a:spcAft>
              <a:buAutoNum type="arabicPeriod"/>
            </a:pPr>
            <a:r>
              <a:rPr lang="en-US" sz="1800" dirty="0"/>
              <a:t>Are highly related to each other, </a:t>
            </a:r>
            <a:r>
              <a:rPr lang="en-US" dirty="0"/>
              <a:t>Example: </a:t>
            </a:r>
            <a:r>
              <a:rPr lang="en-US" sz="1800" dirty="0"/>
              <a:t>Foundation material is trend based</a:t>
            </a:r>
          </a:p>
        </p:txBody>
      </p:sp>
    </p:spTree>
    <p:extLst>
      <p:ext uri="{BB962C8B-B14F-4D97-AF65-F5344CB8AC3E}">
        <p14:creationId xmlns:p14="http://schemas.microsoft.com/office/powerpoint/2010/main" val="252857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1137034" y="609599"/>
            <a:ext cx="5338194" cy="1322888"/>
          </a:xfrm>
        </p:spPr>
        <p:txBody>
          <a:bodyPr vert="horz" lIns="91440" tIns="45720" rIns="91440" bIns="45720" rtlCol="0" anchor="ctr">
            <a:normAutofit/>
          </a:bodyPr>
          <a:lstStyle/>
          <a:p>
            <a:r>
              <a:rPr lang="en-US" dirty="0"/>
              <a:t>Simplifying the Questions</a:t>
            </a:r>
          </a:p>
        </p:txBody>
      </p:sp>
      <p:sp>
        <p:nvSpPr>
          <p:cNvPr id="7" name="TextBox 6">
            <a:extLst>
              <a:ext uri="{FF2B5EF4-FFF2-40B4-BE49-F238E27FC236}">
                <a16:creationId xmlns:a16="http://schemas.microsoft.com/office/drawing/2014/main" id="{289CADAC-36AD-46EE-811E-84923AB2B2CA}"/>
              </a:ext>
            </a:extLst>
          </p:cNvPr>
          <p:cNvSpPr txBox="1"/>
          <p:nvPr/>
        </p:nvSpPr>
        <p:spPr>
          <a:xfrm>
            <a:off x="1137034" y="2194101"/>
            <a:ext cx="4742771" cy="398341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Some questions have a lot of granularity but not much impact.</a:t>
            </a:r>
          </a:p>
          <a:p>
            <a:pPr>
              <a:lnSpc>
                <a:spcPct val="90000"/>
              </a:lnSpc>
              <a:spcAft>
                <a:spcPts val="600"/>
              </a:spcAft>
            </a:pPr>
            <a:r>
              <a:rPr lang="en-US" sz="2000" dirty="0"/>
              <a:t>Example:</a:t>
            </a:r>
          </a:p>
          <a:p>
            <a:pPr>
              <a:lnSpc>
                <a:spcPct val="90000"/>
              </a:lnSpc>
              <a:spcAft>
                <a:spcPts val="600"/>
              </a:spcAft>
            </a:pPr>
            <a:r>
              <a:rPr lang="en-US" sz="2000" dirty="0"/>
              <a:t>In terms of sale price, there are only 2 group of classes for each of these variables on the right. </a:t>
            </a:r>
          </a:p>
          <a:p>
            <a:pPr>
              <a:lnSpc>
                <a:spcPct val="90000"/>
              </a:lnSpc>
              <a:spcAft>
                <a:spcPts val="600"/>
              </a:spcAft>
            </a:pPr>
            <a:r>
              <a:rPr lang="en-US" sz="2000" dirty="0"/>
              <a:t>That is regular Lot Shape or irregular Lot Shape and Above Typical Garage Condition or none. </a:t>
            </a:r>
          </a:p>
        </p:txBody>
      </p:sp>
      <p:pic>
        <p:nvPicPr>
          <p:cNvPr id="4" name="Picture 3">
            <a:extLst>
              <a:ext uri="{FF2B5EF4-FFF2-40B4-BE49-F238E27FC236}">
                <a16:creationId xmlns:a16="http://schemas.microsoft.com/office/drawing/2014/main" id="{39735B61-37C0-4C99-8793-5304DC4FE0B5}"/>
              </a:ext>
            </a:extLst>
          </p:cNvPr>
          <p:cNvPicPr>
            <a:picLocks noChangeAspect="1"/>
          </p:cNvPicPr>
          <p:nvPr/>
        </p:nvPicPr>
        <p:blipFill>
          <a:blip r:embed="rId2"/>
          <a:stretch>
            <a:fillRect/>
          </a:stretch>
        </p:blipFill>
        <p:spPr>
          <a:xfrm>
            <a:off x="7159083" y="584267"/>
            <a:ext cx="4310203" cy="2844734"/>
          </a:xfrm>
          <a:prstGeom prst="rect">
            <a:avLst/>
          </a:prstGeom>
        </p:spPr>
      </p:pic>
      <p:pic>
        <p:nvPicPr>
          <p:cNvPr id="6" name="Picture 5">
            <a:extLst>
              <a:ext uri="{FF2B5EF4-FFF2-40B4-BE49-F238E27FC236}">
                <a16:creationId xmlns:a16="http://schemas.microsoft.com/office/drawing/2014/main" id="{F190345F-93B0-4EB0-BC4F-02A679B600A0}"/>
              </a:ext>
            </a:extLst>
          </p:cNvPr>
          <p:cNvPicPr>
            <a:picLocks noChangeAspect="1"/>
          </p:cNvPicPr>
          <p:nvPr/>
        </p:nvPicPr>
        <p:blipFill>
          <a:blip r:embed="rId3"/>
          <a:stretch>
            <a:fillRect/>
          </a:stretch>
        </p:blipFill>
        <p:spPr>
          <a:xfrm>
            <a:off x="7239000" y="3936415"/>
            <a:ext cx="4585779" cy="2921585"/>
          </a:xfrm>
          <a:prstGeom prst="rect">
            <a:avLst/>
          </a:prstGeom>
        </p:spPr>
      </p:pic>
    </p:spTree>
    <p:extLst>
      <p:ext uri="{BB962C8B-B14F-4D97-AF65-F5344CB8AC3E}">
        <p14:creationId xmlns:p14="http://schemas.microsoft.com/office/powerpoint/2010/main" val="381403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379141" y="518826"/>
            <a:ext cx="4409328" cy="1330839"/>
          </a:xfrm>
        </p:spPr>
        <p:txBody>
          <a:bodyPr vert="horz" lIns="91440" tIns="45720" rIns="91440" bIns="45720" rtlCol="0" anchor="ctr">
            <a:normAutofit/>
          </a:bodyPr>
          <a:lstStyle/>
          <a:p>
            <a:r>
              <a:rPr lang="en-US" sz="2800" b="1" dirty="0"/>
              <a:t>Final Result</a:t>
            </a:r>
            <a:r>
              <a:rPr lang="en-US" sz="2800" dirty="0"/>
              <a:t> – </a:t>
            </a:r>
            <a:br>
              <a:rPr lang="en-US" sz="2800" dirty="0"/>
            </a:br>
            <a:r>
              <a:rPr lang="en-US" sz="2800" dirty="0"/>
              <a:t>the 23 questions that really matters!</a:t>
            </a:r>
          </a:p>
        </p:txBody>
      </p:sp>
      <p:sp>
        <p:nvSpPr>
          <p:cNvPr id="7" name="TextBox 6">
            <a:extLst>
              <a:ext uri="{FF2B5EF4-FFF2-40B4-BE49-F238E27FC236}">
                <a16:creationId xmlns:a16="http://schemas.microsoft.com/office/drawing/2014/main" id="{6258CC19-E70A-43E2-981B-F6DDCBDB6F0F}"/>
              </a:ext>
            </a:extLst>
          </p:cNvPr>
          <p:cNvSpPr txBox="1"/>
          <p:nvPr/>
        </p:nvSpPr>
        <p:spPr>
          <a:xfrm>
            <a:off x="379141" y="2194102"/>
            <a:ext cx="4036741" cy="3908586"/>
          </a:xfrm>
          <a:prstGeom prst="rect">
            <a:avLst/>
          </a:prstGeom>
        </p:spPr>
        <p:txBody>
          <a:bodyPr vert="horz" lIns="91440" tIns="45720" rIns="91440" bIns="45720" rtlCol="0">
            <a:normAutofit/>
          </a:bodyPr>
          <a:lstStyle/>
          <a:p>
            <a:pPr>
              <a:lnSpc>
                <a:spcPct val="90000"/>
              </a:lnSpc>
              <a:spcAft>
                <a:spcPts val="600"/>
              </a:spcAft>
            </a:pPr>
            <a:r>
              <a:rPr lang="en-US" sz="2000" dirty="0"/>
              <a:t>Should the Ames County find that this number of features is too much, they may consider to reduce features that least impact prices, as can be seen from the above graph. For instance, Exterior 1st Vinyl/Cement and MS </a:t>
            </a:r>
            <a:r>
              <a:rPr lang="en-US" sz="2000" dirty="0" err="1"/>
              <a:t>SubClass</a:t>
            </a:r>
            <a:r>
              <a:rPr lang="en-US" sz="2000" dirty="0"/>
              <a:t>.</a:t>
            </a:r>
          </a:p>
        </p:txBody>
      </p:sp>
      <p:pic>
        <p:nvPicPr>
          <p:cNvPr id="6" name="Picture 5">
            <a:extLst>
              <a:ext uri="{FF2B5EF4-FFF2-40B4-BE49-F238E27FC236}">
                <a16:creationId xmlns:a16="http://schemas.microsoft.com/office/drawing/2014/main" id="{7094A3E9-8089-4EA4-9FF3-7486F4A54FB3}"/>
              </a:ext>
            </a:extLst>
          </p:cNvPr>
          <p:cNvPicPr>
            <a:picLocks noChangeAspect="1"/>
          </p:cNvPicPr>
          <p:nvPr/>
        </p:nvPicPr>
        <p:blipFill rotWithShape="1">
          <a:blip r:embed="rId2"/>
          <a:srcRect l="-8935" t="-19860" r="-2602" b="-48567"/>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solidFill>
            <a:schemeClr val="bg1"/>
          </a:solidFill>
        </p:spPr>
      </p:pic>
      <p:sp>
        <p:nvSpPr>
          <p:cNvPr id="8" name="TextBox 7">
            <a:extLst>
              <a:ext uri="{FF2B5EF4-FFF2-40B4-BE49-F238E27FC236}">
                <a16:creationId xmlns:a16="http://schemas.microsoft.com/office/drawing/2014/main" id="{D2D10223-1409-45A5-99E9-F3D1718515A7}"/>
              </a:ext>
            </a:extLst>
          </p:cNvPr>
          <p:cNvSpPr txBox="1"/>
          <p:nvPr/>
        </p:nvSpPr>
        <p:spPr>
          <a:xfrm>
            <a:off x="5450188" y="5040305"/>
            <a:ext cx="6284415" cy="1277273"/>
          </a:xfrm>
          <a:prstGeom prst="rect">
            <a:avLst/>
          </a:prstGeom>
          <a:noFill/>
        </p:spPr>
        <p:txBody>
          <a:bodyPr wrap="square" rtlCol="0">
            <a:spAutoFit/>
          </a:bodyPr>
          <a:lstStyle/>
          <a:p>
            <a:pPr>
              <a:spcAft>
                <a:spcPts val="600"/>
              </a:spcAft>
            </a:pPr>
            <a:r>
              <a:rPr lang="en-SG" dirty="0"/>
              <a:t>The data above show the variables that are most affecting sale price.  For every unit of above ground living area, it will result in a 12.6% increase in price.</a:t>
            </a:r>
          </a:p>
          <a:p>
            <a:pPr>
              <a:spcAft>
                <a:spcPts val="600"/>
              </a:spcAft>
            </a:pPr>
            <a:endParaRPr lang="en-GB" dirty="0"/>
          </a:p>
        </p:txBody>
      </p:sp>
    </p:spTree>
    <p:extLst>
      <p:ext uri="{BB962C8B-B14F-4D97-AF65-F5344CB8AC3E}">
        <p14:creationId xmlns:p14="http://schemas.microsoft.com/office/powerpoint/2010/main" val="396049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232FD4-1C87-4DCD-9254-E21A51F8C3E2}"/>
              </a:ext>
            </a:extLst>
          </p:cNvPr>
          <p:cNvSpPr>
            <a:spLocks noGrp="1"/>
          </p:cNvSpPr>
          <p:nvPr>
            <p:ph type="title"/>
          </p:nvPr>
        </p:nvSpPr>
        <p:spPr>
          <a:xfrm>
            <a:off x="6861145" y="465488"/>
            <a:ext cx="4922260" cy="2398713"/>
          </a:xfrm>
        </p:spPr>
        <p:txBody>
          <a:bodyPr vert="horz" lIns="91440" tIns="45720" rIns="91440" bIns="45720" rtlCol="0" anchor="ctr">
            <a:normAutofit/>
          </a:bodyPr>
          <a:lstStyle/>
          <a:p>
            <a:pPr algn="r"/>
            <a:r>
              <a:rPr lang="en-US" sz="4100" dirty="0"/>
              <a:t>Potential Improvement: Increase training dataset</a:t>
            </a:r>
          </a:p>
        </p:txBody>
      </p:sp>
      <p:pic>
        <p:nvPicPr>
          <p:cNvPr id="7" name="Picture 2">
            <a:extLst>
              <a:ext uri="{FF2B5EF4-FFF2-40B4-BE49-F238E27FC236}">
                <a16:creationId xmlns:a16="http://schemas.microsoft.com/office/drawing/2014/main" id="{CBE8DE5A-8275-496F-816D-A58C5EA45D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660" y="917971"/>
            <a:ext cx="7784771" cy="20629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3CC049E-63FD-4F35-BA79-542D2C609EDE}"/>
              </a:ext>
            </a:extLst>
          </p:cNvPr>
          <p:cNvPicPr>
            <a:picLocks noChangeAspect="1"/>
          </p:cNvPicPr>
          <p:nvPr/>
        </p:nvPicPr>
        <p:blipFill>
          <a:blip r:embed="rId3"/>
          <a:stretch>
            <a:fillRect/>
          </a:stretch>
        </p:blipFill>
        <p:spPr>
          <a:xfrm>
            <a:off x="211310" y="4500771"/>
            <a:ext cx="7922343" cy="2000390"/>
          </a:xfrm>
          <a:prstGeom prst="rect">
            <a:avLst/>
          </a:prstGeom>
        </p:spPr>
      </p:pic>
      <p:sp>
        <p:nvSpPr>
          <p:cNvPr id="10" name="TextBox 9">
            <a:extLst>
              <a:ext uri="{FF2B5EF4-FFF2-40B4-BE49-F238E27FC236}">
                <a16:creationId xmlns:a16="http://schemas.microsoft.com/office/drawing/2014/main" id="{68227A82-3259-4193-B1AB-4F17C4F27866}"/>
              </a:ext>
            </a:extLst>
          </p:cNvPr>
          <p:cNvSpPr txBox="1"/>
          <p:nvPr/>
        </p:nvSpPr>
        <p:spPr>
          <a:xfrm>
            <a:off x="211311" y="4029589"/>
            <a:ext cx="9411630" cy="369332"/>
          </a:xfrm>
          <a:prstGeom prst="rect">
            <a:avLst/>
          </a:prstGeom>
          <a:noFill/>
        </p:spPr>
        <p:txBody>
          <a:bodyPr wrap="square" rtlCol="0">
            <a:spAutoFit/>
          </a:bodyPr>
          <a:lstStyle/>
          <a:p>
            <a:pPr>
              <a:spcAft>
                <a:spcPts val="600"/>
              </a:spcAft>
            </a:pPr>
            <a:r>
              <a:rPr lang="en-SG" dirty="0"/>
              <a:t>With 25 % more data  - our model will have better predictive analysis with more data!</a:t>
            </a:r>
            <a:endParaRPr lang="en-GB" dirty="0"/>
          </a:p>
        </p:txBody>
      </p:sp>
      <p:sp>
        <p:nvSpPr>
          <p:cNvPr id="29" name="TextBox 28">
            <a:extLst>
              <a:ext uri="{FF2B5EF4-FFF2-40B4-BE49-F238E27FC236}">
                <a16:creationId xmlns:a16="http://schemas.microsoft.com/office/drawing/2014/main" id="{269EAD5F-E1B5-4947-8924-53DE3138855B}"/>
              </a:ext>
            </a:extLst>
          </p:cNvPr>
          <p:cNvSpPr txBox="1"/>
          <p:nvPr/>
        </p:nvSpPr>
        <p:spPr>
          <a:xfrm>
            <a:off x="211311" y="517080"/>
            <a:ext cx="6099716" cy="369332"/>
          </a:xfrm>
          <a:prstGeom prst="rect">
            <a:avLst/>
          </a:prstGeom>
          <a:noFill/>
        </p:spPr>
        <p:txBody>
          <a:bodyPr wrap="square">
            <a:spAutoFit/>
          </a:bodyPr>
          <a:lstStyle/>
          <a:p>
            <a:pPr>
              <a:spcAft>
                <a:spcPts val="600"/>
              </a:spcAft>
            </a:pPr>
            <a:r>
              <a:rPr lang="en-SG" dirty="0"/>
              <a:t>With data of 2044 columns fitted to train the model…</a:t>
            </a:r>
            <a:endParaRPr lang="en-GB" dirty="0"/>
          </a:p>
        </p:txBody>
      </p:sp>
    </p:spTree>
    <p:extLst>
      <p:ext uri="{BB962C8B-B14F-4D97-AF65-F5344CB8AC3E}">
        <p14:creationId xmlns:p14="http://schemas.microsoft.com/office/powerpoint/2010/main" val="58818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40F97-AF19-4AB0-B590-6539667F301C}"/>
              </a:ext>
            </a:extLst>
          </p:cNvPr>
          <p:cNvSpPr>
            <a:spLocks noGrp="1"/>
          </p:cNvSpPr>
          <p:nvPr>
            <p:ph type="title"/>
          </p:nvPr>
        </p:nvSpPr>
        <p:spPr>
          <a:xfrm>
            <a:off x="679834" y="643053"/>
            <a:ext cx="6463301" cy="1322888"/>
          </a:xfrm>
        </p:spPr>
        <p:txBody>
          <a:bodyPr>
            <a:normAutofit fontScale="90000"/>
          </a:bodyPr>
          <a:lstStyle/>
          <a:p>
            <a:r>
              <a:rPr lang="en-SG" sz="4400" dirty="0"/>
              <a:t>Potential Improvement: applying log to continuous features</a:t>
            </a:r>
            <a:endParaRPr lang="en-GB" dirty="0"/>
          </a:p>
        </p:txBody>
      </p:sp>
      <p:sp>
        <p:nvSpPr>
          <p:cNvPr id="13" name="Freeform: Shape 12">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A321D3D-86B3-49F1-AA39-157781928555}"/>
              </a:ext>
            </a:extLst>
          </p:cNvPr>
          <p:cNvGrpSpPr/>
          <p:nvPr/>
        </p:nvGrpSpPr>
        <p:grpSpPr>
          <a:xfrm>
            <a:off x="3773401" y="2249945"/>
            <a:ext cx="3867924" cy="3129439"/>
            <a:chOff x="1631718" y="1236688"/>
            <a:chExt cx="3867924" cy="3129439"/>
          </a:xfrm>
        </p:grpSpPr>
        <p:pic>
          <p:nvPicPr>
            <p:cNvPr id="16" name="Picture 15">
              <a:extLst>
                <a:ext uri="{FF2B5EF4-FFF2-40B4-BE49-F238E27FC236}">
                  <a16:creationId xmlns:a16="http://schemas.microsoft.com/office/drawing/2014/main" id="{70524FA2-239B-424E-9BAD-39330463766D}"/>
                </a:ext>
              </a:extLst>
            </p:cNvPr>
            <p:cNvPicPr>
              <a:picLocks noChangeAspect="1"/>
            </p:cNvPicPr>
            <p:nvPr/>
          </p:nvPicPr>
          <p:blipFill>
            <a:blip r:embed="rId2"/>
            <a:stretch>
              <a:fillRect/>
            </a:stretch>
          </p:blipFill>
          <p:spPr>
            <a:xfrm>
              <a:off x="1908717" y="1698353"/>
              <a:ext cx="3590925" cy="2390775"/>
            </a:xfrm>
            <a:prstGeom prst="rect">
              <a:avLst/>
            </a:prstGeom>
          </p:spPr>
        </p:pic>
        <p:sp>
          <p:nvSpPr>
            <p:cNvPr id="17" name="TextBox 16">
              <a:extLst>
                <a:ext uri="{FF2B5EF4-FFF2-40B4-BE49-F238E27FC236}">
                  <a16:creationId xmlns:a16="http://schemas.microsoft.com/office/drawing/2014/main" id="{48DE9656-47D1-4CE2-AC64-AC68A348E5FC}"/>
                </a:ext>
              </a:extLst>
            </p:cNvPr>
            <p:cNvSpPr txBox="1"/>
            <p:nvPr/>
          </p:nvSpPr>
          <p:spPr>
            <a:xfrm>
              <a:off x="3468028" y="4089128"/>
              <a:ext cx="1349297" cy="276999"/>
            </a:xfrm>
            <a:prstGeom prst="rect">
              <a:avLst/>
            </a:prstGeom>
            <a:noFill/>
          </p:spPr>
          <p:txBody>
            <a:bodyPr wrap="square" rtlCol="0">
              <a:spAutoFit/>
            </a:bodyPr>
            <a:lstStyle/>
            <a:p>
              <a:r>
                <a:rPr lang="en-SG" sz="1200" b="1"/>
                <a:t>Sale Price</a:t>
              </a:r>
              <a:endParaRPr lang="en-GB" sz="1200" b="1" dirty="0"/>
            </a:p>
          </p:txBody>
        </p:sp>
        <p:sp>
          <p:nvSpPr>
            <p:cNvPr id="18" name="TextBox 17">
              <a:extLst>
                <a:ext uri="{FF2B5EF4-FFF2-40B4-BE49-F238E27FC236}">
                  <a16:creationId xmlns:a16="http://schemas.microsoft.com/office/drawing/2014/main" id="{8B1D0FE0-87E5-4525-9B08-0AC712B63084}"/>
                </a:ext>
              </a:extLst>
            </p:cNvPr>
            <p:cNvSpPr txBox="1"/>
            <p:nvPr/>
          </p:nvSpPr>
          <p:spPr>
            <a:xfrm rot="16200000">
              <a:off x="1095569" y="2234502"/>
              <a:ext cx="1349297" cy="276999"/>
            </a:xfrm>
            <a:prstGeom prst="rect">
              <a:avLst/>
            </a:prstGeom>
            <a:noFill/>
          </p:spPr>
          <p:txBody>
            <a:bodyPr wrap="square" rtlCol="0">
              <a:spAutoFit/>
            </a:bodyPr>
            <a:lstStyle/>
            <a:p>
              <a:r>
                <a:rPr lang="en-SG" sz="1200" b="1" dirty="0"/>
                <a:t>Count</a:t>
              </a:r>
              <a:endParaRPr lang="en-GB" sz="1200" b="1" dirty="0"/>
            </a:p>
          </p:txBody>
        </p:sp>
        <p:sp>
          <p:nvSpPr>
            <p:cNvPr id="19" name="TextBox 18">
              <a:extLst>
                <a:ext uri="{FF2B5EF4-FFF2-40B4-BE49-F238E27FC236}">
                  <a16:creationId xmlns:a16="http://schemas.microsoft.com/office/drawing/2014/main" id="{28774947-654E-49CA-A6BF-0F2937916996}"/>
                </a:ext>
              </a:extLst>
            </p:cNvPr>
            <p:cNvSpPr txBox="1"/>
            <p:nvPr/>
          </p:nvSpPr>
          <p:spPr>
            <a:xfrm>
              <a:off x="2443125" y="1236688"/>
              <a:ext cx="3056517" cy="369332"/>
            </a:xfrm>
            <a:prstGeom prst="rect">
              <a:avLst/>
            </a:prstGeom>
            <a:noFill/>
          </p:spPr>
          <p:txBody>
            <a:bodyPr wrap="square" rtlCol="0">
              <a:spAutoFit/>
            </a:bodyPr>
            <a:lstStyle/>
            <a:p>
              <a:r>
                <a:rPr lang="en-SG" dirty="0"/>
                <a:t>Count of Houses vs Sale Price</a:t>
              </a:r>
              <a:endParaRPr lang="en-GB" dirty="0"/>
            </a:p>
          </p:txBody>
        </p:sp>
      </p:grpSp>
      <p:grpSp>
        <p:nvGrpSpPr>
          <p:cNvPr id="20" name="Group 19">
            <a:extLst>
              <a:ext uri="{FF2B5EF4-FFF2-40B4-BE49-F238E27FC236}">
                <a16:creationId xmlns:a16="http://schemas.microsoft.com/office/drawing/2014/main" id="{37C66F2F-6A77-42B8-A251-BA8708A7AB87}"/>
              </a:ext>
            </a:extLst>
          </p:cNvPr>
          <p:cNvGrpSpPr/>
          <p:nvPr/>
        </p:nvGrpSpPr>
        <p:grpSpPr>
          <a:xfrm>
            <a:off x="7751096" y="2249945"/>
            <a:ext cx="4114524" cy="3129439"/>
            <a:chOff x="5609413" y="1236688"/>
            <a:chExt cx="4114524" cy="3129439"/>
          </a:xfrm>
        </p:grpSpPr>
        <p:pic>
          <p:nvPicPr>
            <p:cNvPr id="21" name="Picture 20">
              <a:extLst>
                <a:ext uri="{FF2B5EF4-FFF2-40B4-BE49-F238E27FC236}">
                  <a16:creationId xmlns:a16="http://schemas.microsoft.com/office/drawing/2014/main" id="{5ABF987C-6AC0-4E20-9E9B-8C2391D5CB4D}"/>
                </a:ext>
              </a:extLst>
            </p:cNvPr>
            <p:cNvPicPr>
              <a:picLocks noChangeAspect="1"/>
            </p:cNvPicPr>
            <p:nvPr/>
          </p:nvPicPr>
          <p:blipFill>
            <a:blip r:embed="rId3"/>
            <a:stretch>
              <a:fillRect/>
            </a:stretch>
          </p:blipFill>
          <p:spPr>
            <a:xfrm>
              <a:off x="5930358" y="1698353"/>
              <a:ext cx="3676650" cy="2390775"/>
            </a:xfrm>
            <a:prstGeom prst="rect">
              <a:avLst/>
            </a:prstGeom>
          </p:spPr>
        </p:pic>
        <p:sp>
          <p:nvSpPr>
            <p:cNvPr id="22" name="TextBox 21">
              <a:extLst>
                <a:ext uri="{FF2B5EF4-FFF2-40B4-BE49-F238E27FC236}">
                  <a16:creationId xmlns:a16="http://schemas.microsoft.com/office/drawing/2014/main" id="{1259FC5E-94F0-4257-B747-6EF1815DDC21}"/>
                </a:ext>
              </a:extLst>
            </p:cNvPr>
            <p:cNvSpPr txBox="1"/>
            <p:nvPr/>
          </p:nvSpPr>
          <p:spPr>
            <a:xfrm>
              <a:off x="7523355" y="4089128"/>
              <a:ext cx="1349297" cy="276999"/>
            </a:xfrm>
            <a:prstGeom prst="rect">
              <a:avLst/>
            </a:prstGeom>
            <a:noFill/>
          </p:spPr>
          <p:txBody>
            <a:bodyPr wrap="square" rtlCol="0">
              <a:spAutoFit/>
            </a:bodyPr>
            <a:lstStyle/>
            <a:p>
              <a:r>
                <a:rPr lang="en-SG" sz="1200" b="1" dirty="0"/>
                <a:t>Log(Sale Price)</a:t>
              </a:r>
              <a:endParaRPr lang="en-GB" sz="1200" b="1" dirty="0"/>
            </a:p>
          </p:txBody>
        </p:sp>
        <p:sp>
          <p:nvSpPr>
            <p:cNvPr id="23" name="TextBox 22">
              <a:extLst>
                <a:ext uri="{FF2B5EF4-FFF2-40B4-BE49-F238E27FC236}">
                  <a16:creationId xmlns:a16="http://schemas.microsoft.com/office/drawing/2014/main" id="{E1AD7D34-875B-4EF8-97F3-1C9DDADB0299}"/>
                </a:ext>
              </a:extLst>
            </p:cNvPr>
            <p:cNvSpPr txBox="1"/>
            <p:nvPr/>
          </p:nvSpPr>
          <p:spPr>
            <a:xfrm rot="16200000">
              <a:off x="5073264" y="2234502"/>
              <a:ext cx="1349297" cy="276999"/>
            </a:xfrm>
            <a:prstGeom prst="rect">
              <a:avLst/>
            </a:prstGeom>
            <a:noFill/>
          </p:spPr>
          <p:txBody>
            <a:bodyPr wrap="square" rtlCol="0">
              <a:spAutoFit/>
            </a:bodyPr>
            <a:lstStyle/>
            <a:p>
              <a:r>
                <a:rPr lang="en-SG" sz="1200" b="1" dirty="0"/>
                <a:t>Count</a:t>
              </a:r>
              <a:endParaRPr lang="en-GB" sz="1200" b="1" dirty="0"/>
            </a:p>
          </p:txBody>
        </p:sp>
        <p:sp>
          <p:nvSpPr>
            <p:cNvPr id="24" name="TextBox 23">
              <a:extLst>
                <a:ext uri="{FF2B5EF4-FFF2-40B4-BE49-F238E27FC236}">
                  <a16:creationId xmlns:a16="http://schemas.microsoft.com/office/drawing/2014/main" id="{157F66B0-20F9-46EB-A34B-8E5E5FDC3958}"/>
                </a:ext>
              </a:extLst>
            </p:cNvPr>
            <p:cNvSpPr txBox="1"/>
            <p:nvPr/>
          </p:nvSpPr>
          <p:spPr>
            <a:xfrm>
              <a:off x="6170882" y="1236688"/>
              <a:ext cx="3553055" cy="369332"/>
            </a:xfrm>
            <a:prstGeom prst="rect">
              <a:avLst/>
            </a:prstGeom>
            <a:noFill/>
          </p:spPr>
          <p:txBody>
            <a:bodyPr wrap="square" rtlCol="0">
              <a:spAutoFit/>
            </a:bodyPr>
            <a:lstStyle/>
            <a:p>
              <a:r>
                <a:rPr lang="en-SG" dirty="0"/>
                <a:t>Count of Houses vs Log(Sale Price)</a:t>
              </a:r>
              <a:endParaRPr lang="en-GB" dirty="0"/>
            </a:p>
          </p:txBody>
        </p:sp>
      </p:grpSp>
      <p:sp>
        <p:nvSpPr>
          <p:cNvPr id="25" name="TextBox 24">
            <a:extLst>
              <a:ext uri="{FF2B5EF4-FFF2-40B4-BE49-F238E27FC236}">
                <a16:creationId xmlns:a16="http://schemas.microsoft.com/office/drawing/2014/main" id="{8D16C27F-8ED1-4BD3-88F9-DB2611CACF04}"/>
              </a:ext>
            </a:extLst>
          </p:cNvPr>
          <p:cNvSpPr txBox="1"/>
          <p:nvPr/>
        </p:nvSpPr>
        <p:spPr>
          <a:xfrm>
            <a:off x="677533" y="2434611"/>
            <a:ext cx="2929558" cy="2800767"/>
          </a:xfrm>
          <a:prstGeom prst="rect">
            <a:avLst/>
          </a:prstGeom>
          <a:noFill/>
        </p:spPr>
        <p:txBody>
          <a:bodyPr wrap="square">
            <a:spAutoFit/>
          </a:bodyPr>
          <a:lstStyle/>
          <a:p>
            <a:r>
              <a:rPr lang="en-GB" sz="1600" dirty="0">
                <a:latin typeface="+mj-lt"/>
                <a:ea typeface="+mj-ea"/>
                <a:cs typeface="+mj-cs"/>
              </a:rPr>
              <a:t>One of the assumptions associated with a linear regression model is Normality: For any fixed value of X, Y is normally distributed</a:t>
            </a:r>
          </a:p>
          <a:p>
            <a:endParaRPr lang="en-GB" sz="1600" dirty="0">
              <a:latin typeface="+mj-lt"/>
              <a:ea typeface="+mj-ea"/>
              <a:cs typeface="+mj-cs"/>
            </a:endParaRPr>
          </a:p>
          <a:p>
            <a:r>
              <a:rPr lang="en-GB" sz="1600" dirty="0">
                <a:latin typeface="+mj-lt"/>
                <a:ea typeface="+mj-ea"/>
                <a:cs typeface="+mj-cs"/>
              </a:rPr>
              <a:t>Hence, converting continuous variables to log variables (making them normally distributed, may improve the predictive capability of the model. </a:t>
            </a:r>
          </a:p>
        </p:txBody>
      </p:sp>
    </p:spTree>
    <p:extLst>
      <p:ext uri="{BB962C8B-B14F-4D97-AF65-F5344CB8AC3E}">
        <p14:creationId xmlns:p14="http://schemas.microsoft.com/office/powerpoint/2010/main" val="491346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613</TotalTime>
  <Words>596</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Helvetica Neue</vt:lpstr>
      <vt:lpstr>Arial</vt:lpstr>
      <vt:lpstr>Calibri</vt:lpstr>
      <vt:lpstr>Calibri Light</vt:lpstr>
      <vt:lpstr>Office Theme</vt:lpstr>
      <vt:lpstr>PowerPoint Presentation</vt:lpstr>
      <vt:lpstr>Content</vt:lpstr>
      <vt:lpstr>Problem Statement</vt:lpstr>
      <vt:lpstr>Reducing No. of Questions in the Survey</vt:lpstr>
      <vt:lpstr>Simplifying the Questions</vt:lpstr>
      <vt:lpstr>Simplifying the Questions</vt:lpstr>
      <vt:lpstr>Final Result –  the 23 questions that really matters!</vt:lpstr>
      <vt:lpstr>Potential Improvement: Increase training dataset</vt:lpstr>
      <vt:lpstr>Potential Improvement: applying log to continuous features</vt:lpstr>
      <vt:lpstr>Potential Improvement : Better classifications</vt:lpstr>
      <vt:lpstr>Potential Improvement : Better classifications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angeline chandraatmadja</dc:creator>
  <cp:lastModifiedBy>angeline chandraatmadja</cp:lastModifiedBy>
  <cp:revision>20</cp:revision>
  <dcterms:created xsi:type="dcterms:W3CDTF">2021-06-09T16:10:51Z</dcterms:created>
  <dcterms:modified xsi:type="dcterms:W3CDTF">2021-06-13T18:19:37Z</dcterms:modified>
</cp:coreProperties>
</file>