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0" r:id="rId6"/>
    <p:sldId id="262" r:id="rId7"/>
    <p:sldId id="263" r:id="rId8"/>
    <p:sldId id="266" r:id="rId9"/>
    <p:sldId id="270" r:id="rId10"/>
    <p:sldId id="267"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E4"/>
    <a:srgbClr val="002332"/>
    <a:srgbClr val="0051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494C-8C7A-4308-B437-2E07889B8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8D42A23-FAE9-498C-8BDC-033181C59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AE9611-4013-4DEE-8409-6600E05BBBA8}"/>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5" name="Footer Placeholder 4">
            <a:extLst>
              <a:ext uri="{FF2B5EF4-FFF2-40B4-BE49-F238E27FC236}">
                <a16:creationId xmlns:a16="http://schemas.microsoft.com/office/drawing/2014/main" id="{28D8BAFA-3FE3-4FB9-968D-D87C64183D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49965A-D70E-4257-8200-3CC0C3350FA8}"/>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186493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CA05-EE38-475E-958F-9CA67ABC6C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8D925E-D149-4522-A50D-A8BF90165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7B10CA-F2B6-4C44-BA89-5D180D17C39D}"/>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5" name="Footer Placeholder 4">
            <a:extLst>
              <a:ext uri="{FF2B5EF4-FFF2-40B4-BE49-F238E27FC236}">
                <a16:creationId xmlns:a16="http://schemas.microsoft.com/office/drawing/2014/main" id="{033CFF6D-CDDF-48D6-BF4D-72674693F3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40FF04-353A-4127-90B3-A2DA637A691E}"/>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224208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24522-195C-49D5-AC38-42B4BB5793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058D04-EA84-4951-BBDA-3504CE9D2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EF1C0-F7DB-4B3A-84A5-2DC1D1FF193B}"/>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5" name="Footer Placeholder 4">
            <a:extLst>
              <a:ext uri="{FF2B5EF4-FFF2-40B4-BE49-F238E27FC236}">
                <a16:creationId xmlns:a16="http://schemas.microsoft.com/office/drawing/2014/main" id="{0C5B45C5-8C1F-433E-BAA5-D5BB7FEC3E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431AAB-3D1A-477A-B18C-7A8F2AB9F007}"/>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368391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48EC-ACDD-4EBB-9517-3FCCA9B0BB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AA19C0-F895-4A07-A679-EAB3CB8C3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D04908-42E7-4E5A-B369-32171E8CD8E0}"/>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5" name="Footer Placeholder 4">
            <a:extLst>
              <a:ext uri="{FF2B5EF4-FFF2-40B4-BE49-F238E27FC236}">
                <a16:creationId xmlns:a16="http://schemas.microsoft.com/office/drawing/2014/main" id="{5DABE7F3-4F5C-4FD1-8165-A5AC6CFAF3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266A98-39F0-4683-AAD0-A38F8BA889A8}"/>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280876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8D5C-9EED-4D3F-B79B-92C89ED8E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F71B01-6EF4-4558-BAD5-9F098BDA7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E64810-948E-44AE-877B-65DBFB5D56BF}"/>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5" name="Footer Placeholder 4">
            <a:extLst>
              <a:ext uri="{FF2B5EF4-FFF2-40B4-BE49-F238E27FC236}">
                <a16:creationId xmlns:a16="http://schemas.microsoft.com/office/drawing/2014/main" id="{81088581-8A6F-403B-B745-4565D1D5EA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DAD5CB-D2E7-42FD-A985-5213CBF2A158}"/>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15705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7DE5-0FC1-45FA-B2A9-814C5A82ED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562E90-9DA7-4983-B31C-DEEF2EBF3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2DF96E0-098F-4467-AD60-DB0DB9C90F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7EA515-7405-49B2-A7A1-C6353FBAE71F}"/>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6" name="Footer Placeholder 5">
            <a:extLst>
              <a:ext uri="{FF2B5EF4-FFF2-40B4-BE49-F238E27FC236}">
                <a16:creationId xmlns:a16="http://schemas.microsoft.com/office/drawing/2014/main" id="{FC7709ED-479B-4393-95DB-87759B4AF6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8EF300-ACD2-4A93-B714-58E074C974D7}"/>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368376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4475-85C1-4064-B8A7-6BBE4B93964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709826-CB0E-43E8-B6B0-B5239A498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7F6EA-3055-4BBB-861F-8600E6B74A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82939AC-65FA-4FC2-93B8-0141B61DD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FCA2D-E35D-4952-BB8C-A6AAA18A9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863DA8-6785-45EA-9DF0-4BA1D7D766A3}"/>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8" name="Footer Placeholder 7">
            <a:extLst>
              <a:ext uri="{FF2B5EF4-FFF2-40B4-BE49-F238E27FC236}">
                <a16:creationId xmlns:a16="http://schemas.microsoft.com/office/drawing/2014/main" id="{37A19022-9032-4EF0-B756-2EA2A3746F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C29FD05-289A-4521-B99F-7A5D98DF5CF4}"/>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405694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8D4C-1D1B-4B92-8E7A-64784D78235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246F97-7171-426D-AD5F-43A4F467FEB3}"/>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4" name="Footer Placeholder 3">
            <a:extLst>
              <a:ext uri="{FF2B5EF4-FFF2-40B4-BE49-F238E27FC236}">
                <a16:creationId xmlns:a16="http://schemas.microsoft.com/office/drawing/2014/main" id="{A74E160D-BD0D-4D3D-9FA4-1293A1A109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A2C8BF-0E83-43AE-9CF5-84551C828505}"/>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274248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7AFDD-10EB-4F8F-B9E7-5942B65FC8C9}"/>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3" name="Footer Placeholder 2">
            <a:extLst>
              <a:ext uri="{FF2B5EF4-FFF2-40B4-BE49-F238E27FC236}">
                <a16:creationId xmlns:a16="http://schemas.microsoft.com/office/drawing/2014/main" id="{1663AB57-9E4C-40FF-AEC3-09C95D6322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0C8F87-ABDF-48E2-AA11-F6232B2BED1A}"/>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334814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7788-F557-45C0-8C6F-5A834D979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0A3118-DBDE-42D2-9177-0D666A49B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8FF240-F055-4C76-9CB9-4235356E6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7B25C-6A47-44FE-9F6E-943BAB227699}"/>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6" name="Footer Placeholder 5">
            <a:extLst>
              <a:ext uri="{FF2B5EF4-FFF2-40B4-BE49-F238E27FC236}">
                <a16:creationId xmlns:a16="http://schemas.microsoft.com/office/drawing/2014/main" id="{6D843814-2B77-4070-9856-F671702F74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224F2-B7FA-471B-A917-6D3A5E515CB7}"/>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385286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2318-33A8-4B78-AD0D-EF37B3F15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42695B-110F-4E65-9D59-644BA2928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BADC4E-F4EB-46BE-B3AF-5BF8F57B7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7A6FC-FB24-49D4-9EAC-89FFAC76A3E8}"/>
              </a:ext>
            </a:extLst>
          </p:cNvPr>
          <p:cNvSpPr>
            <a:spLocks noGrp="1"/>
          </p:cNvSpPr>
          <p:nvPr>
            <p:ph type="dt" sz="half" idx="10"/>
          </p:nvPr>
        </p:nvSpPr>
        <p:spPr/>
        <p:txBody>
          <a:bodyPr/>
          <a:lstStyle/>
          <a:p>
            <a:fld id="{C77992C2-BD67-4AC5-9E3B-494051396EB1}" type="datetimeFigureOut">
              <a:rPr lang="en-GB" smtClean="0"/>
              <a:t>30/05/2021</a:t>
            </a:fld>
            <a:endParaRPr lang="en-GB"/>
          </a:p>
        </p:txBody>
      </p:sp>
      <p:sp>
        <p:nvSpPr>
          <p:cNvPr id="6" name="Footer Placeholder 5">
            <a:extLst>
              <a:ext uri="{FF2B5EF4-FFF2-40B4-BE49-F238E27FC236}">
                <a16:creationId xmlns:a16="http://schemas.microsoft.com/office/drawing/2014/main" id="{B777FF63-8A8A-4E57-A21C-9B9F0850D4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4B6C10-F89C-4927-873D-0F167A78666D}"/>
              </a:ext>
            </a:extLst>
          </p:cNvPr>
          <p:cNvSpPr>
            <a:spLocks noGrp="1"/>
          </p:cNvSpPr>
          <p:nvPr>
            <p:ph type="sldNum" sz="quarter" idx="12"/>
          </p:nvPr>
        </p:nvSpPr>
        <p:spPr/>
        <p:txBody>
          <a:bodyPr/>
          <a:lstStyle/>
          <a:p>
            <a:fld id="{20F331A5-2926-4C90-81AC-FFCB343BA958}" type="slidenum">
              <a:rPr lang="en-GB" smtClean="0"/>
              <a:t>‹#›</a:t>
            </a:fld>
            <a:endParaRPr lang="en-GB"/>
          </a:p>
        </p:txBody>
      </p:sp>
    </p:spTree>
    <p:extLst>
      <p:ext uri="{BB962C8B-B14F-4D97-AF65-F5344CB8AC3E}">
        <p14:creationId xmlns:p14="http://schemas.microsoft.com/office/powerpoint/2010/main" val="425636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47B32-2DBF-41E1-9618-2C06A90BC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AB12EF-ED20-4287-867D-9F87D789C2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4D45B2-2590-4F19-9D6E-4B38D1D7C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992C2-BD67-4AC5-9E3B-494051396EB1}" type="datetimeFigureOut">
              <a:rPr lang="en-GB" smtClean="0"/>
              <a:t>30/05/2021</a:t>
            </a:fld>
            <a:endParaRPr lang="en-GB"/>
          </a:p>
        </p:txBody>
      </p:sp>
      <p:sp>
        <p:nvSpPr>
          <p:cNvPr id="5" name="Footer Placeholder 4">
            <a:extLst>
              <a:ext uri="{FF2B5EF4-FFF2-40B4-BE49-F238E27FC236}">
                <a16:creationId xmlns:a16="http://schemas.microsoft.com/office/drawing/2014/main" id="{0A18976D-0C4D-4456-BDFD-4B3D03300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2247C4-FC71-479C-8140-0ACEC3016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31A5-2926-4C90-81AC-FFCB343BA958}" type="slidenum">
              <a:rPr lang="en-GB" smtClean="0"/>
              <a:t>‹#›</a:t>
            </a:fld>
            <a:endParaRPr lang="en-GB"/>
          </a:p>
        </p:txBody>
      </p:sp>
    </p:spTree>
    <p:extLst>
      <p:ext uri="{BB962C8B-B14F-4D97-AF65-F5344CB8AC3E}">
        <p14:creationId xmlns:p14="http://schemas.microsoft.com/office/powerpoint/2010/main" val="31369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ensusreporter.org/profiles/04000US45-south-carolina/" TargetMode="External"/><Relationship Id="rId4" Type="http://schemas.openxmlformats.org/officeDocument/2006/relationships/hyperlink" Target="https://www.macrotrends.net/states/west-virginia/popul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ensusreporter.org/profiles/04000US45-south-carolina/" TargetMode="External"/><Relationship Id="rId4" Type="http://schemas.openxmlformats.org/officeDocument/2006/relationships/hyperlink" Target="https://www.macrotrends.net/states/west-virginia/popula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ensusreporter.org/profiles/04000US45-south-carolina/" TargetMode="External"/><Relationship Id="rId4" Type="http://schemas.openxmlformats.org/officeDocument/2006/relationships/hyperlink" Target="https://www.macrotrends.net/states/west-virginia/popul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0E4"/>
        </a:solidFill>
        <a:effectLst/>
      </p:bgPr>
    </p:bg>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06509" cy="1418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Tree>
    <p:extLst>
      <p:ext uri="{BB962C8B-B14F-4D97-AF65-F5344CB8AC3E}">
        <p14:creationId xmlns:p14="http://schemas.microsoft.com/office/powerpoint/2010/main" val="358770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E4A6A88F-E5ED-4F1D-9C0E-09BCB6F8F58F}"/>
              </a:ext>
            </a:extLst>
          </p:cNvPr>
          <p:cNvSpPr txBox="1"/>
          <p:nvPr/>
        </p:nvSpPr>
        <p:spPr>
          <a:xfrm>
            <a:off x="603125" y="1010502"/>
            <a:ext cx="10680957" cy="646331"/>
          </a:xfrm>
          <a:prstGeom prst="rect">
            <a:avLst/>
          </a:prstGeom>
          <a:noFill/>
        </p:spPr>
        <p:txBody>
          <a:bodyPr wrap="square">
            <a:spAutoFit/>
          </a:bodyPr>
          <a:lstStyle/>
          <a:p>
            <a:r>
              <a:rPr lang="en-GB" dirty="0">
                <a:solidFill>
                  <a:srgbClr val="444444"/>
                </a:solidFill>
                <a:latin typeface="Roboto" panose="020B0604020202020204" pitchFamily="2" charset="0"/>
              </a:rPr>
              <a:t>South Carolina students has fared relatively poorly in both tests year on year when compared to the nation average. This might be due to the large population of students taking both the SAT and ACTs. </a:t>
            </a:r>
            <a:endParaRPr lang="en-GB" dirty="0"/>
          </a:p>
        </p:txBody>
      </p:sp>
      <p:pic>
        <p:nvPicPr>
          <p:cNvPr id="3" name="Picture 2">
            <a:extLst>
              <a:ext uri="{FF2B5EF4-FFF2-40B4-BE49-F238E27FC236}">
                <a16:creationId xmlns:a16="http://schemas.microsoft.com/office/drawing/2014/main" id="{131415D9-F585-4F6D-9169-514DD8D5D2CE}"/>
              </a:ext>
            </a:extLst>
          </p:cNvPr>
          <p:cNvPicPr>
            <a:picLocks noChangeAspect="1"/>
          </p:cNvPicPr>
          <p:nvPr/>
        </p:nvPicPr>
        <p:blipFill>
          <a:blip r:embed="rId3"/>
          <a:stretch>
            <a:fillRect/>
          </a:stretch>
        </p:blipFill>
        <p:spPr>
          <a:xfrm>
            <a:off x="603126" y="1906719"/>
            <a:ext cx="5126684" cy="3081465"/>
          </a:xfrm>
          <a:prstGeom prst="rect">
            <a:avLst/>
          </a:prstGeom>
        </p:spPr>
      </p:pic>
      <p:pic>
        <p:nvPicPr>
          <p:cNvPr id="5" name="Picture 4">
            <a:extLst>
              <a:ext uri="{FF2B5EF4-FFF2-40B4-BE49-F238E27FC236}">
                <a16:creationId xmlns:a16="http://schemas.microsoft.com/office/drawing/2014/main" id="{EDCA417C-AF8C-4198-A47D-41744C29690E}"/>
              </a:ext>
            </a:extLst>
          </p:cNvPr>
          <p:cNvPicPr>
            <a:picLocks noChangeAspect="1"/>
          </p:cNvPicPr>
          <p:nvPr/>
        </p:nvPicPr>
        <p:blipFill>
          <a:blip r:embed="rId4"/>
          <a:stretch>
            <a:fillRect/>
          </a:stretch>
        </p:blipFill>
        <p:spPr>
          <a:xfrm>
            <a:off x="6096000" y="1869815"/>
            <a:ext cx="5188083" cy="3118369"/>
          </a:xfrm>
          <a:prstGeom prst="rect">
            <a:avLst/>
          </a:prstGeom>
        </p:spPr>
      </p:pic>
      <p:sp>
        <p:nvSpPr>
          <p:cNvPr id="28" name="TextBox 27">
            <a:extLst>
              <a:ext uri="{FF2B5EF4-FFF2-40B4-BE49-F238E27FC236}">
                <a16:creationId xmlns:a16="http://schemas.microsoft.com/office/drawing/2014/main" id="{A284BB2E-24F1-419D-8220-B2D43C3D749D}"/>
              </a:ext>
            </a:extLst>
          </p:cNvPr>
          <p:cNvSpPr txBox="1"/>
          <p:nvPr/>
        </p:nvSpPr>
        <p:spPr>
          <a:xfrm>
            <a:off x="603125" y="5233192"/>
            <a:ext cx="10868439" cy="1477328"/>
          </a:xfrm>
          <a:prstGeom prst="rect">
            <a:avLst/>
          </a:prstGeom>
          <a:noFill/>
        </p:spPr>
        <p:txBody>
          <a:bodyPr wrap="square">
            <a:spAutoFit/>
          </a:bodyPr>
          <a:lstStyle/>
          <a:p>
            <a:r>
              <a:rPr lang="en-GB" i="0" dirty="0">
                <a:solidFill>
                  <a:srgbClr val="444444"/>
                </a:solidFill>
                <a:effectLst/>
                <a:latin typeface="Roboto" panose="020B0604020202020204" pitchFamily="2" charset="0"/>
              </a:rPr>
              <a:t>Hence, it is proposed that South Carolina change its mandate of ACT college admission testing to the SATs instead due to popular demand. With that students will not need to take 2 tests and just focus on one, allowing them to perform better on the SATs.</a:t>
            </a:r>
            <a:endParaRPr lang="en-GB" dirty="0">
              <a:solidFill>
                <a:srgbClr val="444444"/>
              </a:solidFill>
              <a:latin typeface="Roboto" panose="020B0604020202020204" pitchFamily="2" charset="0"/>
            </a:endParaRPr>
          </a:p>
          <a:p>
            <a:r>
              <a:rPr lang="en-GB" b="0" i="0" dirty="0">
                <a:solidFill>
                  <a:srgbClr val="000000"/>
                </a:solidFill>
                <a:effectLst/>
                <a:latin typeface="Helvetica Neue"/>
              </a:rPr>
              <a:t>This proposal will help College Board to increase its participation rates in South Carolina by 45% if it succeeds.</a:t>
            </a:r>
            <a:endParaRPr lang="en-GB" dirty="0"/>
          </a:p>
        </p:txBody>
      </p:sp>
    </p:spTree>
    <p:extLst>
      <p:ext uri="{BB962C8B-B14F-4D97-AF65-F5344CB8AC3E}">
        <p14:creationId xmlns:p14="http://schemas.microsoft.com/office/powerpoint/2010/main" val="249889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40B4C6D-411B-44A1-B60F-74E3B81B69D9}"/>
              </a:ext>
            </a:extLst>
          </p:cNvPr>
          <p:cNvSpPr txBox="1"/>
          <p:nvPr/>
        </p:nvSpPr>
        <p:spPr>
          <a:xfrm>
            <a:off x="1566928" y="4783217"/>
            <a:ext cx="9960526" cy="1477328"/>
          </a:xfrm>
          <a:prstGeom prst="rect">
            <a:avLst/>
          </a:prstGeom>
          <a:noFill/>
        </p:spPr>
        <p:txBody>
          <a:bodyPr wrap="square" rtlCol="0">
            <a:spAutoFit/>
          </a:bodyPr>
          <a:lstStyle/>
          <a:p>
            <a:r>
              <a:rPr lang="en-SG" b="1" dirty="0"/>
              <a:t>S</a:t>
            </a:r>
            <a:r>
              <a:rPr lang="en-GB" b="1" dirty="0" err="1"/>
              <a:t>outh</a:t>
            </a:r>
            <a:r>
              <a:rPr lang="en-GB" b="1" dirty="0"/>
              <a:t> Carolina is the most enticing market as it has the biggest population of people under 18. </a:t>
            </a:r>
          </a:p>
          <a:p>
            <a:r>
              <a:rPr lang="en-GB" b="1" dirty="0"/>
              <a:t>It is a growing population</a:t>
            </a:r>
          </a:p>
          <a:p>
            <a:r>
              <a:rPr lang="en-GB" b="1" dirty="0"/>
              <a:t>It has a fairly high income per capita</a:t>
            </a:r>
          </a:p>
          <a:p>
            <a:r>
              <a:rPr lang="en-GB" b="1" dirty="0"/>
              <a:t>It is already implementing a state-wide college admission testing mandate and may consider to switch to SATs due to growing demand.</a:t>
            </a:r>
          </a:p>
        </p:txBody>
      </p:sp>
      <p:sp>
        <p:nvSpPr>
          <p:cNvPr id="9" name="TextBox 8">
            <a:extLst>
              <a:ext uri="{FF2B5EF4-FFF2-40B4-BE49-F238E27FC236}">
                <a16:creationId xmlns:a16="http://schemas.microsoft.com/office/drawing/2014/main" id="{E6F51357-2A51-4876-BB6B-542AC90AB708}"/>
              </a:ext>
            </a:extLst>
          </p:cNvPr>
          <p:cNvSpPr txBox="1"/>
          <p:nvPr/>
        </p:nvSpPr>
        <p:spPr>
          <a:xfrm>
            <a:off x="253075" y="2197894"/>
            <a:ext cx="3956795" cy="2585323"/>
          </a:xfrm>
          <a:prstGeom prst="rect">
            <a:avLst/>
          </a:prstGeom>
          <a:noFill/>
        </p:spPr>
        <p:txBody>
          <a:bodyPr wrap="square">
            <a:spAutoFit/>
          </a:bodyPr>
          <a:lstStyle/>
          <a:p>
            <a:r>
              <a:rPr lang="en-GB" b="1" i="0" dirty="0">
                <a:solidFill>
                  <a:srgbClr val="444444"/>
                </a:solidFill>
                <a:effectLst/>
                <a:latin typeface="Roboto" panose="020B0604020202020204" pitchFamily="2" charset="0"/>
              </a:rPr>
              <a:t>Alaska</a:t>
            </a:r>
          </a:p>
          <a:p>
            <a:r>
              <a:rPr lang="en-GB" b="1" dirty="0">
                <a:solidFill>
                  <a:srgbClr val="444444"/>
                </a:solidFill>
                <a:latin typeface="Roboto" panose="020B0604020202020204" pitchFamily="2" charset="0"/>
              </a:rPr>
              <a:t>Population</a:t>
            </a:r>
            <a:r>
              <a:rPr lang="en-GB" dirty="0">
                <a:solidFill>
                  <a:srgbClr val="444444"/>
                </a:solidFill>
                <a:latin typeface="Roboto" panose="020B0604020202020204" pitchFamily="2" charset="0"/>
              </a:rPr>
              <a:t>: </a:t>
            </a:r>
            <a:r>
              <a:rPr lang="en-GB" i="0" dirty="0">
                <a:solidFill>
                  <a:srgbClr val="444444"/>
                </a:solidFill>
                <a:effectLst/>
                <a:latin typeface="Roboto" panose="020B0604020202020204" pitchFamily="2" charset="0"/>
              </a:rPr>
              <a:t>731,545</a:t>
            </a:r>
          </a:p>
          <a:p>
            <a:r>
              <a:rPr lang="en-GB" b="1" dirty="0">
                <a:solidFill>
                  <a:srgbClr val="444444"/>
                </a:solidFill>
                <a:latin typeface="Roboto" panose="020B0604020202020204" pitchFamily="2" charset="0"/>
              </a:rPr>
              <a:t>Under </a:t>
            </a:r>
            <a:r>
              <a:rPr lang="en-GB" dirty="0">
                <a:solidFill>
                  <a:srgbClr val="444444"/>
                </a:solidFill>
                <a:latin typeface="Roboto" panose="020B0604020202020204" pitchFamily="2" charset="0"/>
              </a:rPr>
              <a:t>18: 25%</a:t>
            </a:r>
          </a:p>
          <a:p>
            <a:r>
              <a:rPr lang="en-GB" b="1" dirty="0">
                <a:solidFill>
                  <a:srgbClr val="444444"/>
                </a:solidFill>
                <a:latin typeface="Roboto" panose="020B0604020202020204" pitchFamily="2" charset="0"/>
              </a:rPr>
              <a:t>Status: </a:t>
            </a:r>
            <a:r>
              <a:rPr lang="en-GB" dirty="0">
                <a:solidFill>
                  <a:srgbClr val="444444"/>
                </a:solidFill>
                <a:latin typeface="Roboto" panose="020B0604020202020204" pitchFamily="2" charset="0"/>
              </a:rPr>
              <a:t>Declining Population</a:t>
            </a:r>
          </a:p>
          <a:p>
            <a:r>
              <a:rPr lang="en-GB" b="1" dirty="0">
                <a:solidFill>
                  <a:srgbClr val="444444"/>
                </a:solidFill>
                <a:latin typeface="Roboto" panose="020B0604020202020204" pitchFamily="2" charset="0"/>
              </a:rPr>
              <a:t>Income: </a:t>
            </a:r>
            <a:r>
              <a:rPr lang="en-GB" dirty="0">
                <a:solidFill>
                  <a:srgbClr val="444444"/>
                </a:solidFill>
                <a:latin typeface="Roboto" panose="020B0604020202020204" pitchFamily="2" charset="0"/>
              </a:rPr>
              <a:t>$36,978 Per Capita Income</a:t>
            </a:r>
          </a:p>
          <a:p>
            <a:r>
              <a:rPr lang="en-GB" b="1" dirty="0">
                <a:solidFill>
                  <a:srgbClr val="444444"/>
                </a:solidFill>
                <a:latin typeface="Roboto" panose="020B0604020202020204" pitchFamily="2" charset="0"/>
              </a:rPr>
              <a:t>2018 SAT Participation: </a:t>
            </a:r>
            <a:r>
              <a:rPr lang="en-GB" dirty="0">
                <a:solidFill>
                  <a:srgbClr val="444444"/>
                </a:solidFill>
                <a:latin typeface="Roboto" panose="020B0604020202020204" pitchFamily="2" charset="0"/>
              </a:rPr>
              <a:t>43%</a:t>
            </a:r>
          </a:p>
          <a:p>
            <a:r>
              <a:rPr lang="en-GB" b="1" dirty="0">
                <a:solidFill>
                  <a:srgbClr val="444444"/>
                </a:solidFill>
                <a:latin typeface="Roboto" panose="020B0604020202020204" pitchFamily="2" charset="0"/>
              </a:rPr>
              <a:t>2019 Target Growth </a:t>
            </a:r>
            <a:r>
              <a:rPr lang="en-GB" dirty="0">
                <a:solidFill>
                  <a:srgbClr val="444444"/>
                </a:solidFill>
                <a:latin typeface="Roboto" panose="020B0604020202020204" pitchFamily="2" charset="0"/>
              </a:rPr>
              <a:t>: 27% </a:t>
            </a:r>
          </a:p>
          <a:p>
            <a:endParaRPr lang="en-GB" dirty="0">
              <a:solidFill>
                <a:srgbClr val="444444"/>
              </a:solidFill>
              <a:latin typeface="Roboto" panose="020B0604020202020204" pitchFamily="2" charset="0"/>
            </a:endParaRPr>
          </a:p>
          <a:p>
            <a:endParaRPr lang="en-GB" dirty="0">
              <a:solidFill>
                <a:srgbClr val="444444"/>
              </a:solidFill>
              <a:latin typeface="Roboto" panose="020B0604020202020204" pitchFamily="2" charset="0"/>
            </a:endParaRPr>
          </a:p>
        </p:txBody>
      </p:sp>
      <p:sp>
        <p:nvSpPr>
          <p:cNvPr id="10" name="TextBox 9">
            <a:extLst>
              <a:ext uri="{FF2B5EF4-FFF2-40B4-BE49-F238E27FC236}">
                <a16:creationId xmlns:a16="http://schemas.microsoft.com/office/drawing/2014/main" id="{086FBAB9-226E-4613-AB4E-72E18F00861B}"/>
              </a:ext>
            </a:extLst>
          </p:cNvPr>
          <p:cNvSpPr txBox="1"/>
          <p:nvPr/>
        </p:nvSpPr>
        <p:spPr>
          <a:xfrm>
            <a:off x="4117602" y="2197894"/>
            <a:ext cx="3956795" cy="2031325"/>
          </a:xfrm>
          <a:prstGeom prst="rect">
            <a:avLst/>
          </a:prstGeom>
          <a:noFill/>
        </p:spPr>
        <p:txBody>
          <a:bodyPr wrap="square">
            <a:spAutoFit/>
          </a:bodyPr>
          <a:lstStyle/>
          <a:p>
            <a:r>
              <a:rPr lang="en-GB" b="1" i="0" dirty="0">
                <a:solidFill>
                  <a:srgbClr val="444444"/>
                </a:solidFill>
                <a:effectLst/>
                <a:latin typeface="Roboto" panose="020B0604020202020204" pitchFamily="2" charset="0"/>
              </a:rPr>
              <a:t>West Virginia</a:t>
            </a:r>
          </a:p>
          <a:p>
            <a:r>
              <a:rPr lang="en-GB" b="1" dirty="0">
                <a:solidFill>
                  <a:srgbClr val="444444"/>
                </a:solidFill>
                <a:latin typeface="Roboto" panose="020B0604020202020204" pitchFamily="2" charset="0"/>
              </a:rPr>
              <a:t>Population</a:t>
            </a:r>
            <a:r>
              <a:rPr lang="en-GB" dirty="0">
                <a:solidFill>
                  <a:srgbClr val="444444"/>
                </a:solidFill>
                <a:latin typeface="Roboto" panose="020B0604020202020204" pitchFamily="2" charset="0"/>
              </a:rPr>
              <a:t>: </a:t>
            </a:r>
            <a:r>
              <a:rPr lang="en-GB" i="0" dirty="0">
                <a:solidFill>
                  <a:srgbClr val="444444"/>
                </a:solidFill>
                <a:effectLst/>
                <a:latin typeface="Roboto" panose="020B0604020202020204" pitchFamily="2" charset="0"/>
              </a:rPr>
              <a:t>1,792,147</a:t>
            </a:r>
          </a:p>
          <a:p>
            <a:r>
              <a:rPr lang="en-GB" b="1" dirty="0">
                <a:solidFill>
                  <a:srgbClr val="444444"/>
                </a:solidFill>
                <a:latin typeface="Roboto" panose="020B0604020202020204" pitchFamily="2" charset="0"/>
              </a:rPr>
              <a:t>Under 18</a:t>
            </a:r>
            <a:r>
              <a:rPr lang="en-GB" dirty="0">
                <a:solidFill>
                  <a:srgbClr val="444444"/>
                </a:solidFill>
                <a:latin typeface="Roboto" panose="020B0604020202020204" pitchFamily="2" charset="0"/>
              </a:rPr>
              <a:t>: 20%</a:t>
            </a:r>
          </a:p>
          <a:p>
            <a:r>
              <a:rPr lang="en-GB" b="1" dirty="0">
                <a:solidFill>
                  <a:srgbClr val="444444"/>
                </a:solidFill>
                <a:latin typeface="Roboto" panose="020B0604020202020204" pitchFamily="2" charset="0"/>
              </a:rPr>
              <a:t>Status: </a:t>
            </a:r>
            <a:r>
              <a:rPr lang="en-GB" dirty="0">
                <a:solidFill>
                  <a:srgbClr val="444444"/>
                </a:solidFill>
                <a:latin typeface="Roboto" panose="020B0604020202020204" pitchFamily="2" charset="0"/>
              </a:rPr>
              <a:t>Declining Population</a:t>
            </a:r>
          </a:p>
          <a:p>
            <a:r>
              <a:rPr lang="en-GB" b="1" dirty="0">
                <a:solidFill>
                  <a:srgbClr val="444444"/>
                </a:solidFill>
                <a:latin typeface="Roboto" panose="020B0604020202020204" pitchFamily="2" charset="0"/>
              </a:rPr>
              <a:t>Income: </a:t>
            </a:r>
            <a:r>
              <a:rPr lang="en-GB" dirty="0">
                <a:solidFill>
                  <a:srgbClr val="444444"/>
                </a:solidFill>
                <a:latin typeface="Roboto" panose="020B0604020202020204" pitchFamily="2" charset="0"/>
              </a:rPr>
              <a:t>$27,446 Per Capita Income</a:t>
            </a:r>
          </a:p>
          <a:p>
            <a:r>
              <a:rPr lang="en-GB" b="1" dirty="0">
                <a:solidFill>
                  <a:srgbClr val="444444"/>
                </a:solidFill>
                <a:latin typeface="Roboto" panose="020B0604020202020204" pitchFamily="2" charset="0"/>
              </a:rPr>
              <a:t>2018 SAT Participation</a:t>
            </a:r>
            <a:r>
              <a:rPr lang="en-GB" dirty="0">
                <a:solidFill>
                  <a:srgbClr val="444444"/>
                </a:solidFill>
                <a:latin typeface="Roboto" panose="020B0604020202020204" pitchFamily="2" charset="0"/>
              </a:rPr>
              <a:t>: 28%</a:t>
            </a:r>
          </a:p>
          <a:p>
            <a:r>
              <a:rPr lang="en-GB" b="1" dirty="0">
                <a:solidFill>
                  <a:srgbClr val="444444"/>
                </a:solidFill>
                <a:latin typeface="Roboto" panose="020B0604020202020204" pitchFamily="2" charset="0"/>
              </a:rPr>
              <a:t>2019 Target Growth </a:t>
            </a:r>
            <a:r>
              <a:rPr lang="en-GB" dirty="0">
                <a:solidFill>
                  <a:srgbClr val="444444"/>
                </a:solidFill>
                <a:latin typeface="Roboto" panose="020B0604020202020204" pitchFamily="2" charset="0"/>
              </a:rPr>
              <a:t>: 22%</a:t>
            </a:r>
            <a:endParaRPr lang="en-GB" dirty="0"/>
          </a:p>
        </p:txBody>
      </p:sp>
      <p:sp>
        <p:nvSpPr>
          <p:cNvPr id="11" name="TextBox 10">
            <a:extLst>
              <a:ext uri="{FF2B5EF4-FFF2-40B4-BE49-F238E27FC236}">
                <a16:creationId xmlns:a16="http://schemas.microsoft.com/office/drawing/2014/main" id="{BE250BB6-3E7D-4DBB-ABF3-66DFD6F8DCF5}"/>
              </a:ext>
            </a:extLst>
          </p:cNvPr>
          <p:cNvSpPr txBox="1"/>
          <p:nvPr/>
        </p:nvSpPr>
        <p:spPr>
          <a:xfrm>
            <a:off x="7982132" y="2197894"/>
            <a:ext cx="4090997" cy="2031325"/>
          </a:xfrm>
          <a:prstGeom prst="rect">
            <a:avLst/>
          </a:prstGeom>
          <a:noFill/>
        </p:spPr>
        <p:txBody>
          <a:bodyPr wrap="square">
            <a:spAutoFit/>
          </a:bodyPr>
          <a:lstStyle/>
          <a:p>
            <a:r>
              <a:rPr lang="en-GB" b="1" i="0" dirty="0">
                <a:solidFill>
                  <a:srgbClr val="444444"/>
                </a:solidFill>
                <a:effectLst/>
                <a:latin typeface="Roboto" panose="020B0604020202020204" pitchFamily="2" charset="0"/>
              </a:rPr>
              <a:t>South Carolina</a:t>
            </a:r>
          </a:p>
          <a:p>
            <a:r>
              <a:rPr lang="en-GB" b="1" dirty="0">
                <a:solidFill>
                  <a:srgbClr val="444444"/>
                </a:solidFill>
                <a:latin typeface="Roboto" panose="020B0604020202020204" pitchFamily="2" charset="0"/>
              </a:rPr>
              <a:t>Population</a:t>
            </a:r>
            <a:r>
              <a:rPr lang="en-GB" dirty="0">
                <a:solidFill>
                  <a:srgbClr val="444444"/>
                </a:solidFill>
                <a:latin typeface="Roboto" panose="020B0604020202020204" pitchFamily="2" charset="0"/>
              </a:rPr>
              <a:t>: </a:t>
            </a:r>
            <a:r>
              <a:rPr lang="en-GB" i="0" dirty="0">
                <a:solidFill>
                  <a:srgbClr val="444444"/>
                </a:solidFill>
                <a:effectLst/>
                <a:latin typeface="Roboto" panose="020B0604020202020204" pitchFamily="2" charset="0"/>
              </a:rPr>
              <a:t>5,148,714</a:t>
            </a:r>
          </a:p>
          <a:p>
            <a:r>
              <a:rPr lang="en-GB" b="1" dirty="0">
                <a:solidFill>
                  <a:srgbClr val="444444"/>
                </a:solidFill>
                <a:latin typeface="Roboto" panose="020B0604020202020204" pitchFamily="2" charset="0"/>
              </a:rPr>
              <a:t>Under 18</a:t>
            </a:r>
            <a:r>
              <a:rPr lang="en-GB" dirty="0">
                <a:solidFill>
                  <a:srgbClr val="444444"/>
                </a:solidFill>
                <a:latin typeface="Roboto" panose="020B0604020202020204" pitchFamily="2" charset="0"/>
              </a:rPr>
              <a:t>: 22%</a:t>
            </a:r>
          </a:p>
          <a:p>
            <a:r>
              <a:rPr lang="en-GB" b="1" dirty="0">
                <a:solidFill>
                  <a:srgbClr val="444444"/>
                </a:solidFill>
                <a:latin typeface="Roboto" panose="020B0604020202020204" pitchFamily="2" charset="0"/>
              </a:rPr>
              <a:t>Status: </a:t>
            </a:r>
            <a:r>
              <a:rPr lang="en-GB" dirty="0">
                <a:solidFill>
                  <a:srgbClr val="444444"/>
                </a:solidFill>
                <a:latin typeface="Roboto" panose="020B0604020202020204" pitchFamily="2" charset="0"/>
              </a:rPr>
              <a:t>Growing Population</a:t>
            </a:r>
          </a:p>
          <a:p>
            <a:r>
              <a:rPr lang="en-GB" b="1" dirty="0">
                <a:solidFill>
                  <a:srgbClr val="444444"/>
                </a:solidFill>
                <a:latin typeface="Roboto" panose="020B0604020202020204" pitchFamily="2" charset="0"/>
              </a:rPr>
              <a:t>Income: </a:t>
            </a:r>
            <a:r>
              <a:rPr lang="en-GB" dirty="0">
                <a:solidFill>
                  <a:srgbClr val="444444"/>
                </a:solidFill>
                <a:latin typeface="Roboto" panose="020B0604020202020204" pitchFamily="2" charset="0"/>
              </a:rPr>
              <a:t>$31,295 Per Capita Income</a:t>
            </a:r>
          </a:p>
          <a:p>
            <a:r>
              <a:rPr lang="en-GB" b="1" dirty="0">
                <a:solidFill>
                  <a:srgbClr val="444444"/>
                </a:solidFill>
                <a:latin typeface="Roboto" panose="020B0604020202020204" pitchFamily="2" charset="0"/>
              </a:rPr>
              <a:t>2018 SAT Participation: </a:t>
            </a:r>
            <a:r>
              <a:rPr lang="en-GB" dirty="0">
                <a:solidFill>
                  <a:srgbClr val="444444"/>
                </a:solidFill>
                <a:latin typeface="Roboto" panose="020B0604020202020204" pitchFamily="2" charset="0"/>
              </a:rPr>
              <a:t>55%</a:t>
            </a:r>
          </a:p>
          <a:p>
            <a:r>
              <a:rPr lang="en-GB" b="1" dirty="0">
                <a:solidFill>
                  <a:srgbClr val="444444"/>
                </a:solidFill>
                <a:latin typeface="Roboto" panose="020B0604020202020204" pitchFamily="2" charset="0"/>
              </a:rPr>
              <a:t>2019 Target Growth </a:t>
            </a:r>
            <a:r>
              <a:rPr lang="en-GB" dirty="0">
                <a:solidFill>
                  <a:srgbClr val="444444"/>
                </a:solidFill>
                <a:latin typeface="Roboto" panose="020B0604020202020204" pitchFamily="2" charset="0"/>
              </a:rPr>
              <a:t>:  45%</a:t>
            </a:r>
            <a:endParaRPr lang="en-GB" dirty="0"/>
          </a:p>
        </p:txBody>
      </p:sp>
    </p:spTree>
    <p:extLst>
      <p:ext uri="{BB962C8B-B14F-4D97-AF65-F5344CB8AC3E}">
        <p14:creationId xmlns:p14="http://schemas.microsoft.com/office/powerpoint/2010/main" val="262933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A0E4"/>
        </a:solidFill>
        <a:effectLst/>
      </p:bgPr>
    </p:bg>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06509" cy="1418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Thank You</a:t>
            </a:r>
            <a:endParaRPr lang="en-GB" sz="4000" dirty="0">
              <a:solidFill>
                <a:schemeClr val="bg1"/>
              </a:solidFill>
            </a:endParaRPr>
          </a:p>
        </p:txBody>
      </p:sp>
    </p:spTree>
    <p:extLst>
      <p:ext uri="{BB962C8B-B14F-4D97-AF65-F5344CB8AC3E}">
        <p14:creationId xmlns:p14="http://schemas.microsoft.com/office/powerpoint/2010/main" val="63574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2">
            <a:extLst>
              <a:ext uri="{FF2B5EF4-FFF2-40B4-BE49-F238E27FC236}">
                <a16:creationId xmlns:a16="http://schemas.microsoft.com/office/drawing/2014/main" id="{90B7C612-A8C9-4F8E-88B7-062D6D9FD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10" y="1663430"/>
            <a:ext cx="6282628" cy="40358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0B4C6D-411B-44A1-B60F-74E3B81B69D9}"/>
              </a:ext>
            </a:extLst>
          </p:cNvPr>
          <p:cNvSpPr txBox="1"/>
          <p:nvPr/>
        </p:nvSpPr>
        <p:spPr>
          <a:xfrm>
            <a:off x="331723" y="891198"/>
            <a:ext cx="8709640" cy="369332"/>
          </a:xfrm>
          <a:prstGeom prst="rect">
            <a:avLst/>
          </a:prstGeom>
          <a:noFill/>
        </p:spPr>
        <p:txBody>
          <a:bodyPr wrap="square" rtlCol="0">
            <a:spAutoFit/>
          </a:bodyPr>
          <a:lstStyle/>
          <a:p>
            <a:r>
              <a:rPr lang="en-GB" b="1" dirty="0"/>
              <a:t>What factors contributes the most to the improvement of SAT participation rates?</a:t>
            </a:r>
          </a:p>
        </p:txBody>
      </p:sp>
      <p:sp>
        <p:nvSpPr>
          <p:cNvPr id="8" name="TextBox 7">
            <a:extLst>
              <a:ext uri="{FF2B5EF4-FFF2-40B4-BE49-F238E27FC236}">
                <a16:creationId xmlns:a16="http://schemas.microsoft.com/office/drawing/2014/main" id="{94A29A30-1875-4641-BD96-CD74467E4567}"/>
              </a:ext>
            </a:extLst>
          </p:cNvPr>
          <p:cNvSpPr txBox="1"/>
          <p:nvPr/>
        </p:nvSpPr>
        <p:spPr>
          <a:xfrm>
            <a:off x="7384507" y="1997839"/>
            <a:ext cx="4278540" cy="2862322"/>
          </a:xfrm>
          <a:prstGeom prst="rect">
            <a:avLst/>
          </a:prstGeom>
          <a:noFill/>
        </p:spPr>
        <p:txBody>
          <a:bodyPr wrap="square" rtlCol="0">
            <a:spAutoFit/>
          </a:bodyPr>
          <a:lstStyle/>
          <a:p>
            <a:pPr marL="285750" indent="-285750">
              <a:buFontTx/>
              <a:buChar char="-"/>
            </a:pPr>
            <a:r>
              <a:rPr lang="en-SG" dirty="0"/>
              <a:t>The biggest contributions to SAT Participation rates between 2017 to 2018 is the conversion of </a:t>
            </a:r>
            <a:r>
              <a:rPr lang="en-SG" b="1" dirty="0"/>
              <a:t>Colorado and Illinois</a:t>
            </a:r>
            <a:r>
              <a:rPr lang="en-SG" dirty="0"/>
              <a:t> to SAT mandatory states</a:t>
            </a:r>
          </a:p>
          <a:p>
            <a:pPr marL="285750" indent="-285750">
              <a:buFontTx/>
              <a:buChar char="-"/>
            </a:pPr>
            <a:endParaRPr lang="en-SG" dirty="0"/>
          </a:p>
          <a:p>
            <a:pPr marL="285750" indent="-285750">
              <a:buFontTx/>
              <a:buChar char="-"/>
            </a:pPr>
            <a:r>
              <a:rPr lang="en-SG" dirty="0"/>
              <a:t>Other top contributors include: </a:t>
            </a:r>
          </a:p>
          <a:p>
            <a:pPr marL="800100" lvl="1" indent="-342900">
              <a:buAutoNum type="arabicPeriod"/>
            </a:pPr>
            <a:r>
              <a:rPr lang="en-SG" dirty="0"/>
              <a:t>Rhode Island</a:t>
            </a:r>
          </a:p>
          <a:p>
            <a:pPr marL="800100" lvl="1" indent="-342900">
              <a:buAutoNum type="arabicPeriod"/>
            </a:pPr>
            <a:r>
              <a:rPr lang="en-SG" dirty="0"/>
              <a:t>West Virginia</a:t>
            </a:r>
          </a:p>
          <a:p>
            <a:pPr marL="800100" lvl="1" indent="-342900">
              <a:buAutoNum type="arabicPeriod"/>
            </a:pPr>
            <a:r>
              <a:rPr lang="en-SG" dirty="0"/>
              <a:t>New York </a:t>
            </a:r>
          </a:p>
          <a:p>
            <a:pPr marL="800100" lvl="1" indent="-342900">
              <a:buAutoNum type="arabicPeriod"/>
            </a:pPr>
            <a:r>
              <a:rPr lang="en-SG" dirty="0"/>
              <a:t>New Jersey</a:t>
            </a:r>
          </a:p>
        </p:txBody>
      </p:sp>
    </p:spTree>
    <p:extLst>
      <p:ext uri="{BB962C8B-B14F-4D97-AF65-F5344CB8AC3E}">
        <p14:creationId xmlns:p14="http://schemas.microsoft.com/office/powerpoint/2010/main" val="64779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CF690F0E-E1C9-42F1-8E7A-B16BDCB1C75B}"/>
              </a:ext>
            </a:extLst>
          </p:cNvPr>
          <p:cNvPicPr>
            <a:picLocks noChangeAspect="1"/>
          </p:cNvPicPr>
          <p:nvPr/>
        </p:nvPicPr>
        <p:blipFill rotWithShape="1">
          <a:blip r:embed="rId3"/>
          <a:srcRect t="5224" b="2543"/>
          <a:stretch/>
        </p:blipFill>
        <p:spPr>
          <a:xfrm>
            <a:off x="1300730" y="1195470"/>
            <a:ext cx="9590539" cy="5174945"/>
          </a:xfrm>
          <a:prstGeom prst="rect">
            <a:avLst/>
          </a:prstGeom>
        </p:spPr>
      </p:pic>
      <p:sp>
        <p:nvSpPr>
          <p:cNvPr id="6" name="TextBox 5">
            <a:extLst>
              <a:ext uri="{FF2B5EF4-FFF2-40B4-BE49-F238E27FC236}">
                <a16:creationId xmlns:a16="http://schemas.microsoft.com/office/drawing/2014/main" id="{228CD109-DE13-495C-B442-C12C630A458C}"/>
              </a:ext>
            </a:extLst>
          </p:cNvPr>
          <p:cNvSpPr txBox="1"/>
          <p:nvPr/>
        </p:nvSpPr>
        <p:spPr>
          <a:xfrm>
            <a:off x="1222706" y="738374"/>
            <a:ext cx="5197833" cy="369332"/>
          </a:xfrm>
          <a:prstGeom prst="rect">
            <a:avLst/>
          </a:prstGeom>
          <a:noFill/>
        </p:spPr>
        <p:txBody>
          <a:bodyPr wrap="none" rtlCol="0">
            <a:spAutoFit/>
          </a:bodyPr>
          <a:lstStyle/>
          <a:p>
            <a:r>
              <a:rPr lang="en-SG" b="1" dirty="0"/>
              <a:t>Shift in states favouring SATs to ACTs (2017  to 2018)</a:t>
            </a:r>
            <a:endParaRPr lang="en-GB" b="1" dirty="0"/>
          </a:p>
        </p:txBody>
      </p:sp>
      <p:pic>
        <p:nvPicPr>
          <p:cNvPr id="11" name="Picture 10">
            <a:extLst>
              <a:ext uri="{FF2B5EF4-FFF2-40B4-BE49-F238E27FC236}">
                <a16:creationId xmlns:a16="http://schemas.microsoft.com/office/drawing/2014/main" id="{4A656327-2A43-456C-9DE2-066A2AA44153}"/>
              </a:ext>
            </a:extLst>
          </p:cNvPr>
          <p:cNvPicPr>
            <a:picLocks noChangeAspect="1"/>
          </p:cNvPicPr>
          <p:nvPr/>
        </p:nvPicPr>
        <p:blipFill>
          <a:blip r:embed="rId4">
            <a:alphaModFix/>
          </a:blip>
          <a:stretch>
            <a:fillRect/>
          </a:stretch>
        </p:blipFill>
        <p:spPr>
          <a:xfrm>
            <a:off x="1511080" y="1964987"/>
            <a:ext cx="9451992" cy="4434206"/>
          </a:xfrm>
          <a:prstGeom prst="rect">
            <a:avLst/>
          </a:prstGeom>
        </p:spPr>
      </p:pic>
      <p:cxnSp>
        <p:nvCxnSpPr>
          <p:cNvPr id="12" name="Straight Connector 11">
            <a:extLst>
              <a:ext uri="{FF2B5EF4-FFF2-40B4-BE49-F238E27FC236}">
                <a16:creationId xmlns:a16="http://schemas.microsoft.com/office/drawing/2014/main" id="{DBDA312B-5FE0-4C60-9023-FDF4AFACAA3E}"/>
              </a:ext>
            </a:extLst>
          </p:cNvPr>
          <p:cNvCxnSpPr/>
          <p:nvPr/>
        </p:nvCxnSpPr>
        <p:spPr>
          <a:xfrm>
            <a:off x="9102725" y="3505200"/>
            <a:ext cx="1762125"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99F52C4-535B-4153-A451-D7CDD16FECB2}"/>
              </a:ext>
            </a:extLst>
          </p:cNvPr>
          <p:cNvSpPr txBox="1"/>
          <p:nvPr/>
        </p:nvSpPr>
        <p:spPr>
          <a:xfrm>
            <a:off x="10310132" y="3343394"/>
            <a:ext cx="791487" cy="184666"/>
          </a:xfrm>
          <a:prstGeom prst="rect">
            <a:avLst/>
          </a:prstGeom>
          <a:noFill/>
        </p:spPr>
        <p:txBody>
          <a:bodyPr wrap="square" rtlCol="0">
            <a:spAutoFit/>
          </a:bodyPr>
          <a:lstStyle/>
          <a:p>
            <a:r>
              <a:rPr lang="en-SG" sz="600" dirty="0"/>
              <a:t>Rhode Island</a:t>
            </a:r>
            <a:endParaRPr lang="en-GB" sz="600" dirty="0"/>
          </a:p>
        </p:txBody>
      </p:sp>
      <p:cxnSp>
        <p:nvCxnSpPr>
          <p:cNvPr id="15" name="Straight Connector 14">
            <a:extLst>
              <a:ext uri="{FF2B5EF4-FFF2-40B4-BE49-F238E27FC236}">
                <a16:creationId xmlns:a16="http://schemas.microsoft.com/office/drawing/2014/main" id="{4F7040E7-F448-4354-B17C-CC1CCF679B16}"/>
              </a:ext>
            </a:extLst>
          </p:cNvPr>
          <p:cNvCxnSpPr/>
          <p:nvPr/>
        </p:nvCxnSpPr>
        <p:spPr>
          <a:xfrm>
            <a:off x="7807325" y="4097150"/>
            <a:ext cx="1762125"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38DB8071-01A8-4532-AB09-EFC357157BD8}"/>
              </a:ext>
            </a:extLst>
          </p:cNvPr>
          <p:cNvSpPr txBox="1"/>
          <p:nvPr/>
        </p:nvSpPr>
        <p:spPr>
          <a:xfrm>
            <a:off x="9014732" y="3935344"/>
            <a:ext cx="791487" cy="184666"/>
          </a:xfrm>
          <a:prstGeom prst="rect">
            <a:avLst/>
          </a:prstGeom>
          <a:noFill/>
        </p:spPr>
        <p:txBody>
          <a:bodyPr wrap="square" rtlCol="0">
            <a:spAutoFit/>
          </a:bodyPr>
          <a:lstStyle/>
          <a:p>
            <a:r>
              <a:rPr lang="en-SG" sz="600" dirty="0"/>
              <a:t>West Virginia</a:t>
            </a:r>
            <a:endParaRPr lang="en-GB" sz="600" dirty="0"/>
          </a:p>
        </p:txBody>
      </p:sp>
    </p:spTree>
    <p:extLst>
      <p:ext uri="{BB962C8B-B14F-4D97-AF65-F5344CB8AC3E}">
        <p14:creationId xmlns:p14="http://schemas.microsoft.com/office/powerpoint/2010/main" val="166427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C24B4194-BD31-485C-8DC4-A78CE0AA6BD4}"/>
              </a:ext>
            </a:extLst>
          </p:cNvPr>
          <p:cNvGrpSpPr/>
          <p:nvPr/>
        </p:nvGrpSpPr>
        <p:grpSpPr>
          <a:xfrm>
            <a:off x="140075" y="1674227"/>
            <a:ext cx="5955925" cy="3647552"/>
            <a:chOff x="140075" y="768805"/>
            <a:chExt cx="5955925" cy="3647552"/>
          </a:xfrm>
        </p:grpSpPr>
        <p:pic>
          <p:nvPicPr>
            <p:cNvPr id="8" name="Picture 7" descr="Map&#10;&#10;Description automatically generated">
              <a:extLst>
                <a:ext uri="{FF2B5EF4-FFF2-40B4-BE49-F238E27FC236}">
                  <a16:creationId xmlns:a16="http://schemas.microsoft.com/office/drawing/2014/main" id="{68227BAB-5AEC-424B-93C6-E784D5A6C9F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4722" b="2724"/>
            <a:stretch/>
          </p:blipFill>
          <p:spPr>
            <a:xfrm>
              <a:off x="247166" y="1138137"/>
              <a:ext cx="5655579" cy="3001522"/>
            </a:xfrm>
            <a:prstGeom prst="rect">
              <a:avLst/>
            </a:prstGeom>
          </p:spPr>
        </p:pic>
        <p:sp>
          <p:nvSpPr>
            <p:cNvPr id="6" name="TextBox 5">
              <a:extLst>
                <a:ext uri="{FF2B5EF4-FFF2-40B4-BE49-F238E27FC236}">
                  <a16:creationId xmlns:a16="http://schemas.microsoft.com/office/drawing/2014/main" id="{3EEBBE1B-51AD-4A04-8FA9-FCC023E2C56C}"/>
                </a:ext>
              </a:extLst>
            </p:cNvPr>
            <p:cNvSpPr txBox="1"/>
            <p:nvPr/>
          </p:nvSpPr>
          <p:spPr>
            <a:xfrm>
              <a:off x="202365" y="768805"/>
              <a:ext cx="4007795" cy="400110"/>
            </a:xfrm>
            <a:prstGeom prst="rect">
              <a:avLst/>
            </a:prstGeom>
            <a:noFill/>
          </p:spPr>
          <p:txBody>
            <a:bodyPr wrap="square" rtlCol="0">
              <a:spAutoFit/>
            </a:bodyPr>
            <a:lstStyle/>
            <a:p>
              <a:r>
                <a:rPr lang="en-SG" sz="2000" b="1" dirty="0">
                  <a:solidFill>
                    <a:srgbClr val="002332"/>
                  </a:solidFill>
                </a:rPr>
                <a:t>2018 SAT vs. ACT Participation Ratio</a:t>
              </a:r>
              <a:endParaRPr lang="en-GB" sz="2000" b="1" dirty="0">
                <a:solidFill>
                  <a:srgbClr val="002332"/>
                </a:solidFill>
              </a:endParaRPr>
            </a:p>
          </p:txBody>
        </p:sp>
        <p:sp>
          <p:nvSpPr>
            <p:cNvPr id="9" name="Rectangle 8">
              <a:extLst>
                <a:ext uri="{FF2B5EF4-FFF2-40B4-BE49-F238E27FC236}">
                  <a16:creationId xmlns:a16="http://schemas.microsoft.com/office/drawing/2014/main" id="{BA1E1EDD-7870-4543-80F6-465867ECBF62}"/>
                </a:ext>
              </a:extLst>
            </p:cNvPr>
            <p:cNvSpPr/>
            <p:nvPr/>
          </p:nvSpPr>
          <p:spPr>
            <a:xfrm>
              <a:off x="140075" y="768805"/>
              <a:ext cx="5955925" cy="364755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FE829C19-EA15-4E94-8E9B-25C4EB650257}"/>
              </a:ext>
            </a:extLst>
          </p:cNvPr>
          <p:cNvGrpSpPr/>
          <p:nvPr/>
        </p:nvGrpSpPr>
        <p:grpSpPr>
          <a:xfrm>
            <a:off x="6158290" y="1674227"/>
            <a:ext cx="5893635" cy="3647552"/>
            <a:chOff x="6158290" y="768805"/>
            <a:chExt cx="5893635" cy="3647552"/>
          </a:xfrm>
        </p:grpSpPr>
        <p:pic>
          <p:nvPicPr>
            <p:cNvPr id="3" name="Picture 2">
              <a:extLst>
                <a:ext uri="{FF2B5EF4-FFF2-40B4-BE49-F238E27FC236}">
                  <a16:creationId xmlns:a16="http://schemas.microsoft.com/office/drawing/2014/main" id="{257F2984-8E71-42FD-9BF7-BEF645889E79}"/>
                </a:ext>
              </a:extLst>
            </p:cNvPr>
            <p:cNvPicPr>
              <a:picLocks noChangeAspect="1"/>
            </p:cNvPicPr>
            <p:nvPr/>
          </p:nvPicPr>
          <p:blipFill rotWithShape="1">
            <a:blip r:embed="rId4"/>
            <a:srcRect t="5148" b="1768"/>
            <a:stretch/>
          </p:blipFill>
          <p:spPr>
            <a:xfrm>
              <a:off x="6395591" y="1138137"/>
              <a:ext cx="5549242" cy="3001522"/>
            </a:xfrm>
            <a:prstGeom prst="rect">
              <a:avLst/>
            </a:prstGeom>
          </p:spPr>
        </p:pic>
        <p:sp>
          <p:nvSpPr>
            <p:cNvPr id="10" name="TextBox 9">
              <a:extLst>
                <a:ext uri="{FF2B5EF4-FFF2-40B4-BE49-F238E27FC236}">
                  <a16:creationId xmlns:a16="http://schemas.microsoft.com/office/drawing/2014/main" id="{4E3152AA-3625-4388-90F9-BEB74B61141C}"/>
                </a:ext>
              </a:extLst>
            </p:cNvPr>
            <p:cNvSpPr txBox="1"/>
            <p:nvPr/>
          </p:nvSpPr>
          <p:spPr>
            <a:xfrm>
              <a:off x="6395591" y="768805"/>
              <a:ext cx="4007795" cy="400110"/>
            </a:xfrm>
            <a:prstGeom prst="rect">
              <a:avLst/>
            </a:prstGeom>
            <a:noFill/>
          </p:spPr>
          <p:txBody>
            <a:bodyPr wrap="square" rtlCol="0">
              <a:spAutoFit/>
            </a:bodyPr>
            <a:lstStyle/>
            <a:p>
              <a:r>
                <a:rPr lang="en-SG" sz="2000" b="1" dirty="0">
                  <a:solidFill>
                    <a:srgbClr val="002332"/>
                  </a:solidFill>
                </a:rPr>
                <a:t>2018 Per Capita Income</a:t>
              </a:r>
              <a:endParaRPr lang="en-GB" sz="2000" b="1" dirty="0">
                <a:solidFill>
                  <a:srgbClr val="002332"/>
                </a:solidFill>
              </a:endParaRPr>
            </a:p>
          </p:txBody>
        </p:sp>
        <p:sp>
          <p:nvSpPr>
            <p:cNvPr id="12" name="Rectangle 11">
              <a:extLst>
                <a:ext uri="{FF2B5EF4-FFF2-40B4-BE49-F238E27FC236}">
                  <a16:creationId xmlns:a16="http://schemas.microsoft.com/office/drawing/2014/main" id="{E7718A32-39F4-49E0-9237-124E22272389}"/>
                </a:ext>
              </a:extLst>
            </p:cNvPr>
            <p:cNvSpPr/>
            <p:nvPr/>
          </p:nvSpPr>
          <p:spPr>
            <a:xfrm>
              <a:off x="6158290" y="768805"/>
              <a:ext cx="5893635" cy="364755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id="{43C38C45-A9C1-4CF4-B421-B1529C65147E}"/>
              </a:ext>
            </a:extLst>
          </p:cNvPr>
          <p:cNvSpPr txBox="1"/>
          <p:nvPr/>
        </p:nvSpPr>
        <p:spPr>
          <a:xfrm>
            <a:off x="140075" y="874782"/>
            <a:ext cx="9771088" cy="646331"/>
          </a:xfrm>
          <a:prstGeom prst="rect">
            <a:avLst/>
          </a:prstGeom>
          <a:noFill/>
        </p:spPr>
        <p:txBody>
          <a:bodyPr wrap="square" rtlCol="0">
            <a:spAutoFit/>
          </a:bodyPr>
          <a:lstStyle/>
          <a:p>
            <a:r>
              <a:rPr lang="en-SG" b="1" dirty="0"/>
              <a:t>Finding 1: </a:t>
            </a:r>
          </a:p>
          <a:p>
            <a:r>
              <a:rPr lang="en-SG" dirty="0"/>
              <a:t> States with a higher per capita income are more likely to adopt the SATs than ACTs</a:t>
            </a:r>
            <a:endParaRPr lang="en-GB" dirty="0"/>
          </a:p>
        </p:txBody>
      </p:sp>
      <p:cxnSp>
        <p:nvCxnSpPr>
          <p:cNvPr id="18" name="Straight Connector 17">
            <a:extLst>
              <a:ext uri="{FF2B5EF4-FFF2-40B4-BE49-F238E27FC236}">
                <a16:creationId xmlns:a16="http://schemas.microsoft.com/office/drawing/2014/main" id="{15F2CF7D-E95C-439F-BD82-C8ABA3867DC6}"/>
              </a:ext>
            </a:extLst>
          </p:cNvPr>
          <p:cNvCxnSpPr>
            <a:cxnSpLocks/>
          </p:cNvCxnSpPr>
          <p:nvPr/>
        </p:nvCxnSpPr>
        <p:spPr>
          <a:xfrm>
            <a:off x="11064875" y="3273425"/>
            <a:ext cx="781050"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F30C55F-F54B-4536-B5FA-4AA39F26FC2A}"/>
              </a:ext>
            </a:extLst>
          </p:cNvPr>
          <p:cNvSpPr txBox="1"/>
          <p:nvPr/>
        </p:nvSpPr>
        <p:spPr>
          <a:xfrm>
            <a:off x="11278278" y="3114795"/>
            <a:ext cx="791487" cy="184666"/>
          </a:xfrm>
          <a:prstGeom prst="rect">
            <a:avLst/>
          </a:prstGeom>
          <a:noFill/>
        </p:spPr>
        <p:txBody>
          <a:bodyPr wrap="square" rtlCol="0">
            <a:spAutoFit/>
          </a:bodyPr>
          <a:lstStyle/>
          <a:p>
            <a:r>
              <a:rPr lang="en-SG" sz="600" dirty="0"/>
              <a:t>1. Rhode Island</a:t>
            </a:r>
            <a:endParaRPr lang="en-GB" sz="600" dirty="0"/>
          </a:p>
        </p:txBody>
      </p:sp>
      <p:cxnSp>
        <p:nvCxnSpPr>
          <p:cNvPr id="21" name="Straight Connector 20">
            <a:extLst>
              <a:ext uri="{FF2B5EF4-FFF2-40B4-BE49-F238E27FC236}">
                <a16:creationId xmlns:a16="http://schemas.microsoft.com/office/drawing/2014/main" id="{5FB073AB-68F7-4D77-8838-26096640DB46}"/>
              </a:ext>
            </a:extLst>
          </p:cNvPr>
          <p:cNvCxnSpPr>
            <a:cxnSpLocks/>
          </p:cNvCxnSpPr>
          <p:nvPr/>
        </p:nvCxnSpPr>
        <p:spPr>
          <a:xfrm>
            <a:off x="10204579" y="3642758"/>
            <a:ext cx="1200021"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D8D96E11-E780-42F3-9772-42206CA7ED9C}"/>
              </a:ext>
            </a:extLst>
          </p:cNvPr>
          <p:cNvSpPr txBox="1"/>
          <p:nvPr/>
        </p:nvSpPr>
        <p:spPr>
          <a:xfrm>
            <a:off x="10824611" y="3484127"/>
            <a:ext cx="791487" cy="184666"/>
          </a:xfrm>
          <a:prstGeom prst="rect">
            <a:avLst/>
          </a:prstGeom>
          <a:noFill/>
        </p:spPr>
        <p:txBody>
          <a:bodyPr wrap="square" rtlCol="0">
            <a:spAutoFit/>
          </a:bodyPr>
          <a:lstStyle/>
          <a:p>
            <a:r>
              <a:rPr lang="en-SG" sz="600" dirty="0"/>
              <a:t>2. West Virginia</a:t>
            </a:r>
            <a:endParaRPr lang="en-GB" sz="600" dirty="0"/>
          </a:p>
        </p:txBody>
      </p:sp>
      <p:cxnSp>
        <p:nvCxnSpPr>
          <p:cNvPr id="24" name="Straight Connector 23">
            <a:extLst>
              <a:ext uri="{FF2B5EF4-FFF2-40B4-BE49-F238E27FC236}">
                <a16:creationId xmlns:a16="http://schemas.microsoft.com/office/drawing/2014/main" id="{07438A9B-318E-4C0B-B3AB-465A732350BC}"/>
              </a:ext>
            </a:extLst>
          </p:cNvPr>
          <p:cNvCxnSpPr>
            <a:cxnSpLocks/>
          </p:cNvCxnSpPr>
          <p:nvPr/>
        </p:nvCxnSpPr>
        <p:spPr>
          <a:xfrm>
            <a:off x="10810875" y="3070557"/>
            <a:ext cx="1132439"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694968E-5343-41B4-BAEB-8747B6DE3E09}"/>
              </a:ext>
            </a:extLst>
          </p:cNvPr>
          <p:cNvSpPr txBox="1"/>
          <p:nvPr/>
        </p:nvSpPr>
        <p:spPr>
          <a:xfrm>
            <a:off x="11499850" y="2911804"/>
            <a:ext cx="839967" cy="184666"/>
          </a:xfrm>
          <a:prstGeom prst="rect">
            <a:avLst/>
          </a:prstGeom>
          <a:noFill/>
        </p:spPr>
        <p:txBody>
          <a:bodyPr wrap="square" rtlCol="0">
            <a:spAutoFit/>
          </a:bodyPr>
          <a:lstStyle/>
          <a:p>
            <a:r>
              <a:rPr lang="en-SG" sz="600" dirty="0"/>
              <a:t>4. New York</a:t>
            </a:r>
            <a:endParaRPr lang="en-GB" sz="600" dirty="0"/>
          </a:p>
        </p:txBody>
      </p:sp>
      <p:cxnSp>
        <p:nvCxnSpPr>
          <p:cNvPr id="26" name="Straight Connector 25">
            <a:extLst>
              <a:ext uri="{FF2B5EF4-FFF2-40B4-BE49-F238E27FC236}">
                <a16:creationId xmlns:a16="http://schemas.microsoft.com/office/drawing/2014/main" id="{448AC659-8D74-494F-8DE5-C083983AAB73}"/>
              </a:ext>
            </a:extLst>
          </p:cNvPr>
          <p:cNvCxnSpPr>
            <a:cxnSpLocks/>
          </p:cNvCxnSpPr>
          <p:nvPr/>
        </p:nvCxnSpPr>
        <p:spPr>
          <a:xfrm>
            <a:off x="10806793" y="3440699"/>
            <a:ext cx="876689" cy="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B2875052-EB93-4EDB-92D3-5454D90CB021}"/>
              </a:ext>
            </a:extLst>
          </p:cNvPr>
          <p:cNvSpPr txBox="1"/>
          <p:nvPr/>
        </p:nvSpPr>
        <p:spPr>
          <a:xfrm>
            <a:off x="11064875" y="3281540"/>
            <a:ext cx="618607" cy="184666"/>
          </a:xfrm>
          <a:prstGeom prst="rect">
            <a:avLst/>
          </a:prstGeom>
          <a:noFill/>
        </p:spPr>
        <p:txBody>
          <a:bodyPr wrap="square" rtlCol="0">
            <a:spAutoFit/>
          </a:bodyPr>
          <a:lstStyle/>
          <a:p>
            <a:r>
              <a:rPr lang="en-SG" sz="600" dirty="0"/>
              <a:t>3. New Jersey</a:t>
            </a:r>
            <a:endParaRPr lang="en-GB" sz="600" dirty="0"/>
          </a:p>
        </p:txBody>
      </p:sp>
    </p:spTree>
    <p:extLst>
      <p:ext uri="{BB962C8B-B14F-4D97-AF65-F5344CB8AC3E}">
        <p14:creationId xmlns:p14="http://schemas.microsoft.com/office/powerpoint/2010/main" val="51554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AF3B999-6344-4385-B3D7-688469A71EC2}"/>
              </a:ext>
            </a:extLst>
          </p:cNvPr>
          <p:cNvSpPr txBox="1"/>
          <p:nvPr/>
        </p:nvSpPr>
        <p:spPr>
          <a:xfrm>
            <a:off x="226267" y="782977"/>
            <a:ext cx="11308692" cy="923330"/>
          </a:xfrm>
          <a:prstGeom prst="rect">
            <a:avLst/>
          </a:prstGeom>
          <a:noFill/>
        </p:spPr>
        <p:txBody>
          <a:bodyPr wrap="square" rtlCol="0">
            <a:spAutoFit/>
          </a:bodyPr>
          <a:lstStyle/>
          <a:p>
            <a:r>
              <a:rPr lang="en-SG" b="1" dirty="0"/>
              <a:t>Finding 2: </a:t>
            </a:r>
          </a:p>
          <a:p>
            <a:r>
              <a:rPr lang="en-GB" dirty="0"/>
              <a:t>Students who are stronger in languages (Reading/Writing) should take the SAT while students with strength in Maths or Science should take the ACT. </a:t>
            </a:r>
          </a:p>
        </p:txBody>
      </p:sp>
      <p:pic>
        <p:nvPicPr>
          <p:cNvPr id="9" name="Picture 8">
            <a:extLst>
              <a:ext uri="{FF2B5EF4-FFF2-40B4-BE49-F238E27FC236}">
                <a16:creationId xmlns:a16="http://schemas.microsoft.com/office/drawing/2014/main" id="{6D8F6A50-E5FE-4B37-81D2-35592044D4BB}"/>
              </a:ext>
            </a:extLst>
          </p:cNvPr>
          <p:cNvPicPr>
            <a:picLocks noChangeAspect="1"/>
          </p:cNvPicPr>
          <p:nvPr/>
        </p:nvPicPr>
        <p:blipFill>
          <a:blip r:embed="rId3"/>
          <a:stretch>
            <a:fillRect/>
          </a:stretch>
        </p:blipFill>
        <p:spPr>
          <a:xfrm>
            <a:off x="405453" y="2300421"/>
            <a:ext cx="4721125" cy="3267946"/>
          </a:xfrm>
          <a:prstGeom prst="rect">
            <a:avLst/>
          </a:prstGeom>
        </p:spPr>
      </p:pic>
      <p:pic>
        <p:nvPicPr>
          <p:cNvPr id="12" name="Picture 11">
            <a:extLst>
              <a:ext uri="{FF2B5EF4-FFF2-40B4-BE49-F238E27FC236}">
                <a16:creationId xmlns:a16="http://schemas.microsoft.com/office/drawing/2014/main" id="{DDA3C2B4-B1CE-444D-AB0E-F2ED4C645D44}"/>
              </a:ext>
            </a:extLst>
          </p:cNvPr>
          <p:cNvPicPr>
            <a:picLocks noChangeAspect="1"/>
          </p:cNvPicPr>
          <p:nvPr/>
        </p:nvPicPr>
        <p:blipFill>
          <a:blip r:embed="rId4"/>
          <a:stretch>
            <a:fillRect/>
          </a:stretch>
        </p:blipFill>
        <p:spPr>
          <a:xfrm>
            <a:off x="5838815" y="2325349"/>
            <a:ext cx="5696144" cy="3252030"/>
          </a:xfrm>
          <a:prstGeom prst="rect">
            <a:avLst/>
          </a:prstGeom>
        </p:spPr>
      </p:pic>
      <p:sp>
        <p:nvSpPr>
          <p:cNvPr id="13" name="Rectangle 12">
            <a:extLst>
              <a:ext uri="{FF2B5EF4-FFF2-40B4-BE49-F238E27FC236}">
                <a16:creationId xmlns:a16="http://schemas.microsoft.com/office/drawing/2014/main" id="{02734117-C648-45D2-A6B4-B471B7590885}"/>
              </a:ext>
            </a:extLst>
          </p:cNvPr>
          <p:cNvSpPr/>
          <p:nvPr/>
        </p:nvSpPr>
        <p:spPr>
          <a:xfrm>
            <a:off x="205273" y="1884784"/>
            <a:ext cx="5346441" cy="4758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9D9BB4B-F561-42B0-AFD3-6ADAAAB8EFA5}"/>
              </a:ext>
            </a:extLst>
          </p:cNvPr>
          <p:cNvSpPr/>
          <p:nvPr/>
        </p:nvSpPr>
        <p:spPr>
          <a:xfrm>
            <a:off x="5686415" y="1884784"/>
            <a:ext cx="6210116" cy="4758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39ADAB6-5A13-4E4D-AFA7-C94786D27712}"/>
              </a:ext>
            </a:extLst>
          </p:cNvPr>
          <p:cNvSpPr txBox="1"/>
          <p:nvPr/>
        </p:nvSpPr>
        <p:spPr>
          <a:xfrm>
            <a:off x="612623" y="5795935"/>
            <a:ext cx="4613088" cy="646331"/>
          </a:xfrm>
          <a:prstGeom prst="rect">
            <a:avLst/>
          </a:prstGeom>
          <a:noFill/>
        </p:spPr>
        <p:txBody>
          <a:bodyPr wrap="square" rtlCol="0">
            <a:spAutoFit/>
          </a:bodyPr>
          <a:lstStyle/>
          <a:p>
            <a:r>
              <a:rPr lang="en-SG" dirty="0"/>
              <a:t>Students taking the ACT do the worst in English subtests</a:t>
            </a:r>
            <a:endParaRPr lang="en-GB" dirty="0"/>
          </a:p>
        </p:txBody>
      </p:sp>
      <p:sp>
        <p:nvSpPr>
          <p:cNvPr id="17" name="TextBox 16">
            <a:extLst>
              <a:ext uri="{FF2B5EF4-FFF2-40B4-BE49-F238E27FC236}">
                <a16:creationId xmlns:a16="http://schemas.microsoft.com/office/drawing/2014/main" id="{7BC4BFDA-74FF-47F4-8B17-A5C237447511}"/>
              </a:ext>
            </a:extLst>
          </p:cNvPr>
          <p:cNvSpPr txBox="1"/>
          <p:nvPr/>
        </p:nvSpPr>
        <p:spPr>
          <a:xfrm>
            <a:off x="6283353" y="5755856"/>
            <a:ext cx="5251606" cy="646331"/>
          </a:xfrm>
          <a:prstGeom prst="rect">
            <a:avLst/>
          </a:prstGeom>
          <a:noFill/>
        </p:spPr>
        <p:txBody>
          <a:bodyPr wrap="square" rtlCol="0">
            <a:spAutoFit/>
          </a:bodyPr>
          <a:lstStyle/>
          <a:p>
            <a:r>
              <a:rPr lang="en-SG" dirty="0"/>
              <a:t>Students taking SATs do better in Essay, Reading and writing than Maths subtests. </a:t>
            </a:r>
            <a:endParaRPr lang="en-GB" dirty="0"/>
          </a:p>
        </p:txBody>
      </p:sp>
      <p:sp>
        <p:nvSpPr>
          <p:cNvPr id="16" name="TextBox 15">
            <a:extLst>
              <a:ext uri="{FF2B5EF4-FFF2-40B4-BE49-F238E27FC236}">
                <a16:creationId xmlns:a16="http://schemas.microsoft.com/office/drawing/2014/main" id="{60B7B43E-218A-4E27-A74D-58184D5328C8}"/>
              </a:ext>
            </a:extLst>
          </p:cNvPr>
          <p:cNvSpPr txBox="1"/>
          <p:nvPr/>
        </p:nvSpPr>
        <p:spPr>
          <a:xfrm>
            <a:off x="711756" y="1734299"/>
            <a:ext cx="4414822" cy="338554"/>
          </a:xfrm>
          <a:prstGeom prst="rect">
            <a:avLst/>
          </a:prstGeom>
          <a:solidFill>
            <a:srgbClr val="C00000"/>
          </a:solidFill>
        </p:spPr>
        <p:txBody>
          <a:bodyPr wrap="square" rtlCol="0">
            <a:spAutoFit/>
          </a:bodyPr>
          <a:lstStyle/>
          <a:p>
            <a:pPr algn="ctr"/>
            <a:r>
              <a:rPr lang="en-SG" sz="1600" b="1" dirty="0">
                <a:solidFill>
                  <a:schemeClr val="bg1"/>
                </a:solidFill>
              </a:rPr>
              <a:t>ACT Test Performance</a:t>
            </a:r>
            <a:endParaRPr lang="en-GB" sz="1600" b="1" dirty="0">
              <a:solidFill>
                <a:schemeClr val="bg1"/>
              </a:solidFill>
            </a:endParaRPr>
          </a:p>
        </p:txBody>
      </p:sp>
      <p:sp>
        <p:nvSpPr>
          <p:cNvPr id="19" name="TextBox 18">
            <a:extLst>
              <a:ext uri="{FF2B5EF4-FFF2-40B4-BE49-F238E27FC236}">
                <a16:creationId xmlns:a16="http://schemas.microsoft.com/office/drawing/2014/main" id="{74C79A2A-C3DC-444C-A524-5AA5B616EFEF}"/>
              </a:ext>
            </a:extLst>
          </p:cNvPr>
          <p:cNvSpPr txBox="1"/>
          <p:nvPr/>
        </p:nvSpPr>
        <p:spPr>
          <a:xfrm>
            <a:off x="6584062" y="1728280"/>
            <a:ext cx="4414822" cy="338554"/>
          </a:xfrm>
          <a:prstGeom prst="rect">
            <a:avLst/>
          </a:prstGeom>
          <a:solidFill>
            <a:srgbClr val="00A0E4"/>
          </a:solidFill>
        </p:spPr>
        <p:txBody>
          <a:bodyPr wrap="square" rtlCol="0">
            <a:spAutoFit/>
          </a:bodyPr>
          <a:lstStyle/>
          <a:p>
            <a:pPr algn="ctr"/>
            <a:r>
              <a:rPr lang="en-SG" sz="1600" b="1" dirty="0">
                <a:solidFill>
                  <a:schemeClr val="bg1"/>
                </a:solidFill>
              </a:rPr>
              <a:t>SAT Test Performance</a:t>
            </a:r>
            <a:endParaRPr lang="en-GB" sz="1600" b="1" dirty="0">
              <a:solidFill>
                <a:schemeClr val="bg1"/>
              </a:solidFill>
            </a:endParaRPr>
          </a:p>
        </p:txBody>
      </p:sp>
    </p:spTree>
    <p:extLst>
      <p:ext uri="{BB962C8B-B14F-4D97-AF65-F5344CB8AC3E}">
        <p14:creationId xmlns:p14="http://schemas.microsoft.com/office/powerpoint/2010/main" val="335717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40B4C6D-411B-44A1-B60F-74E3B81B69D9}"/>
              </a:ext>
            </a:extLst>
          </p:cNvPr>
          <p:cNvSpPr txBox="1"/>
          <p:nvPr/>
        </p:nvSpPr>
        <p:spPr>
          <a:xfrm>
            <a:off x="331723" y="907824"/>
            <a:ext cx="10846350" cy="369332"/>
          </a:xfrm>
          <a:prstGeom prst="rect">
            <a:avLst/>
          </a:prstGeom>
          <a:noFill/>
        </p:spPr>
        <p:txBody>
          <a:bodyPr wrap="square" rtlCol="0">
            <a:spAutoFit/>
          </a:bodyPr>
          <a:lstStyle/>
          <a:p>
            <a:r>
              <a:rPr lang="en-GB" b="1" dirty="0"/>
              <a:t>Finding 3: </a:t>
            </a:r>
            <a:r>
              <a:rPr lang="en-GB" dirty="0">
                <a:solidFill>
                  <a:srgbClr val="000000"/>
                </a:solidFill>
                <a:latin typeface="Helvetica Neue"/>
              </a:rPr>
              <a:t>States</a:t>
            </a:r>
            <a:r>
              <a:rPr lang="en-GB" b="0" i="0" dirty="0">
                <a:solidFill>
                  <a:srgbClr val="000000"/>
                </a:solidFill>
                <a:effectLst/>
                <a:latin typeface="Helvetica Neue"/>
              </a:rPr>
              <a:t> that score well on the ACTs tend to score poorly on the SATs and vice versa</a:t>
            </a:r>
            <a:endParaRPr lang="en-GB" b="1" dirty="0"/>
          </a:p>
        </p:txBody>
      </p:sp>
      <p:pic>
        <p:nvPicPr>
          <p:cNvPr id="11" name="Picture 10">
            <a:extLst>
              <a:ext uri="{FF2B5EF4-FFF2-40B4-BE49-F238E27FC236}">
                <a16:creationId xmlns:a16="http://schemas.microsoft.com/office/drawing/2014/main" id="{EC6BE525-F35C-41B2-8203-84E17EB1D090}"/>
              </a:ext>
            </a:extLst>
          </p:cNvPr>
          <p:cNvPicPr>
            <a:picLocks noChangeAspect="1"/>
          </p:cNvPicPr>
          <p:nvPr/>
        </p:nvPicPr>
        <p:blipFill rotWithShape="1">
          <a:blip r:embed="rId3"/>
          <a:srcRect r="1065"/>
          <a:stretch/>
        </p:blipFill>
        <p:spPr>
          <a:xfrm>
            <a:off x="472018" y="1586211"/>
            <a:ext cx="11080013" cy="3685578"/>
          </a:xfrm>
          <a:prstGeom prst="rect">
            <a:avLst/>
          </a:prstGeom>
        </p:spPr>
      </p:pic>
    </p:spTree>
    <p:extLst>
      <p:ext uri="{BB962C8B-B14F-4D97-AF65-F5344CB8AC3E}">
        <p14:creationId xmlns:p14="http://schemas.microsoft.com/office/powerpoint/2010/main" val="387748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756B708D-38F1-4C35-8FBC-6BA1B84F6FE1}"/>
              </a:ext>
            </a:extLst>
          </p:cNvPr>
          <p:cNvPicPr>
            <a:picLocks noChangeAspect="1"/>
          </p:cNvPicPr>
          <p:nvPr/>
        </p:nvPicPr>
        <p:blipFill rotWithShape="1">
          <a:blip r:embed="rId3"/>
          <a:srcRect b="3941"/>
          <a:stretch/>
        </p:blipFill>
        <p:spPr>
          <a:xfrm>
            <a:off x="6475445" y="1094163"/>
            <a:ext cx="4915931" cy="4465779"/>
          </a:xfrm>
          <a:prstGeom prst="rect">
            <a:avLst/>
          </a:prstGeom>
        </p:spPr>
      </p:pic>
      <p:grpSp>
        <p:nvGrpSpPr>
          <p:cNvPr id="8" name="Group 7">
            <a:extLst>
              <a:ext uri="{FF2B5EF4-FFF2-40B4-BE49-F238E27FC236}">
                <a16:creationId xmlns:a16="http://schemas.microsoft.com/office/drawing/2014/main" id="{BD711A21-C227-4A10-99C9-6492C1BC1629}"/>
              </a:ext>
            </a:extLst>
          </p:cNvPr>
          <p:cNvGrpSpPr/>
          <p:nvPr/>
        </p:nvGrpSpPr>
        <p:grpSpPr>
          <a:xfrm>
            <a:off x="7884300" y="5496791"/>
            <a:ext cx="1117736" cy="253916"/>
            <a:chOff x="7884300" y="5496791"/>
            <a:chExt cx="1117736" cy="253916"/>
          </a:xfrm>
        </p:grpSpPr>
        <p:sp>
          <p:nvSpPr>
            <p:cNvPr id="9" name="TextBox 8">
              <a:extLst>
                <a:ext uri="{FF2B5EF4-FFF2-40B4-BE49-F238E27FC236}">
                  <a16:creationId xmlns:a16="http://schemas.microsoft.com/office/drawing/2014/main" id="{E62B6A60-EAF7-4A73-9D38-1C4710F15744}"/>
                </a:ext>
              </a:extLst>
            </p:cNvPr>
            <p:cNvSpPr txBox="1"/>
            <p:nvPr/>
          </p:nvSpPr>
          <p:spPr>
            <a:xfrm>
              <a:off x="7884300" y="5496791"/>
              <a:ext cx="511156" cy="253916"/>
            </a:xfrm>
            <a:prstGeom prst="rect">
              <a:avLst/>
            </a:prstGeom>
            <a:noFill/>
          </p:spPr>
          <p:txBody>
            <a:bodyPr wrap="square" rtlCol="0">
              <a:spAutoFit/>
            </a:bodyPr>
            <a:lstStyle/>
            <a:p>
              <a:r>
                <a:rPr lang="en-SG" sz="1050" dirty="0"/>
                <a:t>Total</a:t>
              </a:r>
              <a:endParaRPr lang="en-GB" sz="1050" dirty="0"/>
            </a:p>
          </p:txBody>
        </p:sp>
        <p:sp>
          <p:nvSpPr>
            <p:cNvPr id="15" name="TextBox 14">
              <a:extLst>
                <a:ext uri="{FF2B5EF4-FFF2-40B4-BE49-F238E27FC236}">
                  <a16:creationId xmlns:a16="http://schemas.microsoft.com/office/drawing/2014/main" id="{AE19055C-9481-46A0-B522-DBCE17FF250E}"/>
                </a:ext>
              </a:extLst>
            </p:cNvPr>
            <p:cNvSpPr txBox="1"/>
            <p:nvPr/>
          </p:nvSpPr>
          <p:spPr>
            <a:xfrm>
              <a:off x="8225971" y="5496791"/>
              <a:ext cx="458939" cy="253916"/>
            </a:xfrm>
            <a:prstGeom prst="rect">
              <a:avLst/>
            </a:prstGeom>
            <a:noFill/>
          </p:spPr>
          <p:txBody>
            <a:bodyPr wrap="square" rtlCol="0">
              <a:spAutoFit/>
            </a:bodyPr>
            <a:lstStyle/>
            <a:p>
              <a:r>
                <a:rPr lang="en-SG" sz="1050" dirty="0"/>
                <a:t>SAT</a:t>
              </a:r>
              <a:endParaRPr lang="en-GB" sz="1050" dirty="0"/>
            </a:p>
          </p:txBody>
        </p:sp>
        <p:sp>
          <p:nvSpPr>
            <p:cNvPr id="16" name="TextBox 15">
              <a:extLst>
                <a:ext uri="{FF2B5EF4-FFF2-40B4-BE49-F238E27FC236}">
                  <a16:creationId xmlns:a16="http://schemas.microsoft.com/office/drawing/2014/main" id="{B512AC0E-F067-4D9B-B3E7-E55B17CF048A}"/>
                </a:ext>
              </a:extLst>
            </p:cNvPr>
            <p:cNvSpPr txBox="1"/>
            <p:nvPr/>
          </p:nvSpPr>
          <p:spPr>
            <a:xfrm>
              <a:off x="8490880" y="5496791"/>
              <a:ext cx="511156" cy="253916"/>
            </a:xfrm>
            <a:prstGeom prst="rect">
              <a:avLst/>
            </a:prstGeom>
            <a:noFill/>
          </p:spPr>
          <p:txBody>
            <a:bodyPr wrap="square" rtlCol="0">
              <a:spAutoFit/>
            </a:bodyPr>
            <a:lstStyle/>
            <a:p>
              <a:r>
                <a:rPr lang="en-SG" sz="1050" dirty="0"/>
                <a:t>ACT</a:t>
              </a:r>
              <a:endParaRPr lang="en-GB" sz="1050" dirty="0"/>
            </a:p>
          </p:txBody>
        </p:sp>
      </p:grpSp>
      <p:grpSp>
        <p:nvGrpSpPr>
          <p:cNvPr id="21" name="Group 20">
            <a:extLst>
              <a:ext uri="{FF2B5EF4-FFF2-40B4-BE49-F238E27FC236}">
                <a16:creationId xmlns:a16="http://schemas.microsoft.com/office/drawing/2014/main" id="{837CE3A7-753B-400F-B76C-19381EBF11CA}"/>
              </a:ext>
            </a:extLst>
          </p:cNvPr>
          <p:cNvGrpSpPr/>
          <p:nvPr/>
        </p:nvGrpSpPr>
        <p:grpSpPr>
          <a:xfrm>
            <a:off x="9320712" y="5492365"/>
            <a:ext cx="1117736" cy="253916"/>
            <a:chOff x="7884300" y="5496791"/>
            <a:chExt cx="1117736" cy="253916"/>
          </a:xfrm>
        </p:grpSpPr>
        <p:sp>
          <p:nvSpPr>
            <p:cNvPr id="22" name="TextBox 21">
              <a:extLst>
                <a:ext uri="{FF2B5EF4-FFF2-40B4-BE49-F238E27FC236}">
                  <a16:creationId xmlns:a16="http://schemas.microsoft.com/office/drawing/2014/main" id="{C43885DF-7A28-4738-A409-29B58E71512D}"/>
                </a:ext>
              </a:extLst>
            </p:cNvPr>
            <p:cNvSpPr txBox="1"/>
            <p:nvPr/>
          </p:nvSpPr>
          <p:spPr>
            <a:xfrm>
              <a:off x="7884300" y="5496791"/>
              <a:ext cx="511156" cy="253916"/>
            </a:xfrm>
            <a:prstGeom prst="rect">
              <a:avLst/>
            </a:prstGeom>
            <a:noFill/>
          </p:spPr>
          <p:txBody>
            <a:bodyPr wrap="square" rtlCol="0">
              <a:spAutoFit/>
            </a:bodyPr>
            <a:lstStyle/>
            <a:p>
              <a:r>
                <a:rPr lang="en-SG" sz="1050" dirty="0"/>
                <a:t>Total</a:t>
              </a:r>
              <a:endParaRPr lang="en-GB" sz="1050" dirty="0"/>
            </a:p>
          </p:txBody>
        </p:sp>
        <p:sp>
          <p:nvSpPr>
            <p:cNvPr id="23" name="TextBox 22">
              <a:extLst>
                <a:ext uri="{FF2B5EF4-FFF2-40B4-BE49-F238E27FC236}">
                  <a16:creationId xmlns:a16="http://schemas.microsoft.com/office/drawing/2014/main" id="{8AE832C4-A1CF-4270-914A-C2E687BCBAA3}"/>
                </a:ext>
              </a:extLst>
            </p:cNvPr>
            <p:cNvSpPr txBox="1"/>
            <p:nvPr/>
          </p:nvSpPr>
          <p:spPr>
            <a:xfrm>
              <a:off x="8225971" y="5496791"/>
              <a:ext cx="458939" cy="253916"/>
            </a:xfrm>
            <a:prstGeom prst="rect">
              <a:avLst/>
            </a:prstGeom>
            <a:noFill/>
          </p:spPr>
          <p:txBody>
            <a:bodyPr wrap="square" rtlCol="0">
              <a:spAutoFit/>
            </a:bodyPr>
            <a:lstStyle/>
            <a:p>
              <a:r>
                <a:rPr lang="en-SG" sz="1050" dirty="0"/>
                <a:t>SAT</a:t>
              </a:r>
              <a:endParaRPr lang="en-GB" sz="1050" dirty="0"/>
            </a:p>
          </p:txBody>
        </p:sp>
        <p:sp>
          <p:nvSpPr>
            <p:cNvPr id="24" name="TextBox 23">
              <a:extLst>
                <a:ext uri="{FF2B5EF4-FFF2-40B4-BE49-F238E27FC236}">
                  <a16:creationId xmlns:a16="http://schemas.microsoft.com/office/drawing/2014/main" id="{3A2287F1-ECAB-4894-8D64-AC3EEBA7B23A}"/>
                </a:ext>
              </a:extLst>
            </p:cNvPr>
            <p:cNvSpPr txBox="1"/>
            <p:nvPr/>
          </p:nvSpPr>
          <p:spPr>
            <a:xfrm>
              <a:off x="8490880" y="5496791"/>
              <a:ext cx="511156" cy="253916"/>
            </a:xfrm>
            <a:prstGeom prst="rect">
              <a:avLst/>
            </a:prstGeom>
            <a:noFill/>
          </p:spPr>
          <p:txBody>
            <a:bodyPr wrap="square" rtlCol="0">
              <a:spAutoFit/>
            </a:bodyPr>
            <a:lstStyle/>
            <a:p>
              <a:r>
                <a:rPr lang="en-SG" sz="1050" dirty="0"/>
                <a:t>ACT</a:t>
              </a:r>
              <a:endParaRPr lang="en-GB" sz="1050" dirty="0"/>
            </a:p>
          </p:txBody>
        </p:sp>
      </p:grpSp>
      <p:sp>
        <p:nvSpPr>
          <p:cNvPr id="20" name="TextBox 19">
            <a:extLst>
              <a:ext uri="{FF2B5EF4-FFF2-40B4-BE49-F238E27FC236}">
                <a16:creationId xmlns:a16="http://schemas.microsoft.com/office/drawing/2014/main" id="{3F2F170F-074C-44AE-9FE5-A77BF84839F5}"/>
              </a:ext>
            </a:extLst>
          </p:cNvPr>
          <p:cNvSpPr txBox="1"/>
          <p:nvPr/>
        </p:nvSpPr>
        <p:spPr>
          <a:xfrm>
            <a:off x="470123" y="2980718"/>
            <a:ext cx="5126685" cy="2585323"/>
          </a:xfrm>
          <a:prstGeom prst="rect">
            <a:avLst/>
          </a:prstGeom>
          <a:noFill/>
        </p:spPr>
        <p:txBody>
          <a:bodyPr wrap="square" rtlCol="0">
            <a:spAutoFit/>
          </a:bodyPr>
          <a:lstStyle/>
          <a:p>
            <a:endParaRPr lang="en-SG" dirty="0"/>
          </a:p>
          <a:p>
            <a:r>
              <a:rPr lang="en-SG" dirty="0"/>
              <a:t>Alaska total participation in college admission tests has dropped significantly between 2017 from 2018 (27% drop)</a:t>
            </a:r>
          </a:p>
          <a:p>
            <a:endParaRPr lang="en-SG" dirty="0"/>
          </a:p>
          <a:p>
            <a:r>
              <a:rPr lang="en-SG" dirty="0"/>
              <a:t>Despite that its SATs participants has increased by 5%. ACT has suffered a significant drop in student participation totalling 32%.</a:t>
            </a:r>
          </a:p>
          <a:p>
            <a:endParaRPr lang="en-SG" dirty="0"/>
          </a:p>
        </p:txBody>
      </p:sp>
      <p:sp>
        <p:nvSpPr>
          <p:cNvPr id="25" name="TextBox 24">
            <a:extLst>
              <a:ext uri="{FF2B5EF4-FFF2-40B4-BE49-F238E27FC236}">
                <a16:creationId xmlns:a16="http://schemas.microsoft.com/office/drawing/2014/main" id="{78B94734-BA68-4F1F-BE64-18C9C5330D0A}"/>
              </a:ext>
            </a:extLst>
          </p:cNvPr>
          <p:cNvSpPr txBox="1"/>
          <p:nvPr/>
        </p:nvSpPr>
        <p:spPr>
          <a:xfrm>
            <a:off x="8058723" y="5750707"/>
            <a:ext cx="793102" cy="369332"/>
          </a:xfrm>
          <a:prstGeom prst="rect">
            <a:avLst/>
          </a:prstGeom>
          <a:noFill/>
        </p:spPr>
        <p:txBody>
          <a:bodyPr wrap="square" rtlCol="0">
            <a:spAutoFit/>
          </a:bodyPr>
          <a:lstStyle/>
          <a:p>
            <a:r>
              <a:rPr lang="en-SG" dirty="0"/>
              <a:t>2017</a:t>
            </a:r>
            <a:endParaRPr lang="en-GB" dirty="0"/>
          </a:p>
        </p:txBody>
      </p:sp>
      <p:sp>
        <p:nvSpPr>
          <p:cNvPr id="27" name="TextBox 26">
            <a:extLst>
              <a:ext uri="{FF2B5EF4-FFF2-40B4-BE49-F238E27FC236}">
                <a16:creationId xmlns:a16="http://schemas.microsoft.com/office/drawing/2014/main" id="{CC60C337-85F0-4C19-BE1A-09622779597A}"/>
              </a:ext>
            </a:extLst>
          </p:cNvPr>
          <p:cNvSpPr txBox="1"/>
          <p:nvPr/>
        </p:nvSpPr>
        <p:spPr>
          <a:xfrm>
            <a:off x="9530741" y="5734088"/>
            <a:ext cx="793102" cy="369332"/>
          </a:xfrm>
          <a:prstGeom prst="rect">
            <a:avLst/>
          </a:prstGeom>
          <a:noFill/>
        </p:spPr>
        <p:txBody>
          <a:bodyPr wrap="square" rtlCol="0">
            <a:spAutoFit/>
          </a:bodyPr>
          <a:lstStyle/>
          <a:p>
            <a:r>
              <a:rPr lang="en-SG" dirty="0"/>
              <a:t>2018</a:t>
            </a:r>
            <a:endParaRPr lang="en-GB" dirty="0"/>
          </a:p>
        </p:txBody>
      </p:sp>
      <p:sp>
        <p:nvSpPr>
          <p:cNvPr id="29" name="TextBox 28">
            <a:extLst>
              <a:ext uri="{FF2B5EF4-FFF2-40B4-BE49-F238E27FC236}">
                <a16:creationId xmlns:a16="http://schemas.microsoft.com/office/drawing/2014/main" id="{E4A6A88F-E5ED-4F1D-9C0E-09BCB6F8F58F}"/>
              </a:ext>
            </a:extLst>
          </p:cNvPr>
          <p:cNvSpPr txBox="1"/>
          <p:nvPr/>
        </p:nvSpPr>
        <p:spPr>
          <a:xfrm>
            <a:off x="470123" y="1246185"/>
            <a:ext cx="6093228" cy="1754326"/>
          </a:xfrm>
          <a:prstGeom prst="rect">
            <a:avLst/>
          </a:prstGeom>
          <a:noFill/>
        </p:spPr>
        <p:txBody>
          <a:bodyPr wrap="square">
            <a:spAutoFit/>
          </a:bodyPr>
          <a:lstStyle/>
          <a:p>
            <a:r>
              <a:rPr lang="en-GB" b="1" i="0" dirty="0">
                <a:solidFill>
                  <a:srgbClr val="444444"/>
                </a:solidFill>
                <a:effectLst/>
                <a:latin typeface="Roboto" panose="020B0604020202020204" pitchFamily="2" charset="0"/>
              </a:rPr>
              <a:t>Alaska</a:t>
            </a:r>
          </a:p>
          <a:p>
            <a:r>
              <a:rPr lang="en-GB" b="1" dirty="0">
                <a:solidFill>
                  <a:srgbClr val="444444"/>
                </a:solidFill>
                <a:latin typeface="Roboto" panose="020B0604020202020204" pitchFamily="2" charset="0"/>
              </a:rPr>
              <a:t>Population</a:t>
            </a:r>
            <a:r>
              <a:rPr lang="en-GB" dirty="0">
                <a:solidFill>
                  <a:srgbClr val="444444"/>
                </a:solidFill>
                <a:latin typeface="Roboto" panose="020B0604020202020204" pitchFamily="2" charset="0"/>
              </a:rPr>
              <a:t>: </a:t>
            </a:r>
            <a:r>
              <a:rPr lang="en-GB" i="0" dirty="0">
                <a:solidFill>
                  <a:srgbClr val="444444"/>
                </a:solidFill>
                <a:effectLst/>
                <a:latin typeface="Roboto" panose="020B0604020202020204" pitchFamily="2" charset="0"/>
              </a:rPr>
              <a:t>731,545</a:t>
            </a:r>
          </a:p>
          <a:p>
            <a:r>
              <a:rPr lang="en-GB" b="1" dirty="0">
                <a:solidFill>
                  <a:srgbClr val="444444"/>
                </a:solidFill>
                <a:latin typeface="Roboto" panose="020B0604020202020204" pitchFamily="2" charset="0"/>
              </a:rPr>
              <a:t>Under </a:t>
            </a:r>
            <a:r>
              <a:rPr lang="en-GB" dirty="0">
                <a:solidFill>
                  <a:srgbClr val="444444"/>
                </a:solidFill>
                <a:latin typeface="Roboto" panose="020B0604020202020204" pitchFamily="2" charset="0"/>
              </a:rPr>
              <a:t>18: 25%</a:t>
            </a:r>
          </a:p>
          <a:p>
            <a:r>
              <a:rPr lang="en-GB" b="1" dirty="0">
                <a:solidFill>
                  <a:srgbClr val="444444"/>
                </a:solidFill>
                <a:latin typeface="Roboto" panose="020B0604020202020204" pitchFamily="2" charset="0"/>
              </a:rPr>
              <a:t>Status: </a:t>
            </a:r>
            <a:r>
              <a:rPr lang="en-GB" dirty="0">
                <a:solidFill>
                  <a:srgbClr val="444444"/>
                </a:solidFill>
                <a:latin typeface="Roboto" panose="020B0604020202020204" pitchFamily="2" charset="0"/>
              </a:rPr>
              <a:t>Declining Population</a:t>
            </a:r>
          </a:p>
          <a:p>
            <a:r>
              <a:rPr lang="en-GB" b="1" dirty="0">
                <a:solidFill>
                  <a:srgbClr val="444444"/>
                </a:solidFill>
                <a:latin typeface="Roboto" panose="020B0604020202020204" pitchFamily="2" charset="0"/>
              </a:rPr>
              <a:t>Income: </a:t>
            </a:r>
            <a:r>
              <a:rPr lang="en-GB" dirty="0">
                <a:solidFill>
                  <a:srgbClr val="444444"/>
                </a:solidFill>
                <a:latin typeface="Roboto" panose="020B0604020202020204" pitchFamily="2" charset="0"/>
              </a:rPr>
              <a:t>$36,978 Per Capita Income</a:t>
            </a:r>
          </a:p>
          <a:p>
            <a:r>
              <a:rPr lang="en-GB" b="1" dirty="0">
                <a:solidFill>
                  <a:srgbClr val="444444"/>
                </a:solidFill>
                <a:latin typeface="Roboto" panose="020B0604020202020204" pitchFamily="2" charset="0"/>
              </a:rPr>
              <a:t>2018 SAT Participation: </a:t>
            </a:r>
            <a:r>
              <a:rPr lang="en-GB" dirty="0">
                <a:solidFill>
                  <a:srgbClr val="444444"/>
                </a:solidFill>
                <a:latin typeface="Roboto" panose="020B0604020202020204" pitchFamily="2" charset="0"/>
              </a:rPr>
              <a:t>43%</a:t>
            </a:r>
            <a:endParaRPr lang="en-GB" dirty="0"/>
          </a:p>
        </p:txBody>
      </p:sp>
      <p:sp>
        <p:nvSpPr>
          <p:cNvPr id="30" name="TextBox 29">
            <a:extLst>
              <a:ext uri="{FF2B5EF4-FFF2-40B4-BE49-F238E27FC236}">
                <a16:creationId xmlns:a16="http://schemas.microsoft.com/office/drawing/2014/main" id="{ED78F398-D256-418D-9F47-9A7BCA0C024C}"/>
              </a:ext>
            </a:extLst>
          </p:cNvPr>
          <p:cNvSpPr txBox="1"/>
          <p:nvPr/>
        </p:nvSpPr>
        <p:spPr>
          <a:xfrm>
            <a:off x="470123" y="5839729"/>
            <a:ext cx="6093228" cy="923330"/>
          </a:xfrm>
          <a:prstGeom prst="rect">
            <a:avLst/>
          </a:prstGeom>
          <a:noFill/>
        </p:spPr>
        <p:txBody>
          <a:bodyPr wrap="square">
            <a:spAutoFit/>
          </a:bodyPr>
          <a:lstStyle/>
          <a:p>
            <a:r>
              <a:rPr lang="en-GB" dirty="0">
                <a:hlinkClick r:id="rId4"/>
              </a:rPr>
              <a:t>https://www.macrotrends.net/states/west-virginia/population</a:t>
            </a:r>
            <a:endParaRPr lang="en-GB" dirty="0"/>
          </a:p>
          <a:p>
            <a:r>
              <a:rPr lang="en-GB" dirty="0">
                <a:hlinkClick r:id="rId5"/>
              </a:rPr>
              <a:t>https://censusreporter.org/profiles/04000US45-south-carolina/</a:t>
            </a:r>
            <a:endParaRPr lang="en-GB" dirty="0"/>
          </a:p>
          <a:p>
            <a:endParaRPr lang="en-GB" dirty="0"/>
          </a:p>
        </p:txBody>
      </p:sp>
    </p:spTree>
    <p:extLst>
      <p:ext uri="{BB962C8B-B14F-4D97-AF65-F5344CB8AC3E}">
        <p14:creationId xmlns:p14="http://schemas.microsoft.com/office/powerpoint/2010/main" val="122028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BD711A21-C227-4A10-99C9-6492C1BC1629}"/>
              </a:ext>
            </a:extLst>
          </p:cNvPr>
          <p:cNvGrpSpPr/>
          <p:nvPr/>
        </p:nvGrpSpPr>
        <p:grpSpPr>
          <a:xfrm>
            <a:off x="7884300" y="5496791"/>
            <a:ext cx="1117736" cy="253916"/>
            <a:chOff x="7884300" y="5496791"/>
            <a:chExt cx="1117736" cy="253916"/>
          </a:xfrm>
        </p:grpSpPr>
        <p:sp>
          <p:nvSpPr>
            <p:cNvPr id="9" name="TextBox 8">
              <a:extLst>
                <a:ext uri="{FF2B5EF4-FFF2-40B4-BE49-F238E27FC236}">
                  <a16:creationId xmlns:a16="http://schemas.microsoft.com/office/drawing/2014/main" id="{E62B6A60-EAF7-4A73-9D38-1C4710F15744}"/>
                </a:ext>
              </a:extLst>
            </p:cNvPr>
            <p:cNvSpPr txBox="1"/>
            <p:nvPr/>
          </p:nvSpPr>
          <p:spPr>
            <a:xfrm>
              <a:off x="7884300" y="5496791"/>
              <a:ext cx="511156" cy="253916"/>
            </a:xfrm>
            <a:prstGeom prst="rect">
              <a:avLst/>
            </a:prstGeom>
            <a:noFill/>
          </p:spPr>
          <p:txBody>
            <a:bodyPr wrap="square" rtlCol="0">
              <a:spAutoFit/>
            </a:bodyPr>
            <a:lstStyle/>
            <a:p>
              <a:r>
                <a:rPr lang="en-SG" sz="1050" dirty="0"/>
                <a:t>Total</a:t>
              </a:r>
              <a:endParaRPr lang="en-GB" sz="1050" dirty="0"/>
            </a:p>
          </p:txBody>
        </p:sp>
        <p:sp>
          <p:nvSpPr>
            <p:cNvPr id="15" name="TextBox 14">
              <a:extLst>
                <a:ext uri="{FF2B5EF4-FFF2-40B4-BE49-F238E27FC236}">
                  <a16:creationId xmlns:a16="http://schemas.microsoft.com/office/drawing/2014/main" id="{AE19055C-9481-46A0-B522-DBCE17FF250E}"/>
                </a:ext>
              </a:extLst>
            </p:cNvPr>
            <p:cNvSpPr txBox="1"/>
            <p:nvPr/>
          </p:nvSpPr>
          <p:spPr>
            <a:xfrm>
              <a:off x="8225971" y="5496791"/>
              <a:ext cx="458939" cy="253916"/>
            </a:xfrm>
            <a:prstGeom prst="rect">
              <a:avLst/>
            </a:prstGeom>
            <a:noFill/>
          </p:spPr>
          <p:txBody>
            <a:bodyPr wrap="square" rtlCol="0">
              <a:spAutoFit/>
            </a:bodyPr>
            <a:lstStyle/>
            <a:p>
              <a:r>
                <a:rPr lang="en-SG" sz="1050" dirty="0"/>
                <a:t>SAT</a:t>
              </a:r>
              <a:endParaRPr lang="en-GB" sz="1050" dirty="0"/>
            </a:p>
          </p:txBody>
        </p:sp>
        <p:sp>
          <p:nvSpPr>
            <p:cNvPr id="16" name="TextBox 15">
              <a:extLst>
                <a:ext uri="{FF2B5EF4-FFF2-40B4-BE49-F238E27FC236}">
                  <a16:creationId xmlns:a16="http://schemas.microsoft.com/office/drawing/2014/main" id="{B512AC0E-F067-4D9B-B3E7-E55B17CF048A}"/>
                </a:ext>
              </a:extLst>
            </p:cNvPr>
            <p:cNvSpPr txBox="1"/>
            <p:nvPr/>
          </p:nvSpPr>
          <p:spPr>
            <a:xfrm>
              <a:off x="8490880" y="5496791"/>
              <a:ext cx="511156" cy="253916"/>
            </a:xfrm>
            <a:prstGeom prst="rect">
              <a:avLst/>
            </a:prstGeom>
            <a:noFill/>
          </p:spPr>
          <p:txBody>
            <a:bodyPr wrap="square" rtlCol="0">
              <a:spAutoFit/>
            </a:bodyPr>
            <a:lstStyle/>
            <a:p>
              <a:r>
                <a:rPr lang="en-SG" sz="1050" dirty="0"/>
                <a:t>ACT</a:t>
              </a:r>
              <a:endParaRPr lang="en-GB" sz="1050" dirty="0"/>
            </a:p>
          </p:txBody>
        </p:sp>
      </p:grpSp>
      <p:grpSp>
        <p:nvGrpSpPr>
          <p:cNvPr id="21" name="Group 20">
            <a:extLst>
              <a:ext uri="{FF2B5EF4-FFF2-40B4-BE49-F238E27FC236}">
                <a16:creationId xmlns:a16="http://schemas.microsoft.com/office/drawing/2014/main" id="{837CE3A7-753B-400F-B76C-19381EBF11CA}"/>
              </a:ext>
            </a:extLst>
          </p:cNvPr>
          <p:cNvGrpSpPr/>
          <p:nvPr/>
        </p:nvGrpSpPr>
        <p:grpSpPr>
          <a:xfrm>
            <a:off x="9320712" y="5492365"/>
            <a:ext cx="1117736" cy="253916"/>
            <a:chOff x="7884300" y="5496791"/>
            <a:chExt cx="1117736" cy="253916"/>
          </a:xfrm>
        </p:grpSpPr>
        <p:sp>
          <p:nvSpPr>
            <p:cNvPr id="22" name="TextBox 21">
              <a:extLst>
                <a:ext uri="{FF2B5EF4-FFF2-40B4-BE49-F238E27FC236}">
                  <a16:creationId xmlns:a16="http://schemas.microsoft.com/office/drawing/2014/main" id="{C43885DF-7A28-4738-A409-29B58E71512D}"/>
                </a:ext>
              </a:extLst>
            </p:cNvPr>
            <p:cNvSpPr txBox="1"/>
            <p:nvPr/>
          </p:nvSpPr>
          <p:spPr>
            <a:xfrm>
              <a:off x="7884300" y="5496791"/>
              <a:ext cx="511156" cy="253916"/>
            </a:xfrm>
            <a:prstGeom prst="rect">
              <a:avLst/>
            </a:prstGeom>
            <a:noFill/>
          </p:spPr>
          <p:txBody>
            <a:bodyPr wrap="square" rtlCol="0">
              <a:spAutoFit/>
            </a:bodyPr>
            <a:lstStyle/>
            <a:p>
              <a:r>
                <a:rPr lang="en-SG" sz="1050" dirty="0"/>
                <a:t>Total</a:t>
              </a:r>
              <a:endParaRPr lang="en-GB" sz="1050" dirty="0"/>
            </a:p>
          </p:txBody>
        </p:sp>
        <p:sp>
          <p:nvSpPr>
            <p:cNvPr id="23" name="TextBox 22">
              <a:extLst>
                <a:ext uri="{FF2B5EF4-FFF2-40B4-BE49-F238E27FC236}">
                  <a16:creationId xmlns:a16="http://schemas.microsoft.com/office/drawing/2014/main" id="{8AE832C4-A1CF-4270-914A-C2E687BCBAA3}"/>
                </a:ext>
              </a:extLst>
            </p:cNvPr>
            <p:cNvSpPr txBox="1"/>
            <p:nvPr/>
          </p:nvSpPr>
          <p:spPr>
            <a:xfrm>
              <a:off x="8225971" y="5496791"/>
              <a:ext cx="458939" cy="253916"/>
            </a:xfrm>
            <a:prstGeom prst="rect">
              <a:avLst/>
            </a:prstGeom>
            <a:noFill/>
          </p:spPr>
          <p:txBody>
            <a:bodyPr wrap="square" rtlCol="0">
              <a:spAutoFit/>
            </a:bodyPr>
            <a:lstStyle/>
            <a:p>
              <a:r>
                <a:rPr lang="en-SG" sz="1050" dirty="0"/>
                <a:t>SAT</a:t>
              </a:r>
              <a:endParaRPr lang="en-GB" sz="1050" dirty="0"/>
            </a:p>
          </p:txBody>
        </p:sp>
        <p:sp>
          <p:nvSpPr>
            <p:cNvPr id="24" name="TextBox 23">
              <a:extLst>
                <a:ext uri="{FF2B5EF4-FFF2-40B4-BE49-F238E27FC236}">
                  <a16:creationId xmlns:a16="http://schemas.microsoft.com/office/drawing/2014/main" id="{3A2287F1-ECAB-4894-8D64-AC3EEBA7B23A}"/>
                </a:ext>
              </a:extLst>
            </p:cNvPr>
            <p:cNvSpPr txBox="1"/>
            <p:nvPr/>
          </p:nvSpPr>
          <p:spPr>
            <a:xfrm>
              <a:off x="8490880" y="5496791"/>
              <a:ext cx="511156" cy="253916"/>
            </a:xfrm>
            <a:prstGeom prst="rect">
              <a:avLst/>
            </a:prstGeom>
            <a:noFill/>
          </p:spPr>
          <p:txBody>
            <a:bodyPr wrap="square" rtlCol="0">
              <a:spAutoFit/>
            </a:bodyPr>
            <a:lstStyle/>
            <a:p>
              <a:r>
                <a:rPr lang="en-SG" sz="1050" dirty="0"/>
                <a:t>ACT</a:t>
              </a:r>
              <a:endParaRPr lang="en-GB" sz="1050" dirty="0"/>
            </a:p>
          </p:txBody>
        </p:sp>
      </p:grpSp>
      <p:sp>
        <p:nvSpPr>
          <p:cNvPr id="20" name="TextBox 19">
            <a:extLst>
              <a:ext uri="{FF2B5EF4-FFF2-40B4-BE49-F238E27FC236}">
                <a16:creationId xmlns:a16="http://schemas.microsoft.com/office/drawing/2014/main" id="{3F2F170F-074C-44AE-9FE5-A77BF84839F5}"/>
              </a:ext>
            </a:extLst>
          </p:cNvPr>
          <p:cNvSpPr txBox="1"/>
          <p:nvPr/>
        </p:nvSpPr>
        <p:spPr>
          <a:xfrm>
            <a:off x="470123" y="2980718"/>
            <a:ext cx="5126685" cy="2862322"/>
          </a:xfrm>
          <a:prstGeom prst="rect">
            <a:avLst/>
          </a:prstGeom>
          <a:noFill/>
        </p:spPr>
        <p:txBody>
          <a:bodyPr wrap="square" rtlCol="0">
            <a:spAutoFit/>
          </a:bodyPr>
          <a:lstStyle/>
          <a:p>
            <a:endParaRPr lang="en-SG" dirty="0"/>
          </a:p>
          <a:p>
            <a:r>
              <a:rPr lang="en-SG" dirty="0"/>
              <a:t>West Virginia has an increased number of total participation in college admission testing from 2017 to 2018</a:t>
            </a:r>
          </a:p>
          <a:p>
            <a:endParaRPr lang="en-SG" dirty="0"/>
          </a:p>
          <a:p>
            <a:r>
              <a:rPr lang="en-SG" dirty="0"/>
              <a:t>Its SAT participation rate has also doubled showing a growing trend in students taking the SATs compared to the ACT which has dropped by 5%.</a:t>
            </a:r>
          </a:p>
          <a:p>
            <a:endParaRPr lang="en-SG" dirty="0"/>
          </a:p>
          <a:p>
            <a:endParaRPr lang="en-SG" dirty="0"/>
          </a:p>
        </p:txBody>
      </p:sp>
      <p:sp>
        <p:nvSpPr>
          <p:cNvPr id="25" name="TextBox 24">
            <a:extLst>
              <a:ext uri="{FF2B5EF4-FFF2-40B4-BE49-F238E27FC236}">
                <a16:creationId xmlns:a16="http://schemas.microsoft.com/office/drawing/2014/main" id="{78B94734-BA68-4F1F-BE64-18C9C5330D0A}"/>
              </a:ext>
            </a:extLst>
          </p:cNvPr>
          <p:cNvSpPr txBox="1"/>
          <p:nvPr/>
        </p:nvSpPr>
        <p:spPr>
          <a:xfrm>
            <a:off x="8058723" y="5750707"/>
            <a:ext cx="793102" cy="369332"/>
          </a:xfrm>
          <a:prstGeom prst="rect">
            <a:avLst/>
          </a:prstGeom>
          <a:noFill/>
        </p:spPr>
        <p:txBody>
          <a:bodyPr wrap="square" rtlCol="0">
            <a:spAutoFit/>
          </a:bodyPr>
          <a:lstStyle/>
          <a:p>
            <a:r>
              <a:rPr lang="en-SG" dirty="0"/>
              <a:t>2017</a:t>
            </a:r>
            <a:endParaRPr lang="en-GB" dirty="0"/>
          </a:p>
        </p:txBody>
      </p:sp>
      <p:sp>
        <p:nvSpPr>
          <p:cNvPr id="27" name="TextBox 26">
            <a:extLst>
              <a:ext uri="{FF2B5EF4-FFF2-40B4-BE49-F238E27FC236}">
                <a16:creationId xmlns:a16="http://schemas.microsoft.com/office/drawing/2014/main" id="{CC60C337-85F0-4C19-BE1A-09622779597A}"/>
              </a:ext>
            </a:extLst>
          </p:cNvPr>
          <p:cNvSpPr txBox="1"/>
          <p:nvPr/>
        </p:nvSpPr>
        <p:spPr>
          <a:xfrm>
            <a:off x="9530741" y="5734088"/>
            <a:ext cx="793102" cy="369332"/>
          </a:xfrm>
          <a:prstGeom prst="rect">
            <a:avLst/>
          </a:prstGeom>
          <a:noFill/>
        </p:spPr>
        <p:txBody>
          <a:bodyPr wrap="square" rtlCol="0">
            <a:spAutoFit/>
          </a:bodyPr>
          <a:lstStyle/>
          <a:p>
            <a:r>
              <a:rPr lang="en-SG" dirty="0"/>
              <a:t>2018</a:t>
            </a:r>
            <a:endParaRPr lang="en-GB" dirty="0"/>
          </a:p>
        </p:txBody>
      </p:sp>
      <p:sp>
        <p:nvSpPr>
          <p:cNvPr id="29" name="TextBox 28">
            <a:extLst>
              <a:ext uri="{FF2B5EF4-FFF2-40B4-BE49-F238E27FC236}">
                <a16:creationId xmlns:a16="http://schemas.microsoft.com/office/drawing/2014/main" id="{E4A6A88F-E5ED-4F1D-9C0E-09BCB6F8F58F}"/>
              </a:ext>
            </a:extLst>
          </p:cNvPr>
          <p:cNvSpPr txBox="1"/>
          <p:nvPr/>
        </p:nvSpPr>
        <p:spPr>
          <a:xfrm>
            <a:off x="470123" y="1325442"/>
            <a:ext cx="6093228" cy="1754326"/>
          </a:xfrm>
          <a:prstGeom prst="rect">
            <a:avLst/>
          </a:prstGeom>
          <a:noFill/>
        </p:spPr>
        <p:txBody>
          <a:bodyPr wrap="square">
            <a:spAutoFit/>
          </a:bodyPr>
          <a:lstStyle/>
          <a:p>
            <a:r>
              <a:rPr lang="en-GB" b="1" i="0" dirty="0">
                <a:solidFill>
                  <a:srgbClr val="444444"/>
                </a:solidFill>
                <a:effectLst/>
                <a:latin typeface="Roboto" panose="020B0604020202020204" pitchFamily="2" charset="0"/>
              </a:rPr>
              <a:t>West Virginia</a:t>
            </a:r>
          </a:p>
          <a:p>
            <a:r>
              <a:rPr lang="en-GB" b="1" dirty="0">
                <a:solidFill>
                  <a:srgbClr val="444444"/>
                </a:solidFill>
                <a:latin typeface="Roboto" panose="020B0604020202020204" pitchFamily="2" charset="0"/>
              </a:rPr>
              <a:t>Population</a:t>
            </a:r>
            <a:r>
              <a:rPr lang="en-GB" dirty="0">
                <a:solidFill>
                  <a:srgbClr val="444444"/>
                </a:solidFill>
                <a:latin typeface="Roboto" panose="020B0604020202020204" pitchFamily="2" charset="0"/>
              </a:rPr>
              <a:t>: </a:t>
            </a:r>
            <a:r>
              <a:rPr lang="en-GB" i="0" dirty="0">
                <a:solidFill>
                  <a:srgbClr val="444444"/>
                </a:solidFill>
                <a:effectLst/>
                <a:latin typeface="Roboto" panose="020B0604020202020204" pitchFamily="2" charset="0"/>
              </a:rPr>
              <a:t>1,792,147</a:t>
            </a:r>
          </a:p>
          <a:p>
            <a:r>
              <a:rPr lang="en-GB" b="1" dirty="0">
                <a:solidFill>
                  <a:srgbClr val="444444"/>
                </a:solidFill>
                <a:latin typeface="Roboto" panose="020B0604020202020204" pitchFamily="2" charset="0"/>
              </a:rPr>
              <a:t>Under 18</a:t>
            </a:r>
            <a:r>
              <a:rPr lang="en-GB" dirty="0">
                <a:solidFill>
                  <a:srgbClr val="444444"/>
                </a:solidFill>
                <a:latin typeface="Roboto" panose="020B0604020202020204" pitchFamily="2" charset="0"/>
              </a:rPr>
              <a:t>: 20%</a:t>
            </a:r>
          </a:p>
          <a:p>
            <a:r>
              <a:rPr lang="en-GB" b="1" dirty="0">
                <a:solidFill>
                  <a:srgbClr val="444444"/>
                </a:solidFill>
                <a:latin typeface="Roboto" panose="020B0604020202020204" pitchFamily="2" charset="0"/>
              </a:rPr>
              <a:t>Status: </a:t>
            </a:r>
            <a:r>
              <a:rPr lang="en-GB" dirty="0">
                <a:solidFill>
                  <a:srgbClr val="444444"/>
                </a:solidFill>
                <a:latin typeface="Roboto" panose="020B0604020202020204" pitchFamily="2" charset="0"/>
              </a:rPr>
              <a:t>Declining Population</a:t>
            </a:r>
          </a:p>
          <a:p>
            <a:r>
              <a:rPr lang="en-GB" b="1" dirty="0">
                <a:solidFill>
                  <a:srgbClr val="444444"/>
                </a:solidFill>
                <a:latin typeface="Roboto" panose="020B0604020202020204" pitchFamily="2" charset="0"/>
              </a:rPr>
              <a:t>Income: </a:t>
            </a:r>
            <a:r>
              <a:rPr lang="en-GB" dirty="0">
                <a:solidFill>
                  <a:srgbClr val="444444"/>
                </a:solidFill>
                <a:latin typeface="Roboto" panose="020B0604020202020204" pitchFamily="2" charset="0"/>
              </a:rPr>
              <a:t>$27,446 Per Capita Income</a:t>
            </a:r>
          </a:p>
          <a:p>
            <a:r>
              <a:rPr lang="en-GB" b="1" dirty="0">
                <a:solidFill>
                  <a:srgbClr val="444444"/>
                </a:solidFill>
                <a:latin typeface="Roboto" panose="020B0604020202020204" pitchFamily="2" charset="0"/>
              </a:rPr>
              <a:t>2018 SAT Participation</a:t>
            </a:r>
            <a:r>
              <a:rPr lang="en-GB" dirty="0">
                <a:solidFill>
                  <a:srgbClr val="444444"/>
                </a:solidFill>
                <a:latin typeface="Roboto" panose="020B0604020202020204" pitchFamily="2" charset="0"/>
              </a:rPr>
              <a:t>: 28%</a:t>
            </a:r>
            <a:endParaRPr lang="en-GB" dirty="0"/>
          </a:p>
        </p:txBody>
      </p:sp>
      <p:pic>
        <p:nvPicPr>
          <p:cNvPr id="26" name="Picture 25">
            <a:extLst>
              <a:ext uri="{FF2B5EF4-FFF2-40B4-BE49-F238E27FC236}">
                <a16:creationId xmlns:a16="http://schemas.microsoft.com/office/drawing/2014/main" id="{460FFD31-6BFB-471C-96CF-94E4FCBED569}"/>
              </a:ext>
            </a:extLst>
          </p:cNvPr>
          <p:cNvPicPr>
            <a:picLocks noChangeAspect="1"/>
          </p:cNvPicPr>
          <p:nvPr/>
        </p:nvPicPr>
        <p:blipFill rotWithShape="1">
          <a:blip r:embed="rId3"/>
          <a:srcRect b="6128"/>
          <a:stretch/>
        </p:blipFill>
        <p:spPr>
          <a:xfrm>
            <a:off x="6467689" y="1053154"/>
            <a:ext cx="4940312" cy="4465779"/>
          </a:xfrm>
          <a:prstGeom prst="rect">
            <a:avLst/>
          </a:prstGeom>
        </p:spPr>
      </p:pic>
      <p:sp>
        <p:nvSpPr>
          <p:cNvPr id="28" name="TextBox 27">
            <a:extLst>
              <a:ext uri="{FF2B5EF4-FFF2-40B4-BE49-F238E27FC236}">
                <a16:creationId xmlns:a16="http://schemas.microsoft.com/office/drawing/2014/main" id="{CF66B386-E189-4E47-8F6C-DB15D6147C79}"/>
              </a:ext>
            </a:extLst>
          </p:cNvPr>
          <p:cNvSpPr txBox="1"/>
          <p:nvPr/>
        </p:nvSpPr>
        <p:spPr>
          <a:xfrm>
            <a:off x="374461" y="5625651"/>
            <a:ext cx="6093228" cy="923330"/>
          </a:xfrm>
          <a:prstGeom prst="rect">
            <a:avLst/>
          </a:prstGeom>
          <a:noFill/>
        </p:spPr>
        <p:txBody>
          <a:bodyPr wrap="square">
            <a:spAutoFit/>
          </a:bodyPr>
          <a:lstStyle/>
          <a:p>
            <a:r>
              <a:rPr lang="en-GB" dirty="0">
                <a:hlinkClick r:id="rId4"/>
              </a:rPr>
              <a:t>https://www.macrotrends.net/states/west-virginia/population</a:t>
            </a:r>
            <a:endParaRPr lang="en-GB" dirty="0"/>
          </a:p>
          <a:p>
            <a:r>
              <a:rPr lang="en-GB" dirty="0">
                <a:hlinkClick r:id="rId5"/>
              </a:rPr>
              <a:t>https://censusreporter.org/profiles/04000US45-south-carolina/</a:t>
            </a:r>
            <a:endParaRPr lang="en-GB" dirty="0"/>
          </a:p>
          <a:p>
            <a:endParaRPr lang="en-GB" dirty="0"/>
          </a:p>
        </p:txBody>
      </p:sp>
    </p:spTree>
    <p:extLst>
      <p:ext uri="{BB962C8B-B14F-4D97-AF65-F5344CB8AC3E}">
        <p14:creationId xmlns:p14="http://schemas.microsoft.com/office/powerpoint/2010/main" val="62893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Get Students to College, New College Board Scholarships Reward Progress  Over Scores | America's Promise Alliance">
            <a:extLst>
              <a:ext uri="{FF2B5EF4-FFF2-40B4-BE49-F238E27FC236}">
                <a16:creationId xmlns:a16="http://schemas.microsoft.com/office/drawing/2014/main" id="{784D9830-8FCA-4503-AB60-CFB95F26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31472" cy="619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3987A-D918-45BE-94FC-F667C500B96E}"/>
              </a:ext>
            </a:extLst>
          </p:cNvPr>
          <p:cNvSpPr txBox="1"/>
          <p:nvPr/>
        </p:nvSpPr>
        <p:spPr>
          <a:xfrm>
            <a:off x="2424418" y="3075057"/>
            <a:ext cx="7717871" cy="707886"/>
          </a:xfrm>
          <a:prstGeom prst="rect">
            <a:avLst/>
          </a:prstGeom>
          <a:noFill/>
        </p:spPr>
        <p:txBody>
          <a:bodyPr wrap="square" rtlCol="0">
            <a:spAutoFit/>
          </a:bodyPr>
          <a:lstStyle/>
          <a:p>
            <a:pPr algn="ctr"/>
            <a:r>
              <a:rPr lang="en-SG" sz="4000" dirty="0">
                <a:solidFill>
                  <a:schemeClr val="bg1"/>
                </a:solidFill>
              </a:rPr>
              <a:t>Increasing SATs participation Rates </a:t>
            </a:r>
            <a:endParaRPr lang="en-GB" sz="4000" dirty="0">
              <a:solidFill>
                <a:schemeClr val="bg1"/>
              </a:solidFill>
            </a:endParaRPr>
          </a:p>
        </p:txBody>
      </p:sp>
      <p:sp>
        <p:nvSpPr>
          <p:cNvPr id="2" name="Rectangle 1">
            <a:extLst>
              <a:ext uri="{FF2B5EF4-FFF2-40B4-BE49-F238E27FC236}">
                <a16:creationId xmlns:a16="http://schemas.microsoft.com/office/drawing/2014/main" id="{7273F536-F84C-47A0-9086-0BE10863F7CC}"/>
              </a:ext>
            </a:extLst>
          </p:cNvPr>
          <p:cNvSpPr/>
          <p:nvPr/>
        </p:nvSpPr>
        <p:spPr>
          <a:xfrm>
            <a:off x="2231473" y="0"/>
            <a:ext cx="9960527" cy="619757"/>
          </a:xfrm>
          <a:prstGeom prst="rect">
            <a:avLst/>
          </a:prstGeom>
          <a:solidFill>
            <a:srgbClr val="00A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BD711A21-C227-4A10-99C9-6492C1BC1629}"/>
              </a:ext>
            </a:extLst>
          </p:cNvPr>
          <p:cNvGrpSpPr/>
          <p:nvPr/>
        </p:nvGrpSpPr>
        <p:grpSpPr>
          <a:xfrm>
            <a:off x="7884300" y="5496791"/>
            <a:ext cx="1117736" cy="253916"/>
            <a:chOff x="7884300" y="5496791"/>
            <a:chExt cx="1117736" cy="253916"/>
          </a:xfrm>
        </p:grpSpPr>
        <p:sp>
          <p:nvSpPr>
            <p:cNvPr id="9" name="TextBox 8">
              <a:extLst>
                <a:ext uri="{FF2B5EF4-FFF2-40B4-BE49-F238E27FC236}">
                  <a16:creationId xmlns:a16="http://schemas.microsoft.com/office/drawing/2014/main" id="{E62B6A60-EAF7-4A73-9D38-1C4710F15744}"/>
                </a:ext>
              </a:extLst>
            </p:cNvPr>
            <p:cNvSpPr txBox="1"/>
            <p:nvPr/>
          </p:nvSpPr>
          <p:spPr>
            <a:xfrm>
              <a:off x="7884300" y="5496791"/>
              <a:ext cx="511156" cy="253916"/>
            </a:xfrm>
            <a:prstGeom prst="rect">
              <a:avLst/>
            </a:prstGeom>
            <a:noFill/>
          </p:spPr>
          <p:txBody>
            <a:bodyPr wrap="square" rtlCol="0">
              <a:spAutoFit/>
            </a:bodyPr>
            <a:lstStyle/>
            <a:p>
              <a:r>
                <a:rPr lang="en-SG" sz="1050" dirty="0"/>
                <a:t>Total</a:t>
              </a:r>
              <a:endParaRPr lang="en-GB" sz="1050" dirty="0"/>
            </a:p>
          </p:txBody>
        </p:sp>
        <p:sp>
          <p:nvSpPr>
            <p:cNvPr id="15" name="TextBox 14">
              <a:extLst>
                <a:ext uri="{FF2B5EF4-FFF2-40B4-BE49-F238E27FC236}">
                  <a16:creationId xmlns:a16="http://schemas.microsoft.com/office/drawing/2014/main" id="{AE19055C-9481-46A0-B522-DBCE17FF250E}"/>
                </a:ext>
              </a:extLst>
            </p:cNvPr>
            <p:cNvSpPr txBox="1"/>
            <p:nvPr/>
          </p:nvSpPr>
          <p:spPr>
            <a:xfrm>
              <a:off x="8225971" y="5496791"/>
              <a:ext cx="458939" cy="253916"/>
            </a:xfrm>
            <a:prstGeom prst="rect">
              <a:avLst/>
            </a:prstGeom>
            <a:noFill/>
          </p:spPr>
          <p:txBody>
            <a:bodyPr wrap="square" rtlCol="0">
              <a:spAutoFit/>
            </a:bodyPr>
            <a:lstStyle/>
            <a:p>
              <a:r>
                <a:rPr lang="en-SG" sz="1050" dirty="0"/>
                <a:t>SAT</a:t>
              </a:r>
              <a:endParaRPr lang="en-GB" sz="1050" dirty="0"/>
            </a:p>
          </p:txBody>
        </p:sp>
        <p:sp>
          <p:nvSpPr>
            <p:cNvPr id="16" name="TextBox 15">
              <a:extLst>
                <a:ext uri="{FF2B5EF4-FFF2-40B4-BE49-F238E27FC236}">
                  <a16:creationId xmlns:a16="http://schemas.microsoft.com/office/drawing/2014/main" id="{B512AC0E-F067-4D9B-B3E7-E55B17CF048A}"/>
                </a:ext>
              </a:extLst>
            </p:cNvPr>
            <p:cNvSpPr txBox="1"/>
            <p:nvPr/>
          </p:nvSpPr>
          <p:spPr>
            <a:xfrm>
              <a:off x="8490880" y="5496791"/>
              <a:ext cx="511156" cy="253916"/>
            </a:xfrm>
            <a:prstGeom prst="rect">
              <a:avLst/>
            </a:prstGeom>
            <a:noFill/>
          </p:spPr>
          <p:txBody>
            <a:bodyPr wrap="square" rtlCol="0">
              <a:spAutoFit/>
            </a:bodyPr>
            <a:lstStyle/>
            <a:p>
              <a:r>
                <a:rPr lang="en-SG" sz="1050" dirty="0"/>
                <a:t>ACT</a:t>
              </a:r>
              <a:endParaRPr lang="en-GB" sz="1050" dirty="0"/>
            </a:p>
          </p:txBody>
        </p:sp>
      </p:grpSp>
      <p:grpSp>
        <p:nvGrpSpPr>
          <p:cNvPr id="21" name="Group 20">
            <a:extLst>
              <a:ext uri="{FF2B5EF4-FFF2-40B4-BE49-F238E27FC236}">
                <a16:creationId xmlns:a16="http://schemas.microsoft.com/office/drawing/2014/main" id="{837CE3A7-753B-400F-B76C-19381EBF11CA}"/>
              </a:ext>
            </a:extLst>
          </p:cNvPr>
          <p:cNvGrpSpPr/>
          <p:nvPr/>
        </p:nvGrpSpPr>
        <p:grpSpPr>
          <a:xfrm>
            <a:off x="9320712" y="5492365"/>
            <a:ext cx="1117736" cy="253916"/>
            <a:chOff x="7884300" y="5496791"/>
            <a:chExt cx="1117736" cy="253916"/>
          </a:xfrm>
        </p:grpSpPr>
        <p:sp>
          <p:nvSpPr>
            <p:cNvPr id="22" name="TextBox 21">
              <a:extLst>
                <a:ext uri="{FF2B5EF4-FFF2-40B4-BE49-F238E27FC236}">
                  <a16:creationId xmlns:a16="http://schemas.microsoft.com/office/drawing/2014/main" id="{C43885DF-7A28-4738-A409-29B58E71512D}"/>
                </a:ext>
              </a:extLst>
            </p:cNvPr>
            <p:cNvSpPr txBox="1"/>
            <p:nvPr/>
          </p:nvSpPr>
          <p:spPr>
            <a:xfrm>
              <a:off x="7884300" y="5496791"/>
              <a:ext cx="511156" cy="253916"/>
            </a:xfrm>
            <a:prstGeom prst="rect">
              <a:avLst/>
            </a:prstGeom>
            <a:noFill/>
          </p:spPr>
          <p:txBody>
            <a:bodyPr wrap="square" rtlCol="0">
              <a:spAutoFit/>
            </a:bodyPr>
            <a:lstStyle/>
            <a:p>
              <a:r>
                <a:rPr lang="en-SG" sz="1050" dirty="0"/>
                <a:t>Total</a:t>
              </a:r>
              <a:endParaRPr lang="en-GB" sz="1050" dirty="0"/>
            </a:p>
          </p:txBody>
        </p:sp>
        <p:sp>
          <p:nvSpPr>
            <p:cNvPr id="23" name="TextBox 22">
              <a:extLst>
                <a:ext uri="{FF2B5EF4-FFF2-40B4-BE49-F238E27FC236}">
                  <a16:creationId xmlns:a16="http://schemas.microsoft.com/office/drawing/2014/main" id="{8AE832C4-A1CF-4270-914A-C2E687BCBAA3}"/>
                </a:ext>
              </a:extLst>
            </p:cNvPr>
            <p:cNvSpPr txBox="1"/>
            <p:nvPr/>
          </p:nvSpPr>
          <p:spPr>
            <a:xfrm>
              <a:off x="8225971" y="5496791"/>
              <a:ext cx="458939" cy="253916"/>
            </a:xfrm>
            <a:prstGeom prst="rect">
              <a:avLst/>
            </a:prstGeom>
            <a:noFill/>
          </p:spPr>
          <p:txBody>
            <a:bodyPr wrap="square" rtlCol="0">
              <a:spAutoFit/>
            </a:bodyPr>
            <a:lstStyle/>
            <a:p>
              <a:r>
                <a:rPr lang="en-SG" sz="1050" dirty="0"/>
                <a:t>SAT</a:t>
              </a:r>
              <a:endParaRPr lang="en-GB" sz="1050" dirty="0"/>
            </a:p>
          </p:txBody>
        </p:sp>
        <p:sp>
          <p:nvSpPr>
            <p:cNvPr id="24" name="TextBox 23">
              <a:extLst>
                <a:ext uri="{FF2B5EF4-FFF2-40B4-BE49-F238E27FC236}">
                  <a16:creationId xmlns:a16="http://schemas.microsoft.com/office/drawing/2014/main" id="{3A2287F1-ECAB-4894-8D64-AC3EEBA7B23A}"/>
                </a:ext>
              </a:extLst>
            </p:cNvPr>
            <p:cNvSpPr txBox="1"/>
            <p:nvPr/>
          </p:nvSpPr>
          <p:spPr>
            <a:xfrm>
              <a:off x="8490880" y="5496791"/>
              <a:ext cx="511156" cy="253916"/>
            </a:xfrm>
            <a:prstGeom prst="rect">
              <a:avLst/>
            </a:prstGeom>
            <a:noFill/>
          </p:spPr>
          <p:txBody>
            <a:bodyPr wrap="square" rtlCol="0">
              <a:spAutoFit/>
            </a:bodyPr>
            <a:lstStyle/>
            <a:p>
              <a:r>
                <a:rPr lang="en-SG" sz="1050" dirty="0"/>
                <a:t>ACT</a:t>
              </a:r>
              <a:endParaRPr lang="en-GB" sz="1050" dirty="0"/>
            </a:p>
          </p:txBody>
        </p:sp>
      </p:grpSp>
      <p:sp>
        <p:nvSpPr>
          <p:cNvPr id="20" name="TextBox 19">
            <a:extLst>
              <a:ext uri="{FF2B5EF4-FFF2-40B4-BE49-F238E27FC236}">
                <a16:creationId xmlns:a16="http://schemas.microsoft.com/office/drawing/2014/main" id="{3F2F170F-074C-44AE-9FE5-A77BF84839F5}"/>
              </a:ext>
            </a:extLst>
          </p:cNvPr>
          <p:cNvSpPr txBox="1"/>
          <p:nvPr/>
        </p:nvSpPr>
        <p:spPr>
          <a:xfrm>
            <a:off x="536500" y="2704478"/>
            <a:ext cx="5126685" cy="3693319"/>
          </a:xfrm>
          <a:prstGeom prst="rect">
            <a:avLst/>
          </a:prstGeom>
          <a:noFill/>
        </p:spPr>
        <p:txBody>
          <a:bodyPr wrap="square" rtlCol="0">
            <a:spAutoFit/>
          </a:bodyPr>
          <a:lstStyle/>
          <a:p>
            <a:endParaRPr lang="en-SG" dirty="0"/>
          </a:p>
          <a:p>
            <a:r>
              <a:rPr lang="en-SG" dirty="0"/>
              <a:t>South Carolina is a state that mandates its high school students to take the ACTs. Yet, despite already having to take the ACT a large population of its students are taking both the SAT and ACTs (about  55%) .</a:t>
            </a:r>
          </a:p>
          <a:p>
            <a:endParaRPr lang="en-SG" dirty="0"/>
          </a:p>
          <a:p>
            <a:r>
              <a:rPr lang="en-SG" dirty="0"/>
              <a:t>On top of that, there is a growing number of students that are taking the SAT. There is an increase of 5% participation rate in the state between 2017 to 2018. </a:t>
            </a:r>
          </a:p>
          <a:p>
            <a:endParaRPr lang="en-SG" dirty="0"/>
          </a:p>
          <a:p>
            <a:endParaRPr lang="en-SG" dirty="0"/>
          </a:p>
        </p:txBody>
      </p:sp>
      <p:sp>
        <p:nvSpPr>
          <p:cNvPr id="25" name="TextBox 24">
            <a:extLst>
              <a:ext uri="{FF2B5EF4-FFF2-40B4-BE49-F238E27FC236}">
                <a16:creationId xmlns:a16="http://schemas.microsoft.com/office/drawing/2014/main" id="{78B94734-BA68-4F1F-BE64-18C9C5330D0A}"/>
              </a:ext>
            </a:extLst>
          </p:cNvPr>
          <p:cNvSpPr txBox="1"/>
          <p:nvPr/>
        </p:nvSpPr>
        <p:spPr>
          <a:xfrm>
            <a:off x="8058723" y="5750707"/>
            <a:ext cx="793102" cy="369332"/>
          </a:xfrm>
          <a:prstGeom prst="rect">
            <a:avLst/>
          </a:prstGeom>
          <a:noFill/>
        </p:spPr>
        <p:txBody>
          <a:bodyPr wrap="square" rtlCol="0">
            <a:spAutoFit/>
          </a:bodyPr>
          <a:lstStyle/>
          <a:p>
            <a:r>
              <a:rPr lang="en-SG" dirty="0"/>
              <a:t>2017</a:t>
            </a:r>
            <a:endParaRPr lang="en-GB" dirty="0"/>
          </a:p>
        </p:txBody>
      </p:sp>
      <p:sp>
        <p:nvSpPr>
          <p:cNvPr id="27" name="TextBox 26">
            <a:extLst>
              <a:ext uri="{FF2B5EF4-FFF2-40B4-BE49-F238E27FC236}">
                <a16:creationId xmlns:a16="http://schemas.microsoft.com/office/drawing/2014/main" id="{CC60C337-85F0-4C19-BE1A-09622779597A}"/>
              </a:ext>
            </a:extLst>
          </p:cNvPr>
          <p:cNvSpPr txBox="1"/>
          <p:nvPr/>
        </p:nvSpPr>
        <p:spPr>
          <a:xfrm>
            <a:off x="9530741" y="5734088"/>
            <a:ext cx="793102" cy="369332"/>
          </a:xfrm>
          <a:prstGeom prst="rect">
            <a:avLst/>
          </a:prstGeom>
          <a:noFill/>
        </p:spPr>
        <p:txBody>
          <a:bodyPr wrap="square" rtlCol="0">
            <a:spAutoFit/>
          </a:bodyPr>
          <a:lstStyle/>
          <a:p>
            <a:r>
              <a:rPr lang="en-SG" dirty="0"/>
              <a:t>2018</a:t>
            </a:r>
            <a:endParaRPr lang="en-GB" dirty="0"/>
          </a:p>
        </p:txBody>
      </p:sp>
      <p:pic>
        <p:nvPicPr>
          <p:cNvPr id="19" name="Picture 18">
            <a:extLst>
              <a:ext uri="{FF2B5EF4-FFF2-40B4-BE49-F238E27FC236}">
                <a16:creationId xmlns:a16="http://schemas.microsoft.com/office/drawing/2014/main" id="{EC53ADAC-ADAC-4AEE-A073-4A79FFF9F458}"/>
              </a:ext>
            </a:extLst>
          </p:cNvPr>
          <p:cNvPicPr>
            <a:picLocks noChangeAspect="1"/>
          </p:cNvPicPr>
          <p:nvPr/>
        </p:nvPicPr>
        <p:blipFill rotWithShape="1">
          <a:blip r:embed="rId3"/>
          <a:srcRect b="6534"/>
          <a:stretch/>
        </p:blipFill>
        <p:spPr>
          <a:xfrm>
            <a:off x="6467689" y="1068401"/>
            <a:ext cx="4959951" cy="4464158"/>
          </a:xfrm>
          <a:prstGeom prst="rect">
            <a:avLst/>
          </a:prstGeom>
        </p:spPr>
      </p:pic>
      <p:sp>
        <p:nvSpPr>
          <p:cNvPr id="30" name="TextBox 29">
            <a:extLst>
              <a:ext uri="{FF2B5EF4-FFF2-40B4-BE49-F238E27FC236}">
                <a16:creationId xmlns:a16="http://schemas.microsoft.com/office/drawing/2014/main" id="{F66567D0-AC70-4262-B02D-BE81FAAA6AEB}"/>
              </a:ext>
            </a:extLst>
          </p:cNvPr>
          <p:cNvSpPr txBox="1"/>
          <p:nvPr/>
        </p:nvSpPr>
        <p:spPr>
          <a:xfrm>
            <a:off x="536500" y="1119202"/>
            <a:ext cx="6093228" cy="1754326"/>
          </a:xfrm>
          <a:prstGeom prst="rect">
            <a:avLst/>
          </a:prstGeom>
          <a:noFill/>
        </p:spPr>
        <p:txBody>
          <a:bodyPr wrap="square">
            <a:spAutoFit/>
          </a:bodyPr>
          <a:lstStyle/>
          <a:p>
            <a:r>
              <a:rPr lang="en-GB" b="1" i="0" dirty="0">
                <a:solidFill>
                  <a:srgbClr val="444444"/>
                </a:solidFill>
                <a:effectLst/>
                <a:latin typeface="Roboto" panose="020B0604020202020204" pitchFamily="2" charset="0"/>
              </a:rPr>
              <a:t>South Carolina</a:t>
            </a:r>
          </a:p>
          <a:p>
            <a:r>
              <a:rPr lang="en-GB" b="1" dirty="0">
                <a:solidFill>
                  <a:srgbClr val="444444"/>
                </a:solidFill>
                <a:latin typeface="Roboto" panose="020B0604020202020204" pitchFamily="2" charset="0"/>
              </a:rPr>
              <a:t>Population</a:t>
            </a:r>
            <a:r>
              <a:rPr lang="en-GB" dirty="0">
                <a:solidFill>
                  <a:srgbClr val="444444"/>
                </a:solidFill>
                <a:latin typeface="Roboto" panose="020B0604020202020204" pitchFamily="2" charset="0"/>
              </a:rPr>
              <a:t>: </a:t>
            </a:r>
            <a:r>
              <a:rPr lang="en-GB" i="0" dirty="0">
                <a:solidFill>
                  <a:srgbClr val="444444"/>
                </a:solidFill>
                <a:effectLst/>
                <a:latin typeface="Roboto" panose="020B0604020202020204" pitchFamily="2" charset="0"/>
              </a:rPr>
              <a:t>5,148,714</a:t>
            </a:r>
          </a:p>
          <a:p>
            <a:r>
              <a:rPr lang="en-GB" b="1" dirty="0">
                <a:solidFill>
                  <a:srgbClr val="444444"/>
                </a:solidFill>
                <a:latin typeface="Roboto" panose="020B0604020202020204" pitchFamily="2" charset="0"/>
              </a:rPr>
              <a:t>Under 18</a:t>
            </a:r>
            <a:r>
              <a:rPr lang="en-GB" dirty="0">
                <a:solidFill>
                  <a:srgbClr val="444444"/>
                </a:solidFill>
                <a:latin typeface="Roboto" panose="020B0604020202020204" pitchFamily="2" charset="0"/>
              </a:rPr>
              <a:t>: 22%</a:t>
            </a:r>
          </a:p>
          <a:p>
            <a:r>
              <a:rPr lang="en-GB" b="1" dirty="0">
                <a:solidFill>
                  <a:srgbClr val="444444"/>
                </a:solidFill>
                <a:latin typeface="Roboto" panose="020B0604020202020204" pitchFamily="2" charset="0"/>
              </a:rPr>
              <a:t>Status: </a:t>
            </a:r>
            <a:r>
              <a:rPr lang="en-GB" dirty="0">
                <a:solidFill>
                  <a:srgbClr val="444444"/>
                </a:solidFill>
                <a:latin typeface="Roboto" panose="020B0604020202020204" pitchFamily="2" charset="0"/>
              </a:rPr>
              <a:t>Growing Population</a:t>
            </a:r>
          </a:p>
          <a:p>
            <a:r>
              <a:rPr lang="en-GB" b="1" dirty="0">
                <a:solidFill>
                  <a:srgbClr val="444444"/>
                </a:solidFill>
                <a:latin typeface="Roboto" panose="020B0604020202020204" pitchFamily="2" charset="0"/>
              </a:rPr>
              <a:t>Income: </a:t>
            </a:r>
            <a:r>
              <a:rPr lang="en-GB" dirty="0">
                <a:solidFill>
                  <a:srgbClr val="444444"/>
                </a:solidFill>
                <a:latin typeface="Roboto" panose="020B0604020202020204" pitchFamily="2" charset="0"/>
              </a:rPr>
              <a:t>$31,295 Per Capita Income</a:t>
            </a:r>
          </a:p>
          <a:p>
            <a:r>
              <a:rPr lang="en-GB" b="1" dirty="0">
                <a:solidFill>
                  <a:srgbClr val="444444"/>
                </a:solidFill>
                <a:latin typeface="Roboto" panose="020B0604020202020204" pitchFamily="2" charset="0"/>
              </a:rPr>
              <a:t>2018 SAT Participation: </a:t>
            </a:r>
            <a:r>
              <a:rPr lang="en-GB" dirty="0">
                <a:solidFill>
                  <a:srgbClr val="444444"/>
                </a:solidFill>
                <a:latin typeface="Roboto" panose="020B0604020202020204" pitchFamily="2" charset="0"/>
              </a:rPr>
              <a:t>55%</a:t>
            </a:r>
            <a:endParaRPr lang="en-GB" dirty="0"/>
          </a:p>
        </p:txBody>
      </p:sp>
      <p:sp>
        <p:nvSpPr>
          <p:cNvPr id="31" name="TextBox 30">
            <a:extLst>
              <a:ext uri="{FF2B5EF4-FFF2-40B4-BE49-F238E27FC236}">
                <a16:creationId xmlns:a16="http://schemas.microsoft.com/office/drawing/2014/main" id="{09CFA218-DCB8-4CB0-A20D-F03655060DD3}"/>
              </a:ext>
            </a:extLst>
          </p:cNvPr>
          <p:cNvSpPr txBox="1"/>
          <p:nvPr/>
        </p:nvSpPr>
        <p:spPr>
          <a:xfrm>
            <a:off x="536500" y="5887610"/>
            <a:ext cx="6093228" cy="923330"/>
          </a:xfrm>
          <a:prstGeom prst="rect">
            <a:avLst/>
          </a:prstGeom>
          <a:noFill/>
        </p:spPr>
        <p:txBody>
          <a:bodyPr wrap="square">
            <a:spAutoFit/>
          </a:bodyPr>
          <a:lstStyle/>
          <a:p>
            <a:r>
              <a:rPr lang="en-GB" dirty="0">
                <a:hlinkClick r:id="rId4"/>
              </a:rPr>
              <a:t>https://www.macrotrends.net/states/west-virginia/population</a:t>
            </a:r>
            <a:endParaRPr lang="en-GB" dirty="0"/>
          </a:p>
          <a:p>
            <a:r>
              <a:rPr lang="en-GB" dirty="0">
                <a:hlinkClick r:id="rId5"/>
              </a:rPr>
              <a:t>https://censusreporter.org/profiles/04000US45-south-carolina/</a:t>
            </a:r>
            <a:endParaRPr lang="en-GB" dirty="0"/>
          </a:p>
          <a:p>
            <a:endParaRPr lang="en-GB" dirty="0"/>
          </a:p>
        </p:txBody>
      </p:sp>
    </p:spTree>
    <p:extLst>
      <p:ext uri="{BB962C8B-B14F-4D97-AF65-F5344CB8AC3E}">
        <p14:creationId xmlns:p14="http://schemas.microsoft.com/office/powerpoint/2010/main" val="48673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834</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Helvetica Neue</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angeline chandraatmadja</dc:creator>
  <cp:lastModifiedBy>angeline chandraatmadja</cp:lastModifiedBy>
  <cp:revision>14</cp:revision>
  <dcterms:created xsi:type="dcterms:W3CDTF">2021-05-30T14:50:52Z</dcterms:created>
  <dcterms:modified xsi:type="dcterms:W3CDTF">2021-05-30T19:07:53Z</dcterms:modified>
</cp:coreProperties>
</file>