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3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A67"/>
    <a:srgbClr val="F57B56"/>
    <a:srgbClr val="F16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20DC-D928-4151-AA77-6C502634A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3E804-B6ED-47CD-9388-178B297A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0830-68BF-4B1E-A47D-4F19B81E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7A1B-2F58-41B8-92F2-C9FC78B2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47C3-FE0E-4067-8198-7AA9440F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7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2C66-67EB-4DF5-B2F1-19F733CA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8277E-EE07-468A-A7A1-8B68C229B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E352-EFD0-4446-B746-928621CA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F2792-3E30-40C9-A5E6-DDED91F7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AF6B-8C6A-4906-A286-FD7BD355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1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049AF-8600-4892-9DE7-F3D2E3020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5D001-84BC-41D2-8F58-5B2019F8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7FDF-C71A-4887-8104-084D0E7F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9C3D-E5E5-4863-9A31-A1D57278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051D-F400-4D35-ABAC-29D7186F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A342-0AE6-45A8-81C6-8F9CD792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65CF-DCB8-49DF-8732-43285825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EBCB6-6BAF-4259-90D9-15CBD61B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1099-880D-4207-AC91-2A8FB21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2D04-9E3A-4B2A-8D20-D8FB9294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742E-2D36-4BC2-B3F7-9D5F5497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333F1-C2AA-4A27-8E76-9E11308D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D687-9DFF-4E1F-B027-C10FEEB4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101A-53A0-4BD8-B457-2AEBD17B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D6EC-19CE-47C6-9CAB-8158B240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3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487C-E4C6-45E1-A082-46833AE3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F6C4-558F-49E3-8960-3D5AF562A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4E025-4358-4A55-91F4-97D313E5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5BB2-A009-4E43-9AE7-405A0D51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B174C-1DB8-4623-80CD-D6D9DCFC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7EBA-798C-4E3A-985A-C60021FC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8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60E8-0100-43FD-9FDA-9E39D3E3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F23B-6827-452C-BB9F-27F7DE320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119D9-DD52-4295-A0A3-BDD60A4F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906C3-2C16-40CC-B2AD-B3A047A00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47E75-C5F6-44CC-86D8-1108E5D3E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58E7A-E607-461D-9507-1D4C0D40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56A81-9680-4175-9998-A979FCDD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136E9-0CEC-4E50-B25C-327E0354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20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5E84-A431-4299-9D15-D8F4B367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EE6C3-E095-451F-A795-393DD705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D2C03-D17D-4BF8-B9D7-1F7322A8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615A-8716-4E6A-88B1-C510794E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7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6C66C-A44F-49F9-A88B-68290F68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AE507-C220-450C-B41E-310AE2D9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199A0-601C-429D-A88E-F0C1AEE6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B437-CD65-482B-8354-B55DE8B5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CBB3-6FAC-4C9B-8349-6F799469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D51B6-54BC-49F8-8F22-F18065028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002FF-5833-497A-B1F3-ED33E773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C73D1-645A-489B-B511-FBD554A5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7E31B-5CA9-4F01-B48E-1ACAC206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7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41D-43F8-43C4-8844-E0150A04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B80F5-64E4-474B-B0E6-C6E0ED61C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048BA-35E5-41A7-A09F-783C39C4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CE13-99FD-4542-99FA-FA79581C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0F2BB-EA26-4CDD-97BF-809885B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C38E5-6976-4087-A001-D13D0D13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92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5154A-B798-4EA7-9A79-C18D210F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CB9F0-0749-4CA7-A354-985A1B08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1A14-E6E8-4C63-B14D-917D464C8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A2686-1738-4C18-BB8E-F48577DD892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9273-61A2-4765-B634-E01323C74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BB9A-7D08-4F71-AF22-19FF6A703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5C0-BC12-4587-A7C9-FB569D5F3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5FDAE-1708-4950-AEB8-190096D3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5748" y="3680923"/>
            <a:ext cx="4515147" cy="1529232"/>
          </a:xfrm>
        </p:spPr>
        <p:txBody>
          <a:bodyPr>
            <a:normAutofit fontScale="90000"/>
          </a:bodyPr>
          <a:lstStyle/>
          <a:p>
            <a:pPr algn="r"/>
            <a:r>
              <a: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Recommendation Feature</a:t>
            </a:r>
            <a:endParaRPr lang="en-GB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C709A-80EC-4715-8A6F-E91AFF8B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5" r="499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994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4CCEF-94CA-41CB-AE53-E0DD32DF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SG" sz="4000" dirty="0"/>
              <a:t>Problem Statement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998D-D6B5-4A82-817A-B1C4693F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73" y="2194477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+mj-lt"/>
                <a:ea typeface="+mj-ea"/>
                <a:cs typeface="+mj-cs"/>
              </a:rPr>
              <a:t>Find topics that can create high engagement for men and women respectively for Tinder's new topic recommendation feature</a:t>
            </a:r>
          </a:p>
          <a:p>
            <a:pPr marL="0" indent="0">
              <a:buNone/>
            </a:pPr>
            <a:endParaRPr lang="en-GB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1800" dirty="0">
                <a:latin typeface="+mj-lt"/>
                <a:ea typeface="+mj-ea"/>
                <a:cs typeface="+mj-cs"/>
              </a:rPr>
              <a:t>Allow users to enter a string of text and generate probabilities on whether men/women will be interested in it.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44A2503-2297-47F2-AE28-28FCDAFC6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8" t="2882" r="12918" b="54748"/>
          <a:stretch/>
        </p:blipFill>
        <p:spPr bwMode="auto">
          <a:xfrm>
            <a:off x="5161490" y="772003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8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C731C-44D7-4E6D-95BE-0AA0023C622B}"/>
              </a:ext>
            </a:extLst>
          </p:cNvPr>
          <p:cNvSpPr txBox="1"/>
          <p:nvPr/>
        </p:nvSpPr>
        <p:spPr>
          <a:xfrm>
            <a:off x="6790349" y="3748188"/>
            <a:ext cx="4436693" cy="2031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1800" dirty="0"/>
              <a:t>Our model is accurate in guessing which topics men and women are interested in </a:t>
            </a:r>
            <a:br>
              <a:rPr lang="en-SG" sz="1800" dirty="0"/>
            </a:br>
            <a:r>
              <a:rPr lang="en-SG" sz="1800" b="1" dirty="0"/>
              <a:t>76.2 % </a:t>
            </a:r>
            <a:r>
              <a:rPr lang="en-SG" sz="1800" dirty="0"/>
              <a:t>of the time </a:t>
            </a:r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10FDB-DB2A-425D-808D-4D21D020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96" y="2932009"/>
            <a:ext cx="5038600" cy="1267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A6E358-1372-4D37-98A3-0AC0023FAACD}"/>
              </a:ext>
            </a:extLst>
          </p:cNvPr>
          <p:cNvSpPr/>
          <p:nvPr/>
        </p:nvSpPr>
        <p:spPr>
          <a:xfrm>
            <a:off x="6604002" y="3251197"/>
            <a:ext cx="4851424" cy="2794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4EC59-1947-483C-ADD8-A7FCA9231657}"/>
              </a:ext>
            </a:extLst>
          </p:cNvPr>
          <p:cNvSpPr txBox="1"/>
          <p:nvPr/>
        </p:nvSpPr>
        <p:spPr>
          <a:xfrm>
            <a:off x="6694129" y="980975"/>
            <a:ext cx="4903394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dirty="0"/>
              <a:t>Models used to predict topics women or men are interested in</a:t>
            </a:r>
            <a:endParaRPr lang="en-GB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D97411-54A7-497C-9FE5-57E282914447}"/>
              </a:ext>
            </a:extLst>
          </p:cNvPr>
          <p:cNvCxnSpPr>
            <a:cxnSpLocks/>
          </p:cNvCxnSpPr>
          <p:nvPr/>
        </p:nvCxnSpPr>
        <p:spPr>
          <a:xfrm>
            <a:off x="6096000" y="2548834"/>
            <a:ext cx="5851782" cy="0"/>
          </a:xfrm>
          <a:prstGeom prst="line">
            <a:avLst/>
          </a:prstGeom>
          <a:ln w="38100">
            <a:gradFill>
              <a:gsLst>
                <a:gs pos="7965">
                  <a:srgbClr val="F25A67"/>
                </a:gs>
                <a:gs pos="71000">
                  <a:srgbClr val="F16065"/>
                </a:gs>
                <a:gs pos="100000">
                  <a:srgbClr val="F57B5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27EB3-A83E-4043-816F-BD6AF4CA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74" y="1385041"/>
            <a:ext cx="4821297" cy="40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BABA77A-A8CB-428D-A8F5-4E9AA1A17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4" r="12966" b="1"/>
          <a:stretch/>
        </p:blipFill>
        <p:spPr>
          <a:xfrm>
            <a:off x="991027" y="956945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95B3558-16E6-4BC9-9696-0BA26F58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781" y="557846"/>
            <a:ext cx="5120113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/>
              <a:t>Generalized Characteristics of top posts in </a:t>
            </a:r>
            <a:r>
              <a:rPr lang="en-GB" sz="2800" dirty="0" err="1"/>
              <a:t>AskWomen</a:t>
            </a:r>
            <a:endParaRPr lang="en-GB" sz="2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CADB8F-639E-43AF-A553-70A83463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622" y="2068714"/>
            <a:ext cx="4912358" cy="4089926"/>
          </a:xfrm>
        </p:spPr>
        <p:txBody>
          <a:bodyPr>
            <a:noAutofit/>
          </a:bodyPr>
          <a:lstStyle/>
          <a:p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top features consist of </a:t>
            </a:r>
            <a:r>
              <a:rPr lang="en-GB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 words token</a:t>
            </a:r>
          </a:p>
          <a:p>
            <a:r>
              <a:rPr lang="en-GB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Elaboration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mean (in the context of what I mean is, by _ I mean_, </a:t>
            </a:r>
            <a:r>
              <a:rPr lang="en-GB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I_mean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), experience like, look like</a:t>
            </a:r>
          </a:p>
          <a:p>
            <a:r>
              <a:rPr lang="en-GB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Relationship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: marrying, married, marriage, romantic relationship, family, baby, partners, friendship</a:t>
            </a:r>
          </a:p>
          <a:p>
            <a:r>
              <a:rPr lang="en-GB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groups of people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: group, society, majority, everyone</a:t>
            </a:r>
          </a:p>
          <a:p>
            <a:r>
              <a:rPr lang="en-GB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Reference to past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: ex, experience like, lessons</a:t>
            </a:r>
          </a:p>
          <a:p>
            <a:r>
              <a:rPr lang="en-GB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Feelings: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ever feel, loneliness, overwhelmed, hurt, hurtful, positive, emotional</a:t>
            </a:r>
          </a:p>
          <a:p>
            <a:r>
              <a:rPr lang="en-GB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Self-help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deal, coping</a:t>
            </a:r>
          </a:p>
          <a:p>
            <a:r>
              <a:rPr lang="en-GB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Success identifiers: 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job, career, apartment</a:t>
            </a:r>
          </a:p>
          <a:p>
            <a:r>
              <a:rPr lang="en-GB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Self-care: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hair, makeup, products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1A3DAD-D9BB-4F14-9F44-BC1816050739}"/>
              </a:ext>
            </a:extLst>
          </p:cNvPr>
          <p:cNvCxnSpPr/>
          <p:nvPr/>
        </p:nvCxnSpPr>
        <p:spPr>
          <a:xfrm>
            <a:off x="6357173" y="1915885"/>
            <a:ext cx="5313721" cy="0"/>
          </a:xfrm>
          <a:prstGeom prst="line">
            <a:avLst/>
          </a:prstGeom>
          <a:ln w="38100">
            <a:gradFill>
              <a:gsLst>
                <a:gs pos="7965">
                  <a:srgbClr val="F25A67"/>
                </a:gs>
                <a:gs pos="47000">
                  <a:srgbClr val="F16065"/>
                </a:gs>
                <a:gs pos="100000">
                  <a:srgbClr val="F57B5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3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ABA77A-A8CB-428D-A8F5-4E9AA1A1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6" r="18626"/>
          <a:stretch/>
        </p:blipFill>
        <p:spPr>
          <a:xfrm>
            <a:off x="6237515" y="1075689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95B3558-16E6-4BC9-9696-0BA26F58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58" y="810919"/>
            <a:ext cx="5120113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/>
              <a:t>Generalized Characteristics of top posts in </a:t>
            </a:r>
            <a:r>
              <a:rPr lang="en-GB" sz="2800" dirty="0" err="1"/>
              <a:t>AskMen</a:t>
            </a:r>
            <a:endParaRPr lang="en-GB" sz="28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CADB8F-639E-43AF-A553-70A83463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36" y="2340857"/>
            <a:ext cx="4912358" cy="408992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top features are all </a:t>
            </a:r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 word</a:t>
            </a:r>
          </a:p>
          <a:p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Vulgarities and explicit content:</a:t>
            </a:r>
            <a:b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F**k, </a:t>
            </a:r>
            <a:r>
              <a:rPr lang="en-GB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*t, nsfw, sex, porn</a:t>
            </a:r>
          </a:p>
          <a:p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Words describing appearance and character: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attractive, pretty, honest, maturity and funny, nice</a:t>
            </a:r>
          </a:p>
          <a:p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Gender Identifiers: 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girl, girlfriend, gf, wife, guy, male, dude</a:t>
            </a:r>
          </a:p>
          <a:p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Cognitive words: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mine (a __ of mine, __ than mine, __to mine), need (I need, you need), want ( I want, you want)</a:t>
            </a:r>
          </a:p>
          <a:p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Dating advice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1A3DAD-D9BB-4F14-9F44-BC1816050739}"/>
              </a:ext>
            </a:extLst>
          </p:cNvPr>
          <p:cNvCxnSpPr/>
          <p:nvPr/>
        </p:nvCxnSpPr>
        <p:spPr>
          <a:xfrm>
            <a:off x="478887" y="2188028"/>
            <a:ext cx="5313721" cy="0"/>
          </a:xfrm>
          <a:prstGeom prst="line">
            <a:avLst/>
          </a:prstGeom>
          <a:ln w="38100">
            <a:gradFill>
              <a:gsLst>
                <a:gs pos="7965">
                  <a:srgbClr val="F25A67"/>
                </a:gs>
                <a:gs pos="47000">
                  <a:srgbClr val="F16065"/>
                </a:gs>
                <a:gs pos="100000">
                  <a:srgbClr val="F57B5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7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5D75-B3C7-4A89-9A8D-05C2D808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79" y="798601"/>
            <a:ext cx="3258287" cy="1325563"/>
          </a:xfrm>
        </p:spPr>
        <p:txBody>
          <a:bodyPr>
            <a:normAutofit/>
          </a:bodyPr>
          <a:lstStyle/>
          <a:p>
            <a:r>
              <a:rPr lang="en-SG" sz="3200" dirty="0"/>
              <a:t>Misclassified </a:t>
            </a:r>
            <a:br>
              <a:rPr lang="en-SG" sz="3200" dirty="0"/>
            </a:br>
            <a:r>
              <a:rPr lang="en-SG" sz="3200" dirty="0" err="1"/>
              <a:t>AskWomen</a:t>
            </a:r>
            <a:r>
              <a:rPr lang="en-SG" sz="3200" dirty="0"/>
              <a:t> posts</a:t>
            </a:r>
            <a:endParaRPr lang="en-GB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B13A72-6D38-4DD1-88EC-41D7DD62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0" y="2373950"/>
            <a:ext cx="3981856" cy="849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Here we take a look at posts where our model is confident in predicting that is </a:t>
            </a:r>
            <a:r>
              <a:rPr lang="en-GB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AskWomen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but are actually </a:t>
            </a:r>
            <a:r>
              <a:rPr lang="en-GB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AskMen</a:t>
            </a:r>
            <a:endParaRPr lang="en-GB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FF9DE6-9D80-4B54-A405-5F0AE262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86946"/>
              </p:ext>
            </p:extLst>
          </p:nvPr>
        </p:nvGraphicFramePr>
        <p:xfrm>
          <a:off x="4891315" y="496252"/>
          <a:ext cx="6809431" cy="5865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342">
                  <a:extLst>
                    <a:ext uri="{9D8B030D-6E8A-4147-A177-3AD203B41FA5}">
                      <a16:colId xmlns:a16="http://schemas.microsoft.com/office/drawing/2014/main" val="11103394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63080026"/>
                    </a:ext>
                  </a:extLst>
                </a:gridCol>
                <a:gridCol w="3190392">
                  <a:extLst>
                    <a:ext uri="{9D8B030D-6E8A-4147-A177-3AD203B41FA5}">
                      <a16:colId xmlns:a16="http://schemas.microsoft.com/office/drawing/2014/main" val="2525756588"/>
                    </a:ext>
                  </a:extLst>
                </a:gridCol>
                <a:gridCol w="766238">
                  <a:extLst>
                    <a:ext uri="{9D8B030D-6E8A-4147-A177-3AD203B41FA5}">
                      <a16:colId xmlns:a16="http://schemas.microsoft.com/office/drawing/2014/main" val="1957655810"/>
                    </a:ext>
                  </a:extLst>
                </a:gridCol>
                <a:gridCol w="980459">
                  <a:extLst>
                    <a:ext uri="{9D8B030D-6E8A-4147-A177-3AD203B41FA5}">
                      <a16:colId xmlns:a16="http://schemas.microsoft.com/office/drawing/2014/main" val="391676342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Probability </a:t>
                      </a:r>
                      <a:r>
                        <a:rPr lang="en-GB" sz="1400" b="1" u="none" strike="noStrike" dirty="0" err="1">
                          <a:effectLst/>
                        </a:rPr>
                        <a:t>AskMen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Probability </a:t>
                      </a:r>
                      <a:r>
                        <a:rPr lang="en-GB" sz="1400" b="1" u="none" strike="noStrike" dirty="0" err="1">
                          <a:effectLst/>
                        </a:rPr>
                        <a:t>AskWomen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u="none" strike="noStrike" dirty="0">
                          <a:effectLst/>
                        </a:rPr>
                        <a:t>Reddit Post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</a:rPr>
                        <a:t>Actual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Predicted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33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11%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How can I support my partner who is grieving?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AskWomen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55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What’s something your SO does that makes you feel sexy? Inspired by a lovely post on r/</a:t>
                      </a:r>
                      <a:r>
                        <a:rPr lang="en-GB" sz="1400" u="none" strike="noStrike" dirty="0" err="1">
                          <a:effectLst/>
                        </a:rPr>
                        <a:t>askwomen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AskWomen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126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17%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What are the things to start doing in your 20s so you don't live in regret in your 40s?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AskWomen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0578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82%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Men, </a:t>
                      </a:r>
                      <a:r>
                        <a:rPr lang="en-GB" sz="1400" u="none" strike="noStrike" dirty="0" err="1">
                          <a:effectLst/>
                        </a:rPr>
                        <a:t>whats</a:t>
                      </a:r>
                      <a:r>
                        <a:rPr lang="en-GB" sz="1400" u="none" strike="noStrike" dirty="0">
                          <a:effectLst/>
                        </a:rPr>
                        <a:t> the most hurtful thing you’ve overheard about yourself by accident? Edit: Wow thank you guys for everything, sending love to everyone out there 🤍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AskWomen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243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77%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As a parent, what is the most </a:t>
                      </a:r>
                      <a:r>
                        <a:rPr lang="en-GB" sz="1400" u="none" strike="noStrike" dirty="0" err="1">
                          <a:effectLst/>
                        </a:rPr>
                        <a:t>heartbreaking</a:t>
                      </a:r>
                      <a:r>
                        <a:rPr lang="en-GB" sz="1400" u="none" strike="noStrike" dirty="0">
                          <a:effectLst/>
                        </a:rPr>
                        <a:t> thing your son/daughter has done with you?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AskWomen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12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77%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What’s it like dating a best friend?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AskWomen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351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What’s the most irritating thing you hear as a man?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AskWomen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981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Have you ever found yourself grieving for the person you wish you were? How did you learn to accept yourself?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AskMen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AskWomen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3837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25%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75%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I have a dry personality, how do I moisten it?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AskWomen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2250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27%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</a:rPr>
                        <a:t>People who grew up without a father figure when did you realize that it might've had a negative impact on you?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AskMen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AskWomen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230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88E82C8-A42F-46F0-8B36-BC57F2C640D1}"/>
              </a:ext>
            </a:extLst>
          </p:cNvPr>
          <p:cNvSpPr txBox="1"/>
          <p:nvPr/>
        </p:nvSpPr>
        <p:spPr>
          <a:xfrm>
            <a:off x="549310" y="3429000"/>
            <a:ext cx="3814941" cy="1290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Questions from women, to 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Posts that are more relevant feelings and self-help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08830F-7D48-435A-8772-21744817A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2" r="26159"/>
          <a:stretch/>
        </p:blipFill>
        <p:spPr>
          <a:xfrm>
            <a:off x="249057" y="830415"/>
            <a:ext cx="970311" cy="13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7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5D75-B3C7-4A89-9A8D-05C2D808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79" y="798601"/>
            <a:ext cx="3258287" cy="1325563"/>
          </a:xfrm>
        </p:spPr>
        <p:txBody>
          <a:bodyPr>
            <a:normAutofit/>
          </a:bodyPr>
          <a:lstStyle/>
          <a:p>
            <a:r>
              <a:rPr lang="en-SG" sz="3200" dirty="0"/>
              <a:t>Misclassified </a:t>
            </a:r>
            <a:br>
              <a:rPr lang="en-SG" sz="3200" dirty="0"/>
            </a:br>
            <a:r>
              <a:rPr lang="en-SG" sz="3200" dirty="0" err="1"/>
              <a:t>AskMen</a:t>
            </a:r>
            <a:r>
              <a:rPr lang="en-SG" sz="3200" dirty="0"/>
              <a:t> posts</a:t>
            </a:r>
            <a:endParaRPr lang="en-GB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B13A72-6D38-4DD1-88EC-41D7DD62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0" y="2373950"/>
            <a:ext cx="3981856" cy="849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Here we take a look at posts where our model is confident in predicting that is </a:t>
            </a:r>
            <a:r>
              <a:rPr lang="en-GB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AskWomen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but are actually </a:t>
            </a:r>
            <a:r>
              <a:rPr lang="en-GB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AskMen</a:t>
            </a:r>
            <a:endParaRPr lang="en-GB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E82C8-A42F-46F0-8B36-BC57F2C640D1}"/>
              </a:ext>
            </a:extLst>
          </p:cNvPr>
          <p:cNvSpPr txBox="1"/>
          <p:nvPr/>
        </p:nvSpPr>
        <p:spPr>
          <a:xfrm>
            <a:off x="549310" y="3429000"/>
            <a:ext cx="3814941" cy="1290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Questions that addresses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posts that has cognitive words: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advertisements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08830F-7D48-435A-8772-21744817A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2" r="26159"/>
          <a:stretch/>
        </p:blipFill>
        <p:spPr>
          <a:xfrm>
            <a:off x="249057" y="830415"/>
            <a:ext cx="970311" cy="133779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D6E96F-F3E6-4CCB-A615-867D62D4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29141"/>
              </p:ext>
            </p:extLst>
          </p:nvPr>
        </p:nvGraphicFramePr>
        <p:xfrm>
          <a:off x="4833261" y="479524"/>
          <a:ext cx="6809429" cy="5898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856">
                  <a:extLst>
                    <a:ext uri="{9D8B030D-6E8A-4147-A177-3AD203B41FA5}">
                      <a16:colId xmlns:a16="http://schemas.microsoft.com/office/drawing/2014/main" val="9081621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970222"/>
                    </a:ext>
                  </a:extLst>
                </a:gridCol>
                <a:gridCol w="3178629">
                  <a:extLst>
                    <a:ext uri="{9D8B030D-6E8A-4147-A177-3AD203B41FA5}">
                      <a16:colId xmlns:a16="http://schemas.microsoft.com/office/drawing/2014/main" val="3364852002"/>
                    </a:ext>
                  </a:extLst>
                </a:gridCol>
                <a:gridCol w="870854">
                  <a:extLst>
                    <a:ext uri="{9D8B030D-6E8A-4147-A177-3AD203B41FA5}">
                      <a16:colId xmlns:a16="http://schemas.microsoft.com/office/drawing/2014/main" val="3313205443"/>
                    </a:ext>
                  </a:extLst>
                </a:gridCol>
                <a:gridCol w="873090">
                  <a:extLst>
                    <a:ext uri="{9D8B030D-6E8A-4147-A177-3AD203B41FA5}">
                      <a16:colId xmlns:a16="http://schemas.microsoft.com/office/drawing/2014/main" val="524532470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Probability </a:t>
                      </a:r>
                      <a:r>
                        <a:rPr lang="en-GB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AskMen</a:t>
                      </a:r>
                      <a:endParaRPr lang="en-GB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Probability </a:t>
                      </a:r>
                      <a:r>
                        <a:rPr lang="en-GB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AskWomen</a:t>
                      </a:r>
                      <a:endParaRPr lang="en-GB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Reddit Post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83234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did you stop looking at yourself as a girl and start to look at yourself as woman?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AskWomen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AskMen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37213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What's a thing you want to try doing, but can't bring yourself to do it because you're afraid of how you'd be perceived? …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AskWomen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AskMen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11059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ladies, how are you doing? I feel like right now is specifically hard for single ladies. Being in lock down alone (or even if you are with people, alone romantically) is hard. I have found it isolating but also enlightening. \n\</a:t>
                      </a:r>
                      <a:r>
                        <a:rPr lang="en-GB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nHow</a:t>
                      </a:r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you doing?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AskWomen</a:t>
                      </a:r>
                      <a:endParaRPr lang="en-GB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AskMen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92823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are you looking forward to this summer? Edit: Thanks for the silver! I'm going to try to reply to everything, but it's going to take me a bit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AskWomen</a:t>
                      </a:r>
                      <a:endParaRPr lang="en-GB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AskMen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37542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do you want that you would never admit out loud?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AskWomen</a:t>
                      </a:r>
                      <a:endParaRPr lang="en-GB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AskMen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39575"/>
                  </a:ext>
                </a:extLst>
              </a:tr>
              <a:tr h="9230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did you start referring to yourself and those around you as women rather than girls? …Or if you still refer to yourself as a girl rather than a woman why?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AskWomen</a:t>
                      </a:r>
                      <a:endParaRPr lang="en-GB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AskMen</a:t>
                      </a:r>
                      <a:endParaRPr lang="en-GB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907436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home upgrades have made a big difference on your life? E.g. We raised our bed and it makes getting up so much easier because I don't have to heave myself up!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AskWomen</a:t>
                      </a: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AskMen</a:t>
                      </a:r>
                      <a:endParaRPr lang="en-GB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41" marR="8241" marT="8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2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57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DAA37-4297-4270-86C5-C5611585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75" y="321749"/>
            <a:ext cx="5130795" cy="1461778"/>
          </a:xfrm>
        </p:spPr>
        <p:txBody>
          <a:bodyPr>
            <a:normAutofit/>
          </a:bodyPr>
          <a:lstStyle/>
          <a:p>
            <a:r>
              <a:rPr lang="en-SG" sz="3100" dirty="0"/>
              <a:t>Potential Topics: M</a:t>
            </a:r>
            <a:r>
              <a:rPr lang="en-GB" sz="3100" dirty="0" err="1">
                <a:latin typeface="+mj-lt"/>
                <a:ea typeface="+mj-ea"/>
                <a:cs typeface="+mj-cs"/>
              </a:rPr>
              <a:t>atchmaking</a:t>
            </a:r>
            <a:r>
              <a:rPr lang="en-GB" sz="3100" dirty="0">
                <a:latin typeface="+mj-lt"/>
                <a:ea typeface="+mj-ea"/>
                <a:cs typeface="+mj-cs"/>
              </a:rPr>
              <a:t> targeted to finding Women</a:t>
            </a:r>
            <a:endParaRPr lang="en-GB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98F8-B5E0-4FAE-89C2-AE50D4F1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75" y="1769013"/>
            <a:ext cx="5890596" cy="497036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GB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What are your views on marriage? (long-term relationship)</a:t>
            </a:r>
          </a:p>
          <a:p>
            <a:pPr>
              <a:spcBef>
                <a:spcPct val="0"/>
              </a:spcBef>
            </a:pPr>
            <a:r>
              <a:rPr lang="en-GB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What are your views on having a child? (long-term relationship)</a:t>
            </a:r>
          </a:p>
          <a:p>
            <a:pPr>
              <a:spcBef>
                <a:spcPct val="0"/>
              </a:spcBef>
            </a:pPr>
            <a:r>
              <a:rPr lang="en-GB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Where do you work and you career plans </a:t>
            </a:r>
            <a:br>
              <a:rPr lang="en-GB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</a:br>
            <a:r>
              <a:rPr lang="en-GB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(long-term relationship/success factor)</a:t>
            </a:r>
          </a:p>
          <a:p>
            <a:pPr>
              <a:spcBef>
                <a:spcPct val="0"/>
              </a:spcBef>
            </a:pPr>
            <a:r>
              <a:rPr lang="en-GB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Situational questions. How do you deal with it?</a:t>
            </a:r>
          </a:p>
          <a:p>
            <a:pPr marL="457200" lvl="1" indent="0">
              <a:buNone/>
            </a:pPr>
            <a:endParaRPr lang="en-GB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1: ['life', 'someone', 'best', 'make', 'think', 'relationship', 'something’]</a:t>
            </a:r>
          </a:p>
          <a:p>
            <a:pPr marL="457200" lvl="1" indent="0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2: ['best', 'life', 'living', 'best friend', 'friend', 'someone', 'story’]</a:t>
            </a:r>
          </a:p>
          <a:p>
            <a:pPr marL="457200" lvl="1" indent="0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3: ['something', 'life', 'make', 'relationship', 'partner', 'living', 'romantic’]</a:t>
            </a:r>
          </a:p>
          <a:p>
            <a:pPr marL="457200" lvl="1" indent="0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4: ['thank much', 'year old', 'experiences thank', 'much sharing', 'thank much sharing', 'self esteem', 'thank much responses’]</a:t>
            </a:r>
          </a:p>
          <a:p>
            <a:pPr marL="457200" lvl="1" indent="0">
              <a:buNone/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5: ['romantic relationship', 'part relationship', 'necessarily mean', 'relationship make', 'thank everyone', 'long term', 'mental health']</a:t>
            </a:r>
          </a:p>
          <a:p>
            <a:pPr marL="0" indent="0">
              <a:buNone/>
            </a:pPr>
            <a:endParaRPr lang="en-GB" sz="19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3A5C4-F6BD-407D-992E-F43852B3805A}"/>
              </a:ext>
            </a:extLst>
          </p:cNvPr>
          <p:cNvSpPr txBox="1"/>
          <p:nvPr/>
        </p:nvSpPr>
        <p:spPr>
          <a:xfrm>
            <a:off x="8602773" y="5698705"/>
            <a:ext cx="248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Topics generated by SVD</a:t>
            </a:r>
            <a:endParaRPr lang="en-GB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7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DAA37-4297-4270-86C5-C5611585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SG" sz="3400" dirty="0"/>
              <a:t>Potential Topics: M</a:t>
            </a:r>
            <a:r>
              <a:rPr lang="en-GB" sz="3400" dirty="0" err="1">
                <a:latin typeface="+mj-lt"/>
                <a:ea typeface="+mj-ea"/>
                <a:cs typeface="+mj-cs"/>
              </a:rPr>
              <a:t>atchmaking</a:t>
            </a:r>
            <a:r>
              <a:rPr lang="en-GB" sz="3400" dirty="0">
                <a:latin typeface="+mj-lt"/>
                <a:ea typeface="+mj-ea"/>
                <a:cs typeface="+mj-cs"/>
              </a:rPr>
              <a:t> targeted to finding Men</a:t>
            </a:r>
            <a:endParaRPr lang="en-GB" sz="3400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98F8-B5E0-4FAE-89C2-AE50D4F1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245" y="2615479"/>
            <a:ext cx="4931475" cy="410498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do many people find attractive about you? (character)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 favourite movie (identifying sense of humour)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Multiple choice quiz about sleepwear (sex)</a:t>
            </a:r>
          </a:p>
          <a:p>
            <a:pPr marL="457200" lvl="1" indent="0">
              <a:spcBef>
                <a:spcPct val="0"/>
              </a:spcBef>
              <a:spcAft>
                <a:spcPts val="600"/>
              </a:spcAft>
              <a:buNone/>
            </a:pPr>
            <a:endParaRPr lang="en-GB" sz="1600" dirty="0">
              <a:solidFill>
                <a:schemeClr val="bg1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Topic 1: ['sex', 'one', 'thing', 'male', 'female', 'one thing', 'sexual']</a:t>
            </a:r>
          </a:p>
          <a:p>
            <a:pPr marL="45720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Topic 2: ['love', 'find', 'often', 'dating', 'relationship', 'want', 'relationships']</a:t>
            </a:r>
          </a:p>
          <a:p>
            <a:pPr marL="45720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Topic 3: ['one thing', 'thing wish', 'could tell', 'changed life', 'tell one', 'sent back', 'wanted know']</a:t>
            </a:r>
          </a:p>
          <a:p>
            <a:pPr marL="45720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Topic 4: ['first time', 'even though', 'first date', 'year old', '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st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birthday', 'first time life', 'time life']</a:t>
            </a:r>
          </a:p>
          <a:p>
            <a:pPr marL="45720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Topic 5: ['red flag', 'yes know', 'someone else', 'year old', 'dated girl', 'getting know', 'thought crazy’]</a:t>
            </a:r>
          </a:p>
          <a:p>
            <a:pPr marL="457200" lvl="1" indent="0">
              <a:spcBef>
                <a:spcPct val="0"/>
              </a:spcBef>
              <a:spcAft>
                <a:spcPts val="600"/>
              </a:spcAft>
              <a:buNone/>
            </a:pPr>
            <a:endParaRPr lang="en-GB" sz="7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086A3-6DD4-4D93-B050-24FD5F425E68}"/>
              </a:ext>
            </a:extLst>
          </p:cNvPr>
          <p:cNvSpPr txBox="1"/>
          <p:nvPr/>
        </p:nvSpPr>
        <p:spPr>
          <a:xfrm>
            <a:off x="8755813" y="5764055"/>
            <a:ext cx="248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Topics generated by SVD</a:t>
            </a:r>
            <a:endParaRPr lang="en-GB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9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1205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Topic Recommendation Feature</vt:lpstr>
      <vt:lpstr>Problem Statement</vt:lpstr>
      <vt:lpstr>PowerPoint Presentation</vt:lpstr>
      <vt:lpstr>Generalized Characteristics of top posts in AskWomen</vt:lpstr>
      <vt:lpstr>Generalized Characteristics of top posts in AskMen</vt:lpstr>
      <vt:lpstr>Misclassified  AskWomen posts</vt:lpstr>
      <vt:lpstr>Misclassified  AskMen posts</vt:lpstr>
      <vt:lpstr>Potential Topics: Matchmaking targeted to finding Women</vt:lpstr>
      <vt:lpstr>Potential Topics: Matchmaking targeted to finding 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angeline chandraatmadja</dc:creator>
  <cp:lastModifiedBy>angeline chandraatmadja</cp:lastModifiedBy>
  <cp:revision>25</cp:revision>
  <dcterms:created xsi:type="dcterms:W3CDTF">2021-06-27T05:03:04Z</dcterms:created>
  <dcterms:modified xsi:type="dcterms:W3CDTF">2021-06-27T17:22:09Z</dcterms:modified>
</cp:coreProperties>
</file>