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9"/>
  </p:notesMasterIdLst>
  <p:handoutMasterIdLst>
    <p:handoutMasterId r:id="rId80"/>
  </p:handoutMasterIdLst>
  <p:sldIdLst>
    <p:sldId id="258" r:id="rId2"/>
    <p:sldId id="406" r:id="rId3"/>
    <p:sldId id="379" r:id="rId4"/>
    <p:sldId id="382" r:id="rId5"/>
    <p:sldId id="416" r:id="rId6"/>
    <p:sldId id="415" r:id="rId7"/>
    <p:sldId id="355" r:id="rId8"/>
    <p:sldId id="356" r:id="rId9"/>
    <p:sldId id="315" r:id="rId10"/>
    <p:sldId id="383" r:id="rId11"/>
    <p:sldId id="317" r:id="rId12"/>
    <p:sldId id="316" r:id="rId13"/>
    <p:sldId id="384" r:id="rId14"/>
    <p:sldId id="319" r:id="rId15"/>
    <p:sldId id="324" r:id="rId16"/>
    <p:sldId id="322" r:id="rId17"/>
    <p:sldId id="323" r:id="rId18"/>
    <p:sldId id="320" r:id="rId19"/>
    <p:sldId id="326" r:id="rId20"/>
    <p:sldId id="325" r:id="rId21"/>
    <p:sldId id="363" r:id="rId22"/>
    <p:sldId id="362" r:id="rId23"/>
    <p:sldId id="410" r:id="rId24"/>
    <p:sldId id="411" r:id="rId25"/>
    <p:sldId id="412" r:id="rId26"/>
    <p:sldId id="413" r:id="rId27"/>
    <p:sldId id="385" r:id="rId28"/>
    <p:sldId id="386" r:id="rId29"/>
    <p:sldId id="387" r:id="rId30"/>
    <p:sldId id="388" r:id="rId31"/>
    <p:sldId id="389" r:id="rId32"/>
    <p:sldId id="392" r:id="rId33"/>
    <p:sldId id="407" r:id="rId34"/>
    <p:sldId id="393" r:id="rId35"/>
    <p:sldId id="394" r:id="rId36"/>
    <p:sldId id="395" r:id="rId37"/>
    <p:sldId id="391" r:id="rId38"/>
    <p:sldId id="331" r:id="rId39"/>
    <p:sldId id="397" r:id="rId40"/>
    <p:sldId id="398" r:id="rId41"/>
    <p:sldId id="408" r:id="rId42"/>
    <p:sldId id="409" r:id="rId43"/>
    <p:sldId id="399" r:id="rId44"/>
    <p:sldId id="400" r:id="rId45"/>
    <p:sldId id="414" r:id="rId46"/>
    <p:sldId id="401" r:id="rId47"/>
    <p:sldId id="402" r:id="rId48"/>
    <p:sldId id="353" r:id="rId49"/>
    <p:sldId id="375" r:id="rId50"/>
    <p:sldId id="374" r:id="rId51"/>
    <p:sldId id="343" r:id="rId52"/>
    <p:sldId id="380" r:id="rId53"/>
    <p:sldId id="344" r:id="rId54"/>
    <p:sldId id="396" r:id="rId55"/>
    <p:sldId id="338" r:id="rId56"/>
    <p:sldId id="339" r:id="rId57"/>
    <p:sldId id="340" r:id="rId58"/>
    <p:sldId id="341" r:id="rId59"/>
    <p:sldId id="342" r:id="rId60"/>
    <p:sldId id="403" r:id="rId61"/>
    <p:sldId id="360" r:id="rId62"/>
    <p:sldId id="361" r:id="rId63"/>
    <p:sldId id="404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405" r:id="rId74"/>
    <p:sldId id="373" r:id="rId75"/>
    <p:sldId id="335" r:id="rId76"/>
    <p:sldId id="378" r:id="rId77"/>
    <p:sldId id="277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751E"/>
    <a:srgbClr val="A6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94660"/>
  </p:normalViewPr>
  <p:slideViewPr>
    <p:cSldViewPr>
      <p:cViewPr varScale="1">
        <p:scale>
          <a:sx n="89" d="100"/>
          <a:sy n="89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24412-A29B-A24D-A376-27153C7E90C2}" type="doc">
      <dgm:prSet loTypeId="urn:microsoft.com/office/officeart/2005/8/layout/hierarchy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1A05CF-6B6A-5542-95FE-76DE1741C737}">
      <dgm:prSet phldrT="[Text]"/>
      <dgm:spPr/>
      <dgm:t>
        <a:bodyPr/>
        <a:lstStyle/>
        <a:p>
          <a:r>
            <a:rPr lang="en-US" dirty="0" err="1" smtClean="0"/>
            <a:t>Escrita</a:t>
          </a:r>
          <a:r>
            <a:rPr lang="en-US" dirty="0" smtClean="0"/>
            <a:t> </a:t>
          </a:r>
          <a:r>
            <a:rPr lang="en-US" dirty="0" err="1" smtClean="0"/>
            <a:t>Secreta</a:t>
          </a:r>
          <a:endParaRPr lang="en-US" dirty="0"/>
        </a:p>
      </dgm:t>
    </dgm:pt>
    <dgm:pt modelId="{312DDFBE-3FF8-B248-A949-5F8B937CCDE3}" type="parTrans" cxnId="{66AB30E1-6876-8B40-AF5C-A86DFB26108D}">
      <dgm:prSet/>
      <dgm:spPr/>
      <dgm:t>
        <a:bodyPr/>
        <a:lstStyle/>
        <a:p>
          <a:endParaRPr lang="en-US"/>
        </a:p>
      </dgm:t>
    </dgm:pt>
    <dgm:pt modelId="{098FFD99-D73F-6442-8304-24B84A48DC11}" type="sibTrans" cxnId="{66AB30E1-6876-8B40-AF5C-A86DFB26108D}">
      <dgm:prSet/>
      <dgm:spPr/>
      <dgm:t>
        <a:bodyPr/>
        <a:lstStyle/>
        <a:p>
          <a:endParaRPr lang="en-US"/>
        </a:p>
      </dgm:t>
    </dgm:pt>
    <dgm:pt modelId="{1B8FA35E-1FD2-FE4C-A8C2-8FB3DB8CB403}">
      <dgm:prSet phldrT="[Text]"/>
      <dgm:spPr/>
      <dgm:t>
        <a:bodyPr/>
        <a:lstStyle/>
        <a:p>
          <a:r>
            <a:rPr lang="en-US" dirty="0" err="1" smtClean="0"/>
            <a:t>Esteganografia</a:t>
          </a:r>
          <a:r>
            <a:rPr lang="en-US" dirty="0" smtClean="0"/>
            <a:t> (</a:t>
          </a:r>
          <a:r>
            <a:rPr lang="en-US" dirty="0" err="1" smtClean="0"/>
            <a:t>oculta</a:t>
          </a:r>
          <a:r>
            <a:rPr lang="en-US" dirty="0" smtClean="0"/>
            <a:t>)</a:t>
          </a:r>
          <a:endParaRPr lang="en-US" dirty="0"/>
        </a:p>
      </dgm:t>
    </dgm:pt>
    <dgm:pt modelId="{1BA8CDA7-50AF-E84F-8B5D-CA3DE1583803}" type="parTrans" cxnId="{605ACE2E-1303-1D45-B314-021E22A404A4}">
      <dgm:prSet/>
      <dgm:spPr/>
      <dgm:t>
        <a:bodyPr/>
        <a:lstStyle/>
        <a:p>
          <a:endParaRPr lang="en-US"/>
        </a:p>
      </dgm:t>
    </dgm:pt>
    <dgm:pt modelId="{D01777AB-2C6D-F94E-8C61-5A49837A5F03}" type="sibTrans" cxnId="{605ACE2E-1303-1D45-B314-021E22A404A4}">
      <dgm:prSet/>
      <dgm:spPr/>
      <dgm:t>
        <a:bodyPr/>
        <a:lstStyle/>
        <a:p>
          <a:endParaRPr lang="en-US"/>
        </a:p>
      </dgm:t>
    </dgm:pt>
    <dgm:pt modelId="{C788FCDE-5D03-7748-B7F7-A07158B12EFA}">
      <dgm:prSet phldrT="[Text]"/>
      <dgm:spPr/>
      <dgm:t>
        <a:bodyPr/>
        <a:lstStyle/>
        <a:p>
          <a:r>
            <a:rPr lang="en-US" dirty="0" err="1" smtClean="0"/>
            <a:t>Criptografia</a:t>
          </a:r>
          <a:r>
            <a:rPr lang="en-US" dirty="0" smtClean="0"/>
            <a:t> (</a:t>
          </a:r>
          <a:r>
            <a:rPr lang="en-US" dirty="0" err="1" smtClean="0"/>
            <a:t>misturada</a:t>
          </a:r>
          <a:r>
            <a:rPr lang="en-US" dirty="0" smtClean="0"/>
            <a:t>)</a:t>
          </a:r>
          <a:endParaRPr lang="en-US" dirty="0"/>
        </a:p>
      </dgm:t>
    </dgm:pt>
    <dgm:pt modelId="{FE6814D2-AA23-B746-8F64-7D85D3122546}" type="parTrans" cxnId="{D33169E8-4F49-B64A-9528-2DE43EA6BBA7}">
      <dgm:prSet/>
      <dgm:spPr/>
      <dgm:t>
        <a:bodyPr/>
        <a:lstStyle/>
        <a:p>
          <a:endParaRPr lang="en-US"/>
        </a:p>
      </dgm:t>
    </dgm:pt>
    <dgm:pt modelId="{5324B693-0DD7-FB41-A775-A6E6BEE32062}" type="sibTrans" cxnId="{D33169E8-4F49-B64A-9528-2DE43EA6BBA7}">
      <dgm:prSet/>
      <dgm:spPr/>
      <dgm:t>
        <a:bodyPr/>
        <a:lstStyle/>
        <a:p>
          <a:endParaRPr lang="en-US"/>
        </a:p>
      </dgm:t>
    </dgm:pt>
    <dgm:pt modelId="{A2B17D3F-47DD-4842-BE2A-7EB1738EA5BB}">
      <dgm:prSet phldrT="[Text]"/>
      <dgm:spPr/>
      <dgm:t>
        <a:bodyPr/>
        <a:lstStyle/>
        <a:p>
          <a:r>
            <a:rPr lang="en-US" dirty="0" err="1" smtClean="0"/>
            <a:t>Substituição</a:t>
          </a:r>
          <a:endParaRPr lang="en-US" dirty="0"/>
        </a:p>
      </dgm:t>
    </dgm:pt>
    <dgm:pt modelId="{E5BA7E8E-4C4B-A647-9175-2BD82BC308F8}" type="parTrans" cxnId="{79A915E3-9AAF-2B41-85C8-04E86B21C664}">
      <dgm:prSet/>
      <dgm:spPr/>
      <dgm:t>
        <a:bodyPr/>
        <a:lstStyle/>
        <a:p>
          <a:endParaRPr lang="en-US"/>
        </a:p>
      </dgm:t>
    </dgm:pt>
    <dgm:pt modelId="{6D408034-76A4-7648-953B-1B45A4CF94E7}" type="sibTrans" cxnId="{79A915E3-9AAF-2B41-85C8-04E86B21C664}">
      <dgm:prSet/>
      <dgm:spPr/>
      <dgm:t>
        <a:bodyPr/>
        <a:lstStyle/>
        <a:p>
          <a:endParaRPr lang="en-US"/>
        </a:p>
      </dgm:t>
    </dgm:pt>
    <dgm:pt modelId="{66828A7D-B9DD-2744-97DF-8E6FAF8F1B67}">
      <dgm:prSet phldrT="[Text]"/>
      <dgm:spPr/>
      <dgm:t>
        <a:bodyPr/>
        <a:lstStyle/>
        <a:p>
          <a:r>
            <a:rPr lang="en-US" dirty="0" err="1" smtClean="0"/>
            <a:t>Transposição</a:t>
          </a:r>
          <a:endParaRPr lang="en-US" dirty="0"/>
        </a:p>
      </dgm:t>
    </dgm:pt>
    <dgm:pt modelId="{8869CA27-80B6-5843-9EE5-A3F72859F038}" type="parTrans" cxnId="{D61BA1A9-838D-AD4F-B403-A7F0BF140F02}">
      <dgm:prSet/>
      <dgm:spPr/>
      <dgm:t>
        <a:bodyPr/>
        <a:lstStyle/>
        <a:p>
          <a:endParaRPr lang="en-US"/>
        </a:p>
      </dgm:t>
    </dgm:pt>
    <dgm:pt modelId="{EF5BD2C4-B444-F146-84F9-2936A92520A8}" type="sibTrans" cxnId="{D61BA1A9-838D-AD4F-B403-A7F0BF140F02}">
      <dgm:prSet/>
      <dgm:spPr/>
      <dgm:t>
        <a:bodyPr/>
        <a:lstStyle/>
        <a:p>
          <a:endParaRPr lang="en-US"/>
        </a:p>
      </dgm:t>
    </dgm:pt>
    <dgm:pt modelId="{25CA872D-3CBD-004C-8D96-27087FA7A6EB}">
      <dgm:prSet phldrT="[Text]"/>
      <dgm:spPr/>
      <dgm:t>
        <a:bodyPr/>
        <a:lstStyle/>
        <a:p>
          <a:r>
            <a:rPr lang="en-US" dirty="0" err="1" smtClean="0"/>
            <a:t>Código</a:t>
          </a:r>
          <a:r>
            <a:rPr lang="en-US" dirty="0" smtClean="0"/>
            <a:t> (</a:t>
          </a:r>
          <a:r>
            <a:rPr lang="en-US" dirty="0" err="1" smtClean="0"/>
            <a:t>substituição</a:t>
          </a:r>
          <a:r>
            <a:rPr lang="en-US" dirty="0" smtClean="0"/>
            <a:t> de </a:t>
          </a:r>
          <a:r>
            <a:rPr lang="en-US" dirty="0" err="1" smtClean="0"/>
            <a:t>palavras</a:t>
          </a:r>
          <a:r>
            <a:rPr lang="en-US" dirty="0" smtClean="0"/>
            <a:t>)</a:t>
          </a:r>
          <a:endParaRPr lang="en-US" dirty="0"/>
        </a:p>
      </dgm:t>
    </dgm:pt>
    <dgm:pt modelId="{9B3A772C-5B0C-B645-BAAF-A0DBF62511A8}" type="parTrans" cxnId="{679285C3-654D-894D-8789-56D2E5F37A1F}">
      <dgm:prSet/>
      <dgm:spPr/>
      <dgm:t>
        <a:bodyPr/>
        <a:lstStyle/>
        <a:p>
          <a:endParaRPr lang="en-US"/>
        </a:p>
      </dgm:t>
    </dgm:pt>
    <dgm:pt modelId="{CD3B89A9-0A12-C14E-8DF9-B29B8452BEB3}" type="sibTrans" cxnId="{679285C3-654D-894D-8789-56D2E5F37A1F}">
      <dgm:prSet/>
      <dgm:spPr/>
      <dgm:t>
        <a:bodyPr/>
        <a:lstStyle/>
        <a:p>
          <a:endParaRPr lang="en-US"/>
        </a:p>
      </dgm:t>
    </dgm:pt>
    <dgm:pt modelId="{E04C641D-A5A7-A14E-AAF3-1D4DB7F2B1A3}">
      <dgm:prSet phldrT="[Text]"/>
      <dgm:spPr/>
      <dgm:t>
        <a:bodyPr/>
        <a:lstStyle/>
        <a:p>
          <a:r>
            <a:rPr lang="en-US" dirty="0" err="1" smtClean="0"/>
            <a:t>Cifra</a:t>
          </a:r>
          <a:r>
            <a:rPr lang="en-US" dirty="0" smtClean="0"/>
            <a:t> (</a:t>
          </a:r>
          <a:r>
            <a:rPr lang="en-US" dirty="0" err="1" smtClean="0"/>
            <a:t>substituição</a:t>
          </a:r>
          <a:r>
            <a:rPr lang="en-US" dirty="0" smtClean="0"/>
            <a:t> de </a:t>
          </a:r>
          <a:r>
            <a:rPr lang="en-US" dirty="0" err="1" smtClean="0"/>
            <a:t>letras</a:t>
          </a:r>
          <a:r>
            <a:rPr lang="en-US" dirty="0" smtClean="0"/>
            <a:t>)</a:t>
          </a:r>
          <a:endParaRPr lang="en-US" dirty="0"/>
        </a:p>
      </dgm:t>
    </dgm:pt>
    <dgm:pt modelId="{167C2A3E-D78C-134B-862F-7ED1C2EB4022}" type="parTrans" cxnId="{B3303ECA-C05B-604F-B77F-C08DF5DDB362}">
      <dgm:prSet/>
      <dgm:spPr/>
      <dgm:t>
        <a:bodyPr/>
        <a:lstStyle/>
        <a:p>
          <a:endParaRPr lang="en-US"/>
        </a:p>
      </dgm:t>
    </dgm:pt>
    <dgm:pt modelId="{83B6F07B-5AB7-5840-A5DF-4D4650AF1681}" type="sibTrans" cxnId="{B3303ECA-C05B-604F-B77F-C08DF5DDB362}">
      <dgm:prSet/>
      <dgm:spPr/>
      <dgm:t>
        <a:bodyPr/>
        <a:lstStyle/>
        <a:p>
          <a:endParaRPr lang="en-US"/>
        </a:p>
      </dgm:t>
    </dgm:pt>
    <dgm:pt modelId="{22FA3652-238E-CF45-89D9-BF846C12DEC2}" type="pres">
      <dgm:prSet presAssocID="{98124412-A29B-A24D-A376-27153C7E9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B49AE5-DDB2-5F49-8823-EE8C9B3EF017}" type="pres">
      <dgm:prSet presAssocID="{CB1A05CF-6B6A-5542-95FE-76DE1741C737}" presName="root1" presStyleCnt="0"/>
      <dgm:spPr/>
    </dgm:pt>
    <dgm:pt modelId="{41F190F3-69AA-8145-A8AF-8C650AB21F08}" type="pres">
      <dgm:prSet presAssocID="{CB1A05CF-6B6A-5542-95FE-76DE1741C73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5C938-A064-3B45-8A16-DAB9AF567F3E}" type="pres">
      <dgm:prSet presAssocID="{CB1A05CF-6B6A-5542-95FE-76DE1741C737}" presName="level2hierChild" presStyleCnt="0"/>
      <dgm:spPr/>
    </dgm:pt>
    <dgm:pt modelId="{FC0FA30B-00C7-C740-B09A-75752990E84D}" type="pres">
      <dgm:prSet presAssocID="{1BA8CDA7-50AF-E84F-8B5D-CA3DE158380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B932F2A-EE25-6A41-8E45-FF7097C8C695}" type="pres">
      <dgm:prSet presAssocID="{1BA8CDA7-50AF-E84F-8B5D-CA3DE158380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3B8D40A-6C9E-B54C-B2E0-AC55F6FE258F}" type="pres">
      <dgm:prSet presAssocID="{1B8FA35E-1FD2-FE4C-A8C2-8FB3DB8CB403}" presName="root2" presStyleCnt="0"/>
      <dgm:spPr/>
    </dgm:pt>
    <dgm:pt modelId="{557B0B4C-CE99-9948-8CAA-17D840185D3E}" type="pres">
      <dgm:prSet presAssocID="{1B8FA35E-1FD2-FE4C-A8C2-8FB3DB8CB403}" presName="LevelTwoTextNode" presStyleLbl="node2" presStyleIdx="0" presStyleCnt="2" custLinFactNeighborX="-3008" custLinFactNeighborY="-564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A229EA-B7D6-6246-95AA-AFA7773A5333}" type="pres">
      <dgm:prSet presAssocID="{1B8FA35E-1FD2-FE4C-A8C2-8FB3DB8CB403}" presName="level3hierChild" presStyleCnt="0"/>
      <dgm:spPr/>
    </dgm:pt>
    <dgm:pt modelId="{F0DBE8DB-9FA5-0548-AFA9-4D02331C0C29}" type="pres">
      <dgm:prSet presAssocID="{FE6814D2-AA23-B746-8F64-7D85D312254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CF2B75D-096E-6946-A1DC-6A0E813C6E05}" type="pres">
      <dgm:prSet presAssocID="{FE6814D2-AA23-B746-8F64-7D85D312254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A2B19DA-48DD-8E4A-80D6-8A3C1E2914FE}" type="pres">
      <dgm:prSet presAssocID="{C788FCDE-5D03-7748-B7F7-A07158B12EFA}" presName="root2" presStyleCnt="0"/>
      <dgm:spPr/>
    </dgm:pt>
    <dgm:pt modelId="{845CF7AC-C63F-A044-A82A-395826C92BF5}" type="pres">
      <dgm:prSet presAssocID="{C788FCDE-5D03-7748-B7F7-A07158B12EFA}" presName="LevelTwoTextNode" presStyleLbl="node2" presStyleIdx="1" presStyleCnt="2" custLinFactNeighborX="-3008" custLinFactNeighborY="869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7CA621-9F32-6648-96E4-4AAA25AD3CF3}" type="pres">
      <dgm:prSet presAssocID="{C788FCDE-5D03-7748-B7F7-A07158B12EFA}" presName="level3hierChild" presStyleCnt="0"/>
      <dgm:spPr/>
    </dgm:pt>
    <dgm:pt modelId="{332FC940-C222-6B40-9AEE-B19BCF51C9AA}" type="pres">
      <dgm:prSet presAssocID="{8869CA27-80B6-5843-9EE5-A3F72859F038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26A931FD-00B9-B24E-A197-7E715B7DFAE4}" type="pres">
      <dgm:prSet presAssocID="{8869CA27-80B6-5843-9EE5-A3F72859F038}" presName="connTx" presStyleLbl="parChTrans1D3" presStyleIdx="0" presStyleCnt="2"/>
      <dgm:spPr/>
      <dgm:t>
        <a:bodyPr/>
        <a:lstStyle/>
        <a:p>
          <a:endParaRPr lang="en-US"/>
        </a:p>
      </dgm:t>
    </dgm:pt>
    <dgm:pt modelId="{1B483040-F8EC-D645-A153-3A43BBEFD886}" type="pres">
      <dgm:prSet presAssocID="{66828A7D-B9DD-2744-97DF-8E6FAF8F1B67}" presName="root2" presStyleCnt="0"/>
      <dgm:spPr/>
    </dgm:pt>
    <dgm:pt modelId="{B4378C50-FB14-0A49-8BB6-5CB4CFC6C755}" type="pres">
      <dgm:prSet presAssocID="{66828A7D-B9DD-2744-97DF-8E6FAF8F1B67}" presName="LevelTwoTextNode" presStyleLbl="node3" presStyleIdx="0" presStyleCnt="2" custLinFactNeighborX="-1549" custLinFactNeighborY="828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5F07B1-786E-B047-BBEA-77DCA6B0A679}" type="pres">
      <dgm:prSet presAssocID="{66828A7D-B9DD-2744-97DF-8E6FAF8F1B67}" presName="level3hierChild" presStyleCnt="0"/>
      <dgm:spPr/>
    </dgm:pt>
    <dgm:pt modelId="{59C5FE64-FD68-4440-8B2B-69A02EB218A0}" type="pres">
      <dgm:prSet presAssocID="{E5BA7E8E-4C4B-A647-9175-2BD82BC308F8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D54E6686-E6BF-314F-AB6C-56A7A79A1B7B}" type="pres">
      <dgm:prSet presAssocID="{E5BA7E8E-4C4B-A647-9175-2BD82BC308F8}" presName="connTx" presStyleLbl="parChTrans1D3" presStyleIdx="1" presStyleCnt="2"/>
      <dgm:spPr/>
      <dgm:t>
        <a:bodyPr/>
        <a:lstStyle/>
        <a:p>
          <a:endParaRPr lang="en-US"/>
        </a:p>
      </dgm:t>
    </dgm:pt>
    <dgm:pt modelId="{7A005785-DDD3-424C-9DD3-F66F3AB36B31}" type="pres">
      <dgm:prSet presAssocID="{A2B17D3F-47DD-4842-BE2A-7EB1738EA5BB}" presName="root2" presStyleCnt="0"/>
      <dgm:spPr/>
    </dgm:pt>
    <dgm:pt modelId="{5F257E2F-A180-6744-944A-E71D142ACBD7}" type="pres">
      <dgm:prSet presAssocID="{A2B17D3F-47DD-4842-BE2A-7EB1738EA5BB}" presName="LevelTwoTextNode" presStyleLbl="node3" presStyleIdx="1" presStyleCnt="2" custLinFactNeighborX="-1549" custLinFactNeighborY="828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41109-58DA-D845-8695-E70473D0578A}" type="pres">
      <dgm:prSet presAssocID="{A2B17D3F-47DD-4842-BE2A-7EB1738EA5BB}" presName="level3hierChild" presStyleCnt="0"/>
      <dgm:spPr/>
    </dgm:pt>
    <dgm:pt modelId="{2F751709-EA47-D94D-BD05-E8C3885A2703}" type="pres">
      <dgm:prSet presAssocID="{9B3A772C-5B0C-B645-BAAF-A0DBF62511A8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E0D36A53-7A0C-FE41-B656-E76AEC0CF362}" type="pres">
      <dgm:prSet presAssocID="{9B3A772C-5B0C-B645-BAAF-A0DBF62511A8}" presName="connTx" presStyleLbl="parChTrans1D4" presStyleIdx="0" presStyleCnt="2"/>
      <dgm:spPr/>
      <dgm:t>
        <a:bodyPr/>
        <a:lstStyle/>
        <a:p>
          <a:endParaRPr lang="en-US"/>
        </a:p>
      </dgm:t>
    </dgm:pt>
    <dgm:pt modelId="{3A114980-1267-DE4A-A9E1-886F821A262D}" type="pres">
      <dgm:prSet presAssocID="{25CA872D-3CBD-004C-8D96-27087FA7A6EB}" presName="root2" presStyleCnt="0"/>
      <dgm:spPr/>
    </dgm:pt>
    <dgm:pt modelId="{C9FD4CFF-15E1-CD42-B3A9-90CADDB1F1F2}" type="pres">
      <dgm:prSet presAssocID="{25CA872D-3CBD-004C-8D96-27087FA7A6EB}" presName="LevelTwoTextNode" presStyleLbl="node4" presStyleIdx="0" presStyleCnt="2" custLinFactNeighborX="-1549" custLinFactNeighborY="828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FEB875-C253-6E4E-8FA4-0F4BA07F5C0A}" type="pres">
      <dgm:prSet presAssocID="{25CA872D-3CBD-004C-8D96-27087FA7A6EB}" presName="level3hierChild" presStyleCnt="0"/>
      <dgm:spPr/>
    </dgm:pt>
    <dgm:pt modelId="{906EA2AC-61C4-634C-A6D1-2537557C53A1}" type="pres">
      <dgm:prSet presAssocID="{167C2A3E-D78C-134B-862F-7ED1C2EB402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DECDA3DC-CFE1-F24F-88F9-665985327649}" type="pres">
      <dgm:prSet presAssocID="{167C2A3E-D78C-134B-862F-7ED1C2EB402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247E0A37-A3FF-3A48-81B4-7DCFB7B3ED93}" type="pres">
      <dgm:prSet presAssocID="{E04C641D-A5A7-A14E-AAF3-1D4DB7F2B1A3}" presName="root2" presStyleCnt="0"/>
      <dgm:spPr/>
    </dgm:pt>
    <dgm:pt modelId="{8858D67E-4AA4-0E46-BC0D-469DFB7EB2BD}" type="pres">
      <dgm:prSet presAssocID="{E04C641D-A5A7-A14E-AAF3-1D4DB7F2B1A3}" presName="LevelTwoTextNode" presStyleLbl="node4" presStyleIdx="1" presStyleCnt="2" custLinFactNeighborX="-1549" custLinFactNeighborY="828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D9CB16-AC55-4849-A26D-D2C7B6A08B0B}" type="pres">
      <dgm:prSet presAssocID="{E04C641D-A5A7-A14E-AAF3-1D4DB7F2B1A3}" presName="level3hierChild" presStyleCnt="0"/>
      <dgm:spPr/>
    </dgm:pt>
  </dgm:ptLst>
  <dgm:cxnLst>
    <dgm:cxn modelId="{C4E19F06-9113-1B4D-9C78-F5689A3D770C}" type="presOf" srcId="{A2B17D3F-47DD-4842-BE2A-7EB1738EA5BB}" destId="{5F257E2F-A180-6744-944A-E71D142ACBD7}" srcOrd="0" destOrd="0" presId="urn:microsoft.com/office/officeart/2005/8/layout/hierarchy2"/>
    <dgm:cxn modelId="{7C38F0D7-2A01-0A4C-9B34-655C1B8D16A9}" type="presOf" srcId="{E5BA7E8E-4C4B-A647-9175-2BD82BC308F8}" destId="{59C5FE64-FD68-4440-8B2B-69A02EB218A0}" srcOrd="0" destOrd="0" presId="urn:microsoft.com/office/officeart/2005/8/layout/hierarchy2"/>
    <dgm:cxn modelId="{C060D744-2216-564C-B8C8-A9B0BE44043A}" type="presOf" srcId="{FE6814D2-AA23-B746-8F64-7D85D3122546}" destId="{F0DBE8DB-9FA5-0548-AFA9-4D02331C0C29}" srcOrd="0" destOrd="0" presId="urn:microsoft.com/office/officeart/2005/8/layout/hierarchy2"/>
    <dgm:cxn modelId="{D83CA171-D403-7144-A3DC-74D631DF84D4}" type="presOf" srcId="{E5BA7E8E-4C4B-A647-9175-2BD82BC308F8}" destId="{D54E6686-E6BF-314F-AB6C-56A7A79A1B7B}" srcOrd="1" destOrd="0" presId="urn:microsoft.com/office/officeart/2005/8/layout/hierarchy2"/>
    <dgm:cxn modelId="{9290AA7F-1A8E-754B-928E-02E3ED71FA2C}" type="presOf" srcId="{9B3A772C-5B0C-B645-BAAF-A0DBF62511A8}" destId="{E0D36A53-7A0C-FE41-B656-E76AEC0CF362}" srcOrd="1" destOrd="0" presId="urn:microsoft.com/office/officeart/2005/8/layout/hierarchy2"/>
    <dgm:cxn modelId="{CB33883C-8B31-2C43-9096-351D4886133F}" type="presOf" srcId="{167C2A3E-D78C-134B-862F-7ED1C2EB4022}" destId="{906EA2AC-61C4-634C-A6D1-2537557C53A1}" srcOrd="0" destOrd="0" presId="urn:microsoft.com/office/officeart/2005/8/layout/hierarchy2"/>
    <dgm:cxn modelId="{C159E126-1A7C-E643-A888-1968396EAFE4}" type="presOf" srcId="{8869CA27-80B6-5843-9EE5-A3F72859F038}" destId="{332FC940-C222-6B40-9AEE-B19BCF51C9AA}" srcOrd="0" destOrd="0" presId="urn:microsoft.com/office/officeart/2005/8/layout/hierarchy2"/>
    <dgm:cxn modelId="{C4556063-73A2-504E-9FB0-BB98AAEBFAF3}" type="presOf" srcId="{9B3A772C-5B0C-B645-BAAF-A0DBF62511A8}" destId="{2F751709-EA47-D94D-BD05-E8C3885A2703}" srcOrd="0" destOrd="0" presId="urn:microsoft.com/office/officeart/2005/8/layout/hierarchy2"/>
    <dgm:cxn modelId="{D33169E8-4F49-B64A-9528-2DE43EA6BBA7}" srcId="{CB1A05CF-6B6A-5542-95FE-76DE1741C737}" destId="{C788FCDE-5D03-7748-B7F7-A07158B12EFA}" srcOrd="1" destOrd="0" parTransId="{FE6814D2-AA23-B746-8F64-7D85D3122546}" sibTransId="{5324B693-0DD7-FB41-A775-A6E6BEE32062}"/>
    <dgm:cxn modelId="{5053FDE6-0E40-9644-8A69-C87A053D91B2}" type="presOf" srcId="{167C2A3E-D78C-134B-862F-7ED1C2EB4022}" destId="{DECDA3DC-CFE1-F24F-88F9-665985327649}" srcOrd="1" destOrd="0" presId="urn:microsoft.com/office/officeart/2005/8/layout/hierarchy2"/>
    <dgm:cxn modelId="{426E0CB1-10DB-CC45-A187-1C3390CEEABC}" type="presOf" srcId="{8869CA27-80B6-5843-9EE5-A3F72859F038}" destId="{26A931FD-00B9-B24E-A197-7E715B7DFAE4}" srcOrd="1" destOrd="0" presId="urn:microsoft.com/office/officeart/2005/8/layout/hierarchy2"/>
    <dgm:cxn modelId="{579BAB9D-306F-984C-99E0-CA69EC6C0385}" type="presOf" srcId="{98124412-A29B-A24D-A376-27153C7E90C2}" destId="{22FA3652-238E-CF45-89D9-BF846C12DEC2}" srcOrd="0" destOrd="0" presId="urn:microsoft.com/office/officeart/2005/8/layout/hierarchy2"/>
    <dgm:cxn modelId="{04BD4B37-AEB0-4143-B475-AF1A36EB3F40}" type="presOf" srcId="{25CA872D-3CBD-004C-8D96-27087FA7A6EB}" destId="{C9FD4CFF-15E1-CD42-B3A9-90CADDB1F1F2}" srcOrd="0" destOrd="0" presId="urn:microsoft.com/office/officeart/2005/8/layout/hierarchy2"/>
    <dgm:cxn modelId="{46F36659-9F67-2647-80BE-FDFDD57E2E4E}" type="presOf" srcId="{1BA8CDA7-50AF-E84F-8B5D-CA3DE1583803}" destId="{FC0FA30B-00C7-C740-B09A-75752990E84D}" srcOrd="0" destOrd="0" presId="urn:microsoft.com/office/officeart/2005/8/layout/hierarchy2"/>
    <dgm:cxn modelId="{82EC36BE-3FF1-D44E-A7AB-3CB186858462}" type="presOf" srcId="{66828A7D-B9DD-2744-97DF-8E6FAF8F1B67}" destId="{B4378C50-FB14-0A49-8BB6-5CB4CFC6C755}" srcOrd="0" destOrd="0" presId="urn:microsoft.com/office/officeart/2005/8/layout/hierarchy2"/>
    <dgm:cxn modelId="{2D551526-F682-2648-A8CF-FBEB9337CA25}" type="presOf" srcId="{1B8FA35E-1FD2-FE4C-A8C2-8FB3DB8CB403}" destId="{557B0B4C-CE99-9948-8CAA-17D840185D3E}" srcOrd="0" destOrd="0" presId="urn:microsoft.com/office/officeart/2005/8/layout/hierarchy2"/>
    <dgm:cxn modelId="{679285C3-654D-894D-8789-56D2E5F37A1F}" srcId="{A2B17D3F-47DD-4842-BE2A-7EB1738EA5BB}" destId="{25CA872D-3CBD-004C-8D96-27087FA7A6EB}" srcOrd="0" destOrd="0" parTransId="{9B3A772C-5B0C-B645-BAAF-A0DBF62511A8}" sibTransId="{CD3B89A9-0A12-C14E-8DF9-B29B8452BEB3}"/>
    <dgm:cxn modelId="{605ACE2E-1303-1D45-B314-021E22A404A4}" srcId="{CB1A05CF-6B6A-5542-95FE-76DE1741C737}" destId="{1B8FA35E-1FD2-FE4C-A8C2-8FB3DB8CB403}" srcOrd="0" destOrd="0" parTransId="{1BA8CDA7-50AF-E84F-8B5D-CA3DE1583803}" sibTransId="{D01777AB-2C6D-F94E-8C61-5A49837A5F03}"/>
    <dgm:cxn modelId="{B3303ECA-C05B-604F-B77F-C08DF5DDB362}" srcId="{A2B17D3F-47DD-4842-BE2A-7EB1738EA5BB}" destId="{E04C641D-A5A7-A14E-AAF3-1D4DB7F2B1A3}" srcOrd="1" destOrd="0" parTransId="{167C2A3E-D78C-134B-862F-7ED1C2EB4022}" sibTransId="{83B6F07B-5AB7-5840-A5DF-4D4650AF1681}"/>
    <dgm:cxn modelId="{6EADBE65-D552-AB4E-B3B4-61F31A4F64E5}" type="presOf" srcId="{FE6814D2-AA23-B746-8F64-7D85D3122546}" destId="{FCF2B75D-096E-6946-A1DC-6A0E813C6E05}" srcOrd="1" destOrd="0" presId="urn:microsoft.com/office/officeart/2005/8/layout/hierarchy2"/>
    <dgm:cxn modelId="{CA9ECCAD-E780-DC41-9A8E-FDF3B1B9B2A7}" type="presOf" srcId="{CB1A05CF-6B6A-5542-95FE-76DE1741C737}" destId="{41F190F3-69AA-8145-A8AF-8C650AB21F08}" srcOrd="0" destOrd="0" presId="urn:microsoft.com/office/officeart/2005/8/layout/hierarchy2"/>
    <dgm:cxn modelId="{8EBA2947-FAD5-3A4C-9AF1-507452A220A2}" type="presOf" srcId="{C788FCDE-5D03-7748-B7F7-A07158B12EFA}" destId="{845CF7AC-C63F-A044-A82A-395826C92BF5}" srcOrd="0" destOrd="0" presId="urn:microsoft.com/office/officeart/2005/8/layout/hierarchy2"/>
    <dgm:cxn modelId="{5A5B54F8-162A-3E4E-B28C-1F24F015630C}" type="presOf" srcId="{E04C641D-A5A7-A14E-AAF3-1D4DB7F2B1A3}" destId="{8858D67E-4AA4-0E46-BC0D-469DFB7EB2BD}" srcOrd="0" destOrd="0" presId="urn:microsoft.com/office/officeart/2005/8/layout/hierarchy2"/>
    <dgm:cxn modelId="{66AB30E1-6876-8B40-AF5C-A86DFB26108D}" srcId="{98124412-A29B-A24D-A376-27153C7E90C2}" destId="{CB1A05CF-6B6A-5542-95FE-76DE1741C737}" srcOrd="0" destOrd="0" parTransId="{312DDFBE-3FF8-B248-A949-5F8B937CCDE3}" sibTransId="{098FFD99-D73F-6442-8304-24B84A48DC11}"/>
    <dgm:cxn modelId="{D61BA1A9-838D-AD4F-B403-A7F0BF140F02}" srcId="{C788FCDE-5D03-7748-B7F7-A07158B12EFA}" destId="{66828A7D-B9DD-2744-97DF-8E6FAF8F1B67}" srcOrd="0" destOrd="0" parTransId="{8869CA27-80B6-5843-9EE5-A3F72859F038}" sibTransId="{EF5BD2C4-B444-F146-84F9-2936A92520A8}"/>
    <dgm:cxn modelId="{79A915E3-9AAF-2B41-85C8-04E86B21C664}" srcId="{C788FCDE-5D03-7748-B7F7-A07158B12EFA}" destId="{A2B17D3F-47DD-4842-BE2A-7EB1738EA5BB}" srcOrd="1" destOrd="0" parTransId="{E5BA7E8E-4C4B-A647-9175-2BD82BC308F8}" sibTransId="{6D408034-76A4-7648-953B-1B45A4CF94E7}"/>
    <dgm:cxn modelId="{FB8901B0-E056-9249-9863-22CC3DAB60F2}" type="presOf" srcId="{1BA8CDA7-50AF-E84F-8B5D-CA3DE1583803}" destId="{FB932F2A-EE25-6A41-8E45-FF7097C8C695}" srcOrd="1" destOrd="0" presId="urn:microsoft.com/office/officeart/2005/8/layout/hierarchy2"/>
    <dgm:cxn modelId="{CC83E3AF-005C-9349-B57D-5B6800D4D83D}" type="presParOf" srcId="{22FA3652-238E-CF45-89D9-BF846C12DEC2}" destId="{51B49AE5-DDB2-5F49-8823-EE8C9B3EF017}" srcOrd="0" destOrd="0" presId="urn:microsoft.com/office/officeart/2005/8/layout/hierarchy2"/>
    <dgm:cxn modelId="{85002A0F-24ED-5F46-A319-C215971F1DA6}" type="presParOf" srcId="{51B49AE5-DDB2-5F49-8823-EE8C9B3EF017}" destId="{41F190F3-69AA-8145-A8AF-8C650AB21F08}" srcOrd="0" destOrd="0" presId="urn:microsoft.com/office/officeart/2005/8/layout/hierarchy2"/>
    <dgm:cxn modelId="{250C3180-1557-B047-B66B-6DAE2A86C743}" type="presParOf" srcId="{51B49AE5-DDB2-5F49-8823-EE8C9B3EF017}" destId="{CDA5C938-A064-3B45-8A16-DAB9AF567F3E}" srcOrd="1" destOrd="0" presId="urn:microsoft.com/office/officeart/2005/8/layout/hierarchy2"/>
    <dgm:cxn modelId="{2B10B55F-6202-A64D-976E-BF8CEBF75D20}" type="presParOf" srcId="{CDA5C938-A064-3B45-8A16-DAB9AF567F3E}" destId="{FC0FA30B-00C7-C740-B09A-75752990E84D}" srcOrd="0" destOrd="0" presId="urn:microsoft.com/office/officeart/2005/8/layout/hierarchy2"/>
    <dgm:cxn modelId="{EAE01F7E-CF8B-2A49-8F7A-D1C9DE36F1F5}" type="presParOf" srcId="{FC0FA30B-00C7-C740-B09A-75752990E84D}" destId="{FB932F2A-EE25-6A41-8E45-FF7097C8C695}" srcOrd="0" destOrd="0" presId="urn:microsoft.com/office/officeart/2005/8/layout/hierarchy2"/>
    <dgm:cxn modelId="{C6142E72-5B91-4542-B86D-74C18D306A4C}" type="presParOf" srcId="{CDA5C938-A064-3B45-8A16-DAB9AF567F3E}" destId="{C3B8D40A-6C9E-B54C-B2E0-AC55F6FE258F}" srcOrd="1" destOrd="0" presId="urn:microsoft.com/office/officeart/2005/8/layout/hierarchy2"/>
    <dgm:cxn modelId="{4C650788-7E95-654C-A27F-AA731A31A429}" type="presParOf" srcId="{C3B8D40A-6C9E-B54C-B2E0-AC55F6FE258F}" destId="{557B0B4C-CE99-9948-8CAA-17D840185D3E}" srcOrd="0" destOrd="0" presId="urn:microsoft.com/office/officeart/2005/8/layout/hierarchy2"/>
    <dgm:cxn modelId="{522B284C-C1B2-4C4A-95D4-7F4A895089C8}" type="presParOf" srcId="{C3B8D40A-6C9E-B54C-B2E0-AC55F6FE258F}" destId="{05A229EA-B7D6-6246-95AA-AFA7773A5333}" srcOrd="1" destOrd="0" presId="urn:microsoft.com/office/officeart/2005/8/layout/hierarchy2"/>
    <dgm:cxn modelId="{37A4836E-E032-A74B-980F-55E059813FC6}" type="presParOf" srcId="{CDA5C938-A064-3B45-8A16-DAB9AF567F3E}" destId="{F0DBE8DB-9FA5-0548-AFA9-4D02331C0C29}" srcOrd="2" destOrd="0" presId="urn:microsoft.com/office/officeart/2005/8/layout/hierarchy2"/>
    <dgm:cxn modelId="{4E280BED-A71E-C24E-95D9-958BDC437146}" type="presParOf" srcId="{F0DBE8DB-9FA5-0548-AFA9-4D02331C0C29}" destId="{FCF2B75D-096E-6946-A1DC-6A0E813C6E05}" srcOrd="0" destOrd="0" presId="urn:microsoft.com/office/officeart/2005/8/layout/hierarchy2"/>
    <dgm:cxn modelId="{0414BA59-94B2-EF45-991E-8D6BE9485CCB}" type="presParOf" srcId="{CDA5C938-A064-3B45-8A16-DAB9AF567F3E}" destId="{0A2B19DA-48DD-8E4A-80D6-8A3C1E2914FE}" srcOrd="3" destOrd="0" presId="urn:microsoft.com/office/officeart/2005/8/layout/hierarchy2"/>
    <dgm:cxn modelId="{63A71664-8445-214B-BCF4-D3551C98DB35}" type="presParOf" srcId="{0A2B19DA-48DD-8E4A-80D6-8A3C1E2914FE}" destId="{845CF7AC-C63F-A044-A82A-395826C92BF5}" srcOrd="0" destOrd="0" presId="urn:microsoft.com/office/officeart/2005/8/layout/hierarchy2"/>
    <dgm:cxn modelId="{670E4A00-3200-5E42-BF85-713D201C1D32}" type="presParOf" srcId="{0A2B19DA-48DD-8E4A-80D6-8A3C1E2914FE}" destId="{CA7CA621-9F32-6648-96E4-4AAA25AD3CF3}" srcOrd="1" destOrd="0" presId="urn:microsoft.com/office/officeart/2005/8/layout/hierarchy2"/>
    <dgm:cxn modelId="{8D71B20E-2EE4-904A-B201-971BB7F13243}" type="presParOf" srcId="{CA7CA621-9F32-6648-96E4-4AAA25AD3CF3}" destId="{332FC940-C222-6B40-9AEE-B19BCF51C9AA}" srcOrd="0" destOrd="0" presId="urn:microsoft.com/office/officeart/2005/8/layout/hierarchy2"/>
    <dgm:cxn modelId="{11263578-C684-6643-85F9-AA169091C840}" type="presParOf" srcId="{332FC940-C222-6B40-9AEE-B19BCF51C9AA}" destId="{26A931FD-00B9-B24E-A197-7E715B7DFAE4}" srcOrd="0" destOrd="0" presId="urn:microsoft.com/office/officeart/2005/8/layout/hierarchy2"/>
    <dgm:cxn modelId="{88019C25-544B-274A-B421-0DEA1150A5EB}" type="presParOf" srcId="{CA7CA621-9F32-6648-96E4-4AAA25AD3CF3}" destId="{1B483040-F8EC-D645-A153-3A43BBEFD886}" srcOrd="1" destOrd="0" presId="urn:microsoft.com/office/officeart/2005/8/layout/hierarchy2"/>
    <dgm:cxn modelId="{6E22A5F0-9B41-014B-A1A4-8D139AD8C4DA}" type="presParOf" srcId="{1B483040-F8EC-D645-A153-3A43BBEFD886}" destId="{B4378C50-FB14-0A49-8BB6-5CB4CFC6C755}" srcOrd="0" destOrd="0" presId="urn:microsoft.com/office/officeart/2005/8/layout/hierarchy2"/>
    <dgm:cxn modelId="{7E9E65C5-6897-8048-92F9-5988CFB58CEE}" type="presParOf" srcId="{1B483040-F8EC-D645-A153-3A43BBEFD886}" destId="{4F5F07B1-786E-B047-BBEA-77DCA6B0A679}" srcOrd="1" destOrd="0" presId="urn:microsoft.com/office/officeart/2005/8/layout/hierarchy2"/>
    <dgm:cxn modelId="{5BBB0416-43F8-174E-9FCE-3DFE4BE298FE}" type="presParOf" srcId="{CA7CA621-9F32-6648-96E4-4AAA25AD3CF3}" destId="{59C5FE64-FD68-4440-8B2B-69A02EB218A0}" srcOrd="2" destOrd="0" presId="urn:microsoft.com/office/officeart/2005/8/layout/hierarchy2"/>
    <dgm:cxn modelId="{D5FD0E41-9BFC-0840-A623-87A4F62757D1}" type="presParOf" srcId="{59C5FE64-FD68-4440-8B2B-69A02EB218A0}" destId="{D54E6686-E6BF-314F-AB6C-56A7A79A1B7B}" srcOrd="0" destOrd="0" presId="urn:microsoft.com/office/officeart/2005/8/layout/hierarchy2"/>
    <dgm:cxn modelId="{6F845D24-47AC-7F43-8DA0-9012F3101EBA}" type="presParOf" srcId="{CA7CA621-9F32-6648-96E4-4AAA25AD3CF3}" destId="{7A005785-DDD3-424C-9DD3-F66F3AB36B31}" srcOrd="3" destOrd="0" presId="urn:microsoft.com/office/officeart/2005/8/layout/hierarchy2"/>
    <dgm:cxn modelId="{8C2F0CF1-354A-7C43-BAE6-3F488D534861}" type="presParOf" srcId="{7A005785-DDD3-424C-9DD3-F66F3AB36B31}" destId="{5F257E2F-A180-6744-944A-E71D142ACBD7}" srcOrd="0" destOrd="0" presId="urn:microsoft.com/office/officeart/2005/8/layout/hierarchy2"/>
    <dgm:cxn modelId="{38F9ADB8-B203-4245-8872-A35B6BD3B3BB}" type="presParOf" srcId="{7A005785-DDD3-424C-9DD3-F66F3AB36B31}" destId="{91341109-58DA-D845-8695-E70473D0578A}" srcOrd="1" destOrd="0" presId="urn:microsoft.com/office/officeart/2005/8/layout/hierarchy2"/>
    <dgm:cxn modelId="{54676902-D368-8E45-83AD-96E371C2BB39}" type="presParOf" srcId="{91341109-58DA-D845-8695-E70473D0578A}" destId="{2F751709-EA47-D94D-BD05-E8C3885A2703}" srcOrd="0" destOrd="0" presId="urn:microsoft.com/office/officeart/2005/8/layout/hierarchy2"/>
    <dgm:cxn modelId="{342E5E04-67A2-894D-9506-0D61A2F9596A}" type="presParOf" srcId="{2F751709-EA47-D94D-BD05-E8C3885A2703}" destId="{E0D36A53-7A0C-FE41-B656-E76AEC0CF362}" srcOrd="0" destOrd="0" presId="urn:microsoft.com/office/officeart/2005/8/layout/hierarchy2"/>
    <dgm:cxn modelId="{8A479305-C633-3D49-9F6C-D2F609C6A677}" type="presParOf" srcId="{91341109-58DA-D845-8695-E70473D0578A}" destId="{3A114980-1267-DE4A-A9E1-886F821A262D}" srcOrd="1" destOrd="0" presId="urn:microsoft.com/office/officeart/2005/8/layout/hierarchy2"/>
    <dgm:cxn modelId="{8D939092-A22A-704E-AD12-D5696322C2B5}" type="presParOf" srcId="{3A114980-1267-DE4A-A9E1-886F821A262D}" destId="{C9FD4CFF-15E1-CD42-B3A9-90CADDB1F1F2}" srcOrd="0" destOrd="0" presId="urn:microsoft.com/office/officeart/2005/8/layout/hierarchy2"/>
    <dgm:cxn modelId="{C0D4B71F-5D3C-364C-A750-A802D51B047B}" type="presParOf" srcId="{3A114980-1267-DE4A-A9E1-886F821A262D}" destId="{8EFEB875-C253-6E4E-8FA4-0F4BA07F5C0A}" srcOrd="1" destOrd="0" presId="urn:microsoft.com/office/officeart/2005/8/layout/hierarchy2"/>
    <dgm:cxn modelId="{89264886-8D39-7246-AE2A-3FEC2C5A8456}" type="presParOf" srcId="{91341109-58DA-D845-8695-E70473D0578A}" destId="{906EA2AC-61C4-634C-A6D1-2537557C53A1}" srcOrd="2" destOrd="0" presId="urn:microsoft.com/office/officeart/2005/8/layout/hierarchy2"/>
    <dgm:cxn modelId="{05554ACA-408A-1C44-ABA5-223F3C3BD4D4}" type="presParOf" srcId="{906EA2AC-61C4-634C-A6D1-2537557C53A1}" destId="{DECDA3DC-CFE1-F24F-88F9-665985327649}" srcOrd="0" destOrd="0" presId="urn:microsoft.com/office/officeart/2005/8/layout/hierarchy2"/>
    <dgm:cxn modelId="{DC23A128-5A7F-A644-BCEF-9B5824D5C5FD}" type="presParOf" srcId="{91341109-58DA-D845-8695-E70473D0578A}" destId="{247E0A37-A3FF-3A48-81B4-7DCFB7B3ED93}" srcOrd="3" destOrd="0" presId="urn:microsoft.com/office/officeart/2005/8/layout/hierarchy2"/>
    <dgm:cxn modelId="{1A3F97F0-1953-B849-9BFD-FC52D605850D}" type="presParOf" srcId="{247E0A37-A3FF-3A48-81B4-7DCFB7B3ED93}" destId="{8858D67E-4AA4-0E46-BC0D-469DFB7EB2BD}" srcOrd="0" destOrd="0" presId="urn:microsoft.com/office/officeart/2005/8/layout/hierarchy2"/>
    <dgm:cxn modelId="{30DC8FB4-8C33-2049-BB33-FB5F216C53AD}" type="presParOf" srcId="{247E0A37-A3FF-3A48-81B4-7DCFB7B3ED93}" destId="{0BD9CB16-AC55-4849-A26D-D2C7B6A08B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77361-3F1F-4E36-9F02-2054271B63E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3AB92-38B1-4425-B096-833B5DCD004D}">
      <dgm:prSet/>
      <dgm:spPr/>
      <dgm:t>
        <a:bodyPr/>
        <a:lstStyle/>
        <a:p>
          <a:pPr rtl="0"/>
          <a:r>
            <a:rPr lang="pt-BR" b="1" dirty="0" smtClean="0"/>
            <a:t>Chaves privadas não são pessoas </a:t>
          </a:r>
          <a:r>
            <a:rPr lang="pt-BR" b="0" dirty="0" smtClean="0"/>
            <a:t>não são provas 100% de identidade. </a:t>
          </a:r>
          <a:endParaRPr lang="en-US" dirty="0"/>
        </a:p>
      </dgm:t>
    </dgm:pt>
    <dgm:pt modelId="{DE427CEA-9D32-4667-B190-5EBEABA9440B}" type="parTrans" cxnId="{EC1DB920-283A-467E-8743-0B72DA5426CF}">
      <dgm:prSet/>
      <dgm:spPr/>
      <dgm:t>
        <a:bodyPr/>
        <a:lstStyle/>
        <a:p>
          <a:endParaRPr lang="en-US"/>
        </a:p>
      </dgm:t>
    </dgm:pt>
    <dgm:pt modelId="{8331E08A-B621-4953-916B-ECF54AAD8709}" type="sibTrans" cxnId="{EC1DB920-283A-467E-8743-0B72DA5426CF}">
      <dgm:prSet/>
      <dgm:spPr/>
      <dgm:t>
        <a:bodyPr/>
        <a:lstStyle/>
        <a:p>
          <a:endParaRPr lang="en-US"/>
        </a:p>
      </dgm:t>
    </dgm:pt>
    <dgm:pt modelId="{A476F4AA-0F8C-414D-A7AE-70BD59AD91EB}">
      <dgm:prSet/>
      <dgm:spPr/>
      <dgm:t>
        <a:bodyPr/>
        <a:lstStyle/>
        <a:p>
          <a:pPr rtl="0"/>
          <a:r>
            <a:rPr lang="pt-BR" b="1" dirty="0" smtClean="0"/>
            <a:t>Nomes em um certificado digital só garante que existe uma pessoa</a:t>
          </a:r>
          <a:r>
            <a:rPr lang="pt-BR" b="0" dirty="0" smtClean="0"/>
            <a:t> que registrou uma chave pública em um dado CA (a confiança se baseia nos processos da CA)</a:t>
          </a:r>
          <a:r>
            <a:rPr lang="pt-BR" b="1" dirty="0" smtClean="0"/>
            <a:t>. </a:t>
          </a:r>
          <a:endParaRPr lang="en-US" dirty="0"/>
        </a:p>
      </dgm:t>
    </dgm:pt>
    <dgm:pt modelId="{45EBB556-4C55-441D-8250-AB19B2612279}" type="parTrans" cxnId="{0F368024-30F9-4577-B8B0-B896416C5447}">
      <dgm:prSet/>
      <dgm:spPr/>
      <dgm:t>
        <a:bodyPr/>
        <a:lstStyle/>
        <a:p>
          <a:endParaRPr lang="en-US"/>
        </a:p>
      </dgm:t>
    </dgm:pt>
    <dgm:pt modelId="{D8ABA3E8-5C98-41E7-822E-35B25BF3ABCC}" type="sibTrans" cxnId="{0F368024-30F9-4577-B8B0-B896416C5447}">
      <dgm:prSet/>
      <dgm:spPr/>
      <dgm:t>
        <a:bodyPr/>
        <a:lstStyle/>
        <a:p>
          <a:endParaRPr lang="en-US"/>
        </a:p>
      </dgm:t>
    </dgm:pt>
    <dgm:pt modelId="{B8B18A65-A45C-47A1-8E5D-6323B7E3E633}">
      <dgm:prSet/>
      <dgm:spPr/>
      <dgm:t>
        <a:bodyPr/>
        <a:lstStyle/>
        <a:p>
          <a:pPr rtl="0"/>
          <a:r>
            <a:rPr lang="pt-BR" b="1" dirty="0" smtClean="0"/>
            <a:t>Repetição de nomes </a:t>
          </a:r>
          <a:r>
            <a:rPr lang="pt-BR" b="0" dirty="0" smtClean="0"/>
            <a:t>existem muitos nomes iguais, o certificado precisa conter informações adicionais para diferenciar nomes </a:t>
          </a:r>
          <a:r>
            <a:rPr lang="pt-BR" b="0" smtClean="0"/>
            <a:t>idênticos (certificado </a:t>
          </a:r>
          <a:r>
            <a:rPr lang="pt-BR" b="0" dirty="0" smtClean="0"/>
            <a:t>ITI possui </a:t>
          </a:r>
          <a:r>
            <a:rPr lang="pt-BR" b="0" smtClean="0"/>
            <a:t>outros documentos, Ok).</a:t>
          </a:r>
          <a:r>
            <a:rPr lang="pt-BR" b="1" smtClean="0"/>
            <a:t> </a:t>
          </a:r>
          <a:endParaRPr lang="en-US" dirty="0"/>
        </a:p>
      </dgm:t>
    </dgm:pt>
    <dgm:pt modelId="{B45A7AE1-2807-474A-B327-ECA107AE1B87}" type="parTrans" cxnId="{6FAFFCDD-8887-4195-A577-BB06C3AB9301}">
      <dgm:prSet/>
      <dgm:spPr/>
      <dgm:t>
        <a:bodyPr/>
        <a:lstStyle/>
        <a:p>
          <a:endParaRPr lang="en-US"/>
        </a:p>
      </dgm:t>
    </dgm:pt>
    <dgm:pt modelId="{B612E136-7600-469E-959D-084F4EB9ED98}" type="sibTrans" cxnId="{6FAFFCDD-8887-4195-A577-BB06C3AB9301}">
      <dgm:prSet/>
      <dgm:spPr/>
      <dgm:t>
        <a:bodyPr/>
        <a:lstStyle/>
        <a:p>
          <a:endParaRPr lang="en-US"/>
        </a:p>
      </dgm:t>
    </dgm:pt>
    <dgm:pt modelId="{F7248B7E-F7CC-44C4-8600-67C8F828041A}">
      <dgm:prSet/>
      <dgm:spPr/>
      <dgm:t>
        <a:bodyPr/>
        <a:lstStyle/>
        <a:p>
          <a:pPr rtl="0"/>
          <a:r>
            <a:rPr lang="pt-BR" b="1" dirty="0" smtClean="0"/>
            <a:t>Certificados digitais não dizem o suficiente </a:t>
          </a:r>
          <a:r>
            <a:rPr lang="pt-BR" b="0" dirty="0" smtClean="0"/>
            <a:t>como foto, idade, sexo, impressões digitais.</a:t>
          </a:r>
          <a:r>
            <a:rPr lang="pt-BR" b="1" dirty="0" smtClean="0"/>
            <a:t> </a:t>
          </a:r>
          <a:endParaRPr lang="en-US" dirty="0"/>
        </a:p>
      </dgm:t>
    </dgm:pt>
    <dgm:pt modelId="{DBA16836-3B51-4812-B180-5A0A19F71D2F}" type="parTrans" cxnId="{3E4E368C-F697-4214-877B-807DCBCEDF63}">
      <dgm:prSet/>
      <dgm:spPr/>
      <dgm:t>
        <a:bodyPr/>
        <a:lstStyle/>
        <a:p>
          <a:endParaRPr lang="en-US"/>
        </a:p>
      </dgm:t>
    </dgm:pt>
    <dgm:pt modelId="{64355D90-C1E6-4B6D-9E3D-BD64D5FCF376}" type="sibTrans" cxnId="{3E4E368C-F697-4214-877B-807DCBCEDF63}">
      <dgm:prSet/>
      <dgm:spPr/>
      <dgm:t>
        <a:bodyPr/>
        <a:lstStyle/>
        <a:p>
          <a:endParaRPr lang="en-US"/>
        </a:p>
      </dgm:t>
    </dgm:pt>
    <dgm:pt modelId="{EE54AB6A-53D1-4CC6-BDCB-0A9BBB0CA0A6}">
      <dgm:prSet/>
      <dgm:spPr/>
      <dgm:t>
        <a:bodyPr/>
        <a:lstStyle/>
        <a:p>
          <a:pPr rtl="0"/>
          <a:r>
            <a:rPr lang="pt-BR" b="1" dirty="0" smtClean="0"/>
            <a:t>Protocolos de certificação não permitem a disponibilização seletiva de informações </a:t>
          </a:r>
          <a:r>
            <a:rPr lang="pt-BR" b="0" dirty="0" smtClean="0"/>
            <a:t>Há possibilidade de divulgação de informações não autorizadas. </a:t>
          </a:r>
          <a:endParaRPr lang="en-US" dirty="0"/>
        </a:p>
      </dgm:t>
    </dgm:pt>
    <dgm:pt modelId="{2E3C60A5-DAE1-453D-9770-5E868819CDA9}" type="parTrans" cxnId="{044C4144-5F6B-4AE0-84D4-9645B8566F3F}">
      <dgm:prSet/>
      <dgm:spPr/>
      <dgm:t>
        <a:bodyPr/>
        <a:lstStyle/>
        <a:p>
          <a:endParaRPr lang="en-US"/>
        </a:p>
      </dgm:t>
    </dgm:pt>
    <dgm:pt modelId="{92A4896C-918E-4180-B0B7-70C63CD6001A}" type="sibTrans" cxnId="{044C4144-5F6B-4AE0-84D4-9645B8566F3F}">
      <dgm:prSet/>
      <dgm:spPr/>
      <dgm:t>
        <a:bodyPr/>
        <a:lstStyle/>
        <a:p>
          <a:endParaRPr lang="en-US"/>
        </a:p>
      </dgm:t>
    </dgm:pt>
    <dgm:pt modelId="{0D1E7B09-3230-48EB-B1C8-DFA3A43C690B}">
      <dgm:prSet/>
      <dgm:spPr/>
      <dgm:t>
        <a:bodyPr/>
        <a:lstStyle/>
        <a:p>
          <a:pPr rtl="0"/>
          <a:r>
            <a:rPr lang="pt-BR" b="1" dirty="0" smtClean="0"/>
            <a:t>As chaves privadas podem ser emprestadas ou roubadas</a:t>
          </a:r>
          <a:endParaRPr lang="en-US" b="1" dirty="0"/>
        </a:p>
      </dgm:t>
    </dgm:pt>
    <dgm:pt modelId="{BAC9A6B7-F325-42C1-9026-169ECA93DF59}" type="parTrans" cxnId="{8A76432C-4E78-48F1-959A-D726EB3D27BC}">
      <dgm:prSet/>
      <dgm:spPr/>
      <dgm:t>
        <a:bodyPr/>
        <a:lstStyle/>
        <a:p>
          <a:endParaRPr lang="en-US"/>
        </a:p>
      </dgm:t>
    </dgm:pt>
    <dgm:pt modelId="{ECBEE02F-287C-47EE-A099-9DAF8ECC7B96}" type="sibTrans" cxnId="{8A76432C-4E78-48F1-959A-D726EB3D27BC}">
      <dgm:prSet/>
      <dgm:spPr/>
      <dgm:t>
        <a:bodyPr/>
        <a:lstStyle/>
        <a:p>
          <a:endParaRPr lang="en-US"/>
        </a:p>
      </dgm:t>
    </dgm:pt>
    <dgm:pt modelId="{54F6C22A-9418-4F56-B6A7-7B21A872625C}" type="pres">
      <dgm:prSet presAssocID="{AA477361-3F1F-4E36-9F02-2054271B63E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DA5EF3-191A-4214-996A-B2B2DD43DB1E}" type="pres">
      <dgm:prSet presAssocID="{5BD3AB92-38B1-4425-B096-833B5DCD004D}" presName="circle1" presStyleLbl="node1" presStyleIdx="0" presStyleCnt="6"/>
      <dgm:spPr/>
    </dgm:pt>
    <dgm:pt modelId="{AF2F4CCD-2DAB-4D48-A3F4-B049518DDA5B}" type="pres">
      <dgm:prSet presAssocID="{5BD3AB92-38B1-4425-B096-833B5DCD004D}" presName="space" presStyleCnt="0"/>
      <dgm:spPr/>
    </dgm:pt>
    <dgm:pt modelId="{7323A231-FA9E-4638-A068-E6DE0BA04FF7}" type="pres">
      <dgm:prSet presAssocID="{5BD3AB92-38B1-4425-B096-833B5DCD004D}" presName="rect1" presStyleLbl="alignAcc1" presStyleIdx="0" presStyleCnt="6"/>
      <dgm:spPr/>
      <dgm:t>
        <a:bodyPr/>
        <a:lstStyle/>
        <a:p>
          <a:endParaRPr lang="en-US"/>
        </a:p>
      </dgm:t>
    </dgm:pt>
    <dgm:pt modelId="{A56A39C0-1DF0-454B-B468-8B143BC9485A}" type="pres">
      <dgm:prSet presAssocID="{A476F4AA-0F8C-414D-A7AE-70BD59AD91EB}" presName="vertSpace2" presStyleLbl="node1" presStyleIdx="0" presStyleCnt="6"/>
      <dgm:spPr/>
    </dgm:pt>
    <dgm:pt modelId="{35BB3C4E-C81A-4EF0-98D0-49457907AAB0}" type="pres">
      <dgm:prSet presAssocID="{A476F4AA-0F8C-414D-A7AE-70BD59AD91EB}" presName="circle2" presStyleLbl="node1" presStyleIdx="1" presStyleCnt="6"/>
      <dgm:spPr/>
    </dgm:pt>
    <dgm:pt modelId="{60C1A885-F629-4E90-997F-FB8B2EC10172}" type="pres">
      <dgm:prSet presAssocID="{A476F4AA-0F8C-414D-A7AE-70BD59AD91EB}" presName="rect2" presStyleLbl="alignAcc1" presStyleIdx="1" presStyleCnt="6"/>
      <dgm:spPr/>
      <dgm:t>
        <a:bodyPr/>
        <a:lstStyle/>
        <a:p>
          <a:endParaRPr lang="en-US"/>
        </a:p>
      </dgm:t>
    </dgm:pt>
    <dgm:pt modelId="{9AF943BF-7FC6-4428-B180-E13DE0945F01}" type="pres">
      <dgm:prSet presAssocID="{B8B18A65-A45C-47A1-8E5D-6323B7E3E633}" presName="vertSpace3" presStyleLbl="node1" presStyleIdx="1" presStyleCnt="6"/>
      <dgm:spPr/>
    </dgm:pt>
    <dgm:pt modelId="{A9D5C291-EA99-42AA-834F-AD670291ECBD}" type="pres">
      <dgm:prSet presAssocID="{B8B18A65-A45C-47A1-8E5D-6323B7E3E633}" presName="circle3" presStyleLbl="node1" presStyleIdx="2" presStyleCnt="6"/>
      <dgm:spPr/>
    </dgm:pt>
    <dgm:pt modelId="{B016D1B6-3CEE-473F-988C-7347F232851F}" type="pres">
      <dgm:prSet presAssocID="{B8B18A65-A45C-47A1-8E5D-6323B7E3E633}" presName="rect3" presStyleLbl="alignAcc1" presStyleIdx="2" presStyleCnt="6"/>
      <dgm:spPr/>
      <dgm:t>
        <a:bodyPr/>
        <a:lstStyle/>
        <a:p>
          <a:endParaRPr lang="en-US"/>
        </a:p>
      </dgm:t>
    </dgm:pt>
    <dgm:pt modelId="{0854B56F-ED61-4824-A2AF-DF1BB311F550}" type="pres">
      <dgm:prSet presAssocID="{F7248B7E-F7CC-44C4-8600-67C8F828041A}" presName="vertSpace4" presStyleLbl="node1" presStyleIdx="2" presStyleCnt="6"/>
      <dgm:spPr/>
    </dgm:pt>
    <dgm:pt modelId="{8F39FDFD-4D0F-403A-B07D-9B7849D325A2}" type="pres">
      <dgm:prSet presAssocID="{F7248B7E-F7CC-44C4-8600-67C8F828041A}" presName="circle4" presStyleLbl="node1" presStyleIdx="3" presStyleCnt="6"/>
      <dgm:spPr/>
    </dgm:pt>
    <dgm:pt modelId="{F5623342-D644-454A-92CB-11290D4B3A57}" type="pres">
      <dgm:prSet presAssocID="{F7248B7E-F7CC-44C4-8600-67C8F828041A}" presName="rect4" presStyleLbl="alignAcc1" presStyleIdx="3" presStyleCnt="6"/>
      <dgm:spPr/>
      <dgm:t>
        <a:bodyPr/>
        <a:lstStyle/>
        <a:p>
          <a:endParaRPr lang="en-US"/>
        </a:p>
      </dgm:t>
    </dgm:pt>
    <dgm:pt modelId="{45CF9B35-9FBA-4141-BF9D-ABF61EEFDBD5}" type="pres">
      <dgm:prSet presAssocID="{EE54AB6A-53D1-4CC6-BDCB-0A9BBB0CA0A6}" presName="vertSpace5" presStyleLbl="node1" presStyleIdx="3" presStyleCnt="6"/>
      <dgm:spPr/>
    </dgm:pt>
    <dgm:pt modelId="{9224C629-84D8-40ED-9A68-9AFF55224B35}" type="pres">
      <dgm:prSet presAssocID="{EE54AB6A-53D1-4CC6-BDCB-0A9BBB0CA0A6}" presName="circle5" presStyleLbl="node1" presStyleIdx="4" presStyleCnt="6"/>
      <dgm:spPr/>
    </dgm:pt>
    <dgm:pt modelId="{D7A6FC36-6BB7-4358-AAFC-40AB604C72C8}" type="pres">
      <dgm:prSet presAssocID="{EE54AB6A-53D1-4CC6-BDCB-0A9BBB0CA0A6}" presName="rect5" presStyleLbl="alignAcc1" presStyleIdx="4" presStyleCnt="6"/>
      <dgm:spPr/>
      <dgm:t>
        <a:bodyPr/>
        <a:lstStyle/>
        <a:p>
          <a:endParaRPr lang="en-US"/>
        </a:p>
      </dgm:t>
    </dgm:pt>
    <dgm:pt modelId="{D35C6E6F-8C22-4EF9-9F07-55667945A8AE}" type="pres">
      <dgm:prSet presAssocID="{0D1E7B09-3230-48EB-B1C8-DFA3A43C690B}" presName="vertSpace6" presStyleLbl="node1" presStyleIdx="4" presStyleCnt="6"/>
      <dgm:spPr/>
    </dgm:pt>
    <dgm:pt modelId="{4034724B-3180-44BB-B114-E80AC45722C5}" type="pres">
      <dgm:prSet presAssocID="{0D1E7B09-3230-48EB-B1C8-DFA3A43C690B}" presName="circle6" presStyleLbl="node1" presStyleIdx="5" presStyleCnt="6"/>
      <dgm:spPr/>
    </dgm:pt>
    <dgm:pt modelId="{E5339C96-24EE-4FA6-BB9D-A09AF48EE153}" type="pres">
      <dgm:prSet presAssocID="{0D1E7B09-3230-48EB-B1C8-DFA3A43C690B}" presName="rect6" presStyleLbl="alignAcc1" presStyleIdx="5" presStyleCnt="6"/>
      <dgm:spPr/>
      <dgm:t>
        <a:bodyPr/>
        <a:lstStyle/>
        <a:p>
          <a:endParaRPr lang="en-US"/>
        </a:p>
      </dgm:t>
    </dgm:pt>
    <dgm:pt modelId="{82CE93B8-BB15-4E38-989D-E476FC203754}" type="pres">
      <dgm:prSet presAssocID="{5BD3AB92-38B1-4425-B096-833B5DCD004D}" presName="rect1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32491-2B79-496F-B2B1-ACDCACA11B28}" type="pres">
      <dgm:prSet presAssocID="{A476F4AA-0F8C-414D-A7AE-70BD59AD91EB}" presName="rect2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A5F31-EE06-4DAD-902E-186D02881233}" type="pres">
      <dgm:prSet presAssocID="{B8B18A65-A45C-47A1-8E5D-6323B7E3E633}" presName="rect3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38EAC-D865-43D9-99F4-322749653D05}" type="pres">
      <dgm:prSet presAssocID="{F7248B7E-F7CC-44C4-8600-67C8F828041A}" presName="rect4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1255C-FC02-405C-A1A1-B55113E93337}" type="pres">
      <dgm:prSet presAssocID="{EE54AB6A-53D1-4CC6-BDCB-0A9BBB0CA0A6}" presName="rect5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F38DB-FCB2-492D-B720-C5F998DCBA4D}" type="pres">
      <dgm:prSet presAssocID="{0D1E7B09-3230-48EB-B1C8-DFA3A43C690B}" presName="rect6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2698F-EAA6-4022-A966-8398171DCBDB}" type="presOf" srcId="{5BD3AB92-38B1-4425-B096-833B5DCD004D}" destId="{82CE93B8-BB15-4E38-989D-E476FC203754}" srcOrd="1" destOrd="0" presId="urn:microsoft.com/office/officeart/2005/8/layout/target3"/>
    <dgm:cxn modelId="{9FCCB858-DD02-46A4-A9BC-8BE1C9949620}" type="presOf" srcId="{5BD3AB92-38B1-4425-B096-833B5DCD004D}" destId="{7323A231-FA9E-4638-A068-E6DE0BA04FF7}" srcOrd="0" destOrd="0" presId="urn:microsoft.com/office/officeart/2005/8/layout/target3"/>
    <dgm:cxn modelId="{D5CB3CA8-8E9E-4A72-90F3-C5D2ED70E304}" type="presOf" srcId="{A476F4AA-0F8C-414D-A7AE-70BD59AD91EB}" destId="{60C1A885-F629-4E90-997F-FB8B2EC10172}" srcOrd="0" destOrd="0" presId="urn:microsoft.com/office/officeart/2005/8/layout/target3"/>
    <dgm:cxn modelId="{A8A828C9-A23E-4BF4-AF9D-BF5E11F1DF6D}" type="presOf" srcId="{A476F4AA-0F8C-414D-A7AE-70BD59AD91EB}" destId="{C3232491-2B79-496F-B2B1-ACDCACA11B28}" srcOrd="1" destOrd="0" presId="urn:microsoft.com/office/officeart/2005/8/layout/target3"/>
    <dgm:cxn modelId="{AAD4B58D-E136-4E3F-88AF-C803DD131449}" type="presOf" srcId="{EE54AB6A-53D1-4CC6-BDCB-0A9BBB0CA0A6}" destId="{BA81255C-FC02-405C-A1A1-B55113E93337}" srcOrd="1" destOrd="0" presId="urn:microsoft.com/office/officeart/2005/8/layout/target3"/>
    <dgm:cxn modelId="{EC1DB920-283A-467E-8743-0B72DA5426CF}" srcId="{AA477361-3F1F-4E36-9F02-2054271B63E4}" destId="{5BD3AB92-38B1-4425-B096-833B5DCD004D}" srcOrd="0" destOrd="0" parTransId="{DE427CEA-9D32-4667-B190-5EBEABA9440B}" sibTransId="{8331E08A-B621-4953-916B-ECF54AAD8709}"/>
    <dgm:cxn modelId="{1CFC7362-E8DD-4273-9161-5B0BCE5C8E8E}" type="presOf" srcId="{0D1E7B09-3230-48EB-B1C8-DFA3A43C690B}" destId="{398F38DB-FCB2-492D-B720-C5F998DCBA4D}" srcOrd="1" destOrd="0" presId="urn:microsoft.com/office/officeart/2005/8/layout/target3"/>
    <dgm:cxn modelId="{0F368024-30F9-4577-B8B0-B896416C5447}" srcId="{AA477361-3F1F-4E36-9F02-2054271B63E4}" destId="{A476F4AA-0F8C-414D-A7AE-70BD59AD91EB}" srcOrd="1" destOrd="0" parTransId="{45EBB556-4C55-441D-8250-AB19B2612279}" sibTransId="{D8ABA3E8-5C98-41E7-822E-35B25BF3ABCC}"/>
    <dgm:cxn modelId="{3E4E368C-F697-4214-877B-807DCBCEDF63}" srcId="{AA477361-3F1F-4E36-9F02-2054271B63E4}" destId="{F7248B7E-F7CC-44C4-8600-67C8F828041A}" srcOrd="3" destOrd="0" parTransId="{DBA16836-3B51-4812-B180-5A0A19F71D2F}" sibTransId="{64355D90-C1E6-4B6D-9E3D-BD64D5FCF376}"/>
    <dgm:cxn modelId="{67CBD928-608F-4AA3-9C8F-64992F120D6D}" type="presOf" srcId="{F7248B7E-F7CC-44C4-8600-67C8F828041A}" destId="{5A138EAC-D865-43D9-99F4-322749653D05}" srcOrd="1" destOrd="0" presId="urn:microsoft.com/office/officeart/2005/8/layout/target3"/>
    <dgm:cxn modelId="{538EFA29-3924-4587-BD6D-D794C2E8BBF6}" type="presOf" srcId="{EE54AB6A-53D1-4CC6-BDCB-0A9BBB0CA0A6}" destId="{D7A6FC36-6BB7-4358-AAFC-40AB604C72C8}" srcOrd="0" destOrd="0" presId="urn:microsoft.com/office/officeart/2005/8/layout/target3"/>
    <dgm:cxn modelId="{6FAFFCDD-8887-4195-A577-BB06C3AB9301}" srcId="{AA477361-3F1F-4E36-9F02-2054271B63E4}" destId="{B8B18A65-A45C-47A1-8E5D-6323B7E3E633}" srcOrd="2" destOrd="0" parTransId="{B45A7AE1-2807-474A-B327-ECA107AE1B87}" sibTransId="{B612E136-7600-469E-959D-084F4EB9ED98}"/>
    <dgm:cxn modelId="{044C4144-5F6B-4AE0-84D4-9645B8566F3F}" srcId="{AA477361-3F1F-4E36-9F02-2054271B63E4}" destId="{EE54AB6A-53D1-4CC6-BDCB-0A9BBB0CA0A6}" srcOrd="4" destOrd="0" parTransId="{2E3C60A5-DAE1-453D-9770-5E868819CDA9}" sibTransId="{92A4896C-918E-4180-B0B7-70C63CD6001A}"/>
    <dgm:cxn modelId="{8A76432C-4E78-48F1-959A-D726EB3D27BC}" srcId="{AA477361-3F1F-4E36-9F02-2054271B63E4}" destId="{0D1E7B09-3230-48EB-B1C8-DFA3A43C690B}" srcOrd="5" destOrd="0" parTransId="{BAC9A6B7-F325-42C1-9026-169ECA93DF59}" sibTransId="{ECBEE02F-287C-47EE-A099-9DAF8ECC7B96}"/>
    <dgm:cxn modelId="{FBA2DEB8-FD01-4A98-8CC1-17C5D791B294}" type="presOf" srcId="{F7248B7E-F7CC-44C4-8600-67C8F828041A}" destId="{F5623342-D644-454A-92CB-11290D4B3A57}" srcOrd="0" destOrd="0" presId="urn:microsoft.com/office/officeart/2005/8/layout/target3"/>
    <dgm:cxn modelId="{0323CFBC-1454-43C9-800E-875F3BF1DCA5}" type="presOf" srcId="{0D1E7B09-3230-48EB-B1C8-DFA3A43C690B}" destId="{E5339C96-24EE-4FA6-BB9D-A09AF48EE153}" srcOrd="0" destOrd="0" presId="urn:microsoft.com/office/officeart/2005/8/layout/target3"/>
    <dgm:cxn modelId="{ADD40692-F41F-44EC-BD6F-159B86445DED}" type="presOf" srcId="{AA477361-3F1F-4E36-9F02-2054271B63E4}" destId="{54F6C22A-9418-4F56-B6A7-7B21A872625C}" srcOrd="0" destOrd="0" presId="urn:microsoft.com/office/officeart/2005/8/layout/target3"/>
    <dgm:cxn modelId="{0CA3062E-936C-4FA6-A0CB-8A3EDBAF6754}" type="presOf" srcId="{B8B18A65-A45C-47A1-8E5D-6323B7E3E633}" destId="{B016D1B6-3CEE-473F-988C-7347F232851F}" srcOrd="0" destOrd="0" presId="urn:microsoft.com/office/officeart/2005/8/layout/target3"/>
    <dgm:cxn modelId="{3FFD7C34-6CAD-4656-BC04-46AF9920DFE7}" type="presOf" srcId="{B8B18A65-A45C-47A1-8E5D-6323B7E3E633}" destId="{00EA5F31-EE06-4DAD-902E-186D02881233}" srcOrd="1" destOrd="0" presId="urn:microsoft.com/office/officeart/2005/8/layout/target3"/>
    <dgm:cxn modelId="{63F53B0F-023B-4A7D-ACE3-E8BB39F5C8BC}" type="presParOf" srcId="{54F6C22A-9418-4F56-B6A7-7B21A872625C}" destId="{6FDA5EF3-191A-4214-996A-B2B2DD43DB1E}" srcOrd="0" destOrd="0" presId="urn:microsoft.com/office/officeart/2005/8/layout/target3"/>
    <dgm:cxn modelId="{46AE3B42-682F-423E-BE85-CAA030ECA7BF}" type="presParOf" srcId="{54F6C22A-9418-4F56-B6A7-7B21A872625C}" destId="{AF2F4CCD-2DAB-4D48-A3F4-B049518DDA5B}" srcOrd="1" destOrd="0" presId="urn:microsoft.com/office/officeart/2005/8/layout/target3"/>
    <dgm:cxn modelId="{A9B51C6A-F746-4FE4-BA00-1C36D09729AC}" type="presParOf" srcId="{54F6C22A-9418-4F56-B6A7-7B21A872625C}" destId="{7323A231-FA9E-4638-A068-E6DE0BA04FF7}" srcOrd="2" destOrd="0" presId="urn:microsoft.com/office/officeart/2005/8/layout/target3"/>
    <dgm:cxn modelId="{24681A5F-7A75-4271-8F03-3BCA59417BC3}" type="presParOf" srcId="{54F6C22A-9418-4F56-B6A7-7B21A872625C}" destId="{A56A39C0-1DF0-454B-B468-8B143BC9485A}" srcOrd="3" destOrd="0" presId="urn:microsoft.com/office/officeart/2005/8/layout/target3"/>
    <dgm:cxn modelId="{AF1E7AF2-7910-4F95-BF54-DDB65824DBAD}" type="presParOf" srcId="{54F6C22A-9418-4F56-B6A7-7B21A872625C}" destId="{35BB3C4E-C81A-4EF0-98D0-49457907AAB0}" srcOrd="4" destOrd="0" presId="urn:microsoft.com/office/officeart/2005/8/layout/target3"/>
    <dgm:cxn modelId="{38BD6CF5-E31C-49D2-AA61-52CDF9617202}" type="presParOf" srcId="{54F6C22A-9418-4F56-B6A7-7B21A872625C}" destId="{60C1A885-F629-4E90-997F-FB8B2EC10172}" srcOrd="5" destOrd="0" presId="urn:microsoft.com/office/officeart/2005/8/layout/target3"/>
    <dgm:cxn modelId="{A2D43626-FF31-432B-AE3E-857C9CFADE66}" type="presParOf" srcId="{54F6C22A-9418-4F56-B6A7-7B21A872625C}" destId="{9AF943BF-7FC6-4428-B180-E13DE0945F01}" srcOrd="6" destOrd="0" presId="urn:microsoft.com/office/officeart/2005/8/layout/target3"/>
    <dgm:cxn modelId="{048E9A7B-D071-4500-91B7-1CA179C7060C}" type="presParOf" srcId="{54F6C22A-9418-4F56-B6A7-7B21A872625C}" destId="{A9D5C291-EA99-42AA-834F-AD670291ECBD}" srcOrd="7" destOrd="0" presId="urn:microsoft.com/office/officeart/2005/8/layout/target3"/>
    <dgm:cxn modelId="{E5F4AA57-A385-40A1-88FF-1C4E94EDF63E}" type="presParOf" srcId="{54F6C22A-9418-4F56-B6A7-7B21A872625C}" destId="{B016D1B6-3CEE-473F-988C-7347F232851F}" srcOrd="8" destOrd="0" presId="urn:microsoft.com/office/officeart/2005/8/layout/target3"/>
    <dgm:cxn modelId="{30FF0697-447E-4773-8740-E463A34BB7AB}" type="presParOf" srcId="{54F6C22A-9418-4F56-B6A7-7B21A872625C}" destId="{0854B56F-ED61-4824-A2AF-DF1BB311F550}" srcOrd="9" destOrd="0" presId="urn:microsoft.com/office/officeart/2005/8/layout/target3"/>
    <dgm:cxn modelId="{A09956AC-EBEE-4C6E-BDB0-2F158E27D0D8}" type="presParOf" srcId="{54F6C22A-9418-4F56-B6A7-7B21A872625C}" destId="{8F39FDFD-4D0F-403A-B07D-9B7849D325A2}" srcOrd="10" destOrd="0" presId="urn:microsoft.com/office/officeart/2005/8/layout/target3"/>
    <dgm:cxn modelId="{3A78B2B6-B12F-4AE3-952A-F5809D73261D}" type="presParOf" srcId="{54F6C22A-9418-4F56-B6A7-7B21A872625C}" destId="{F5623342-D644-454A-92CB-11290D4B3A57}" srcOrd="11" destOrd="0" presId="urn:microsoft.com/office/officeart/2005/8/layout/target3"/>
    <dgm:cxn modelId="{2033DFB2-612F-4FDB-BC06-F582A07E6D1A}" type="presParOf" srcId="{54F6C22A-9418-4F56-B6A7-7B21A872625C}" destId="{45CF9B35-9FBA-4141-BF9D-ABF61EEFDBD5}" srcOrd="12" destOrd="0" presId="urn:microsoft.com/office/officeart/2005/8/layout/target3"/>
    <dgm:cxn modelId="{8FDA4DF7-ECB2-4956-B052-32B4EB8CF3D1}" type="presParOf" srcId="{54F6C22A-9418-4F56-B6A7-7B21A872625C}" destId="{9224C629-84D8-40ED-9A68-9AFF55224B35}" srcOrd="13" destOrd="0" presId="urn:microsoft.com/office/officeart/2005/8/layout/target3"/>
    <dgm:cxn modelId="{B95CF6AD-57AD-4FFC-8342-FFA592994711}" type="presParOf" srcId="{54F6C22A-9418-4F56-B6A7-7B21A872625C}" destId="{D7A6FC36-6BB7-4358-AAFC-40AB604C72C8}" srcOrd="14" destOrd="0" presId="urn:microsoft.com/office/officeart/2005/8/layout/target3"/>
    <dgm:cxn modelId="{A0DEA824-79E4-48EB-AA3E-B8AD057EEA9A}" type="presParOf" srcId="{54F6C22A-9418-4F56-B6A7-7B21A872625C}" destId="{D35C6E6F-8C22-4EF9-9F07-55667945A8AE}" srcOrd="15" destOrd="0" presId="urn:microsoft.com/office/officeart/2005/8/layout/target3"/>
    <dgm:cxn modelId="{CA1A4BAE-62EA-488C-8980-AA5AA4CF3B6E}" type="presParOf" srcId="{54F6C22A-9418-4F56-B6A7-7B21A872625C}" destId="{4034724B-3180-44BB-B114-E80AC45722C5}" srcOrd="16" destOrd="0" presId="urn:microsoft.com/office/officeart/2005/8/layout/target3"/>
    <dgm:cxn modelId="{394BF9E0-B956-410D-B75B-B790B592E9A4}" type="presParOf" srcId="{54F6C22A-9418-4F56-B6A7-7B21A872625C}" destId="{E5339C96-24EE-4FA6-BB9D-A09AF48EE153}" srcOrd="17" destOrd="0" presId="urn:microsoft.com/office/officeart/2005/8/layout/target3"/>
    <dgm:cxn modelId="{B1BBB802-0B80-4BD5-B658-DFB02EE87D55}" type="presParOf" srcId="{54F6C22A-9418-4F56-B6A7-7B21A872625C}" destId="{82CE93B8-BB15-4E38-989D-E476FC203754}" srcOrd="18" destOrd="0" presId="urn:microsoft.com/office/officeart/2005/8/layout/target3"/>
    <dgm:cxn modelId="{3F91832A-58D5-47EB-A28A-0A27777AFA0F}" type="presParOf" srcId="{54F6C22A-9418-4F56-B6A7-7B21A872625C}" destId="{C3232491-2B79-496F-B2B1-ACDCACA11B28}" srcOrd="19" destOrd="0" presId="urn:microsoft.com/office/officeart/2005/8/layout/target3"/>
    <dgm:cxn modelId="{8D0A84A5-F4C9-4722-9233-1F914EF132F6}" type="presParOf" srcId="{54F6C22A-9418-4F56-B6A7-7B21A872625C}" destId="{00EA5F31-EE06-4DAD-902E-186D02881233}" srcOrd="20" destOrd="0" presId="urn:microsoft.com/office/officeart/2005/8/layout/target3"/>
    <dgm:cxn modelId="{C55DA574-8147-4FEC-AC56-205FD920B999}" type="presParOf" srcId="{54F6C22A-9418-4F56-B6A7-7B21A872625C}" destId="{5A138EAC-D865-43D9-99F4-322749653D05}" srcOrd="21" destOrd="0" presId="urn:microsoft.com/office/officeart/2005/8/layout/target3"/>
    <dgm:cxn modelId="{A017B5C4-B43F-4129-81A2-9569CD0EAB8E}" type="presParOf" srcId="{54F6C22A-9418-4F56-B6A7-7B21A872625C}" destId="{BA81255C-FC02-405C-A1A1-B55113E93337}" srcOrd="22" destOrd="0" presId="urn:microsoft.com/office/officeart/2005/8/layout/target3"/>
    <dgm:cxn modelId="{49400ABF-58A6-496D-865B-42C2F0AD02B2}" type="presParOf" srcId="{54F6C22A-9418-4F56-B6A7-7B21A872625C}" destId="{398F38DB-FCB2-492D-B720-C5F998DCBA4D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190F3-69AA-8145-A8AF-8C650AB21F08}">
      <dsp:nvSpPr>
        <dsp:cNvPr id="0" name=""/>
        <dsp:cNvSpPr/>
      </dsp:nvSpPr>
      <dsp:spPr>
        <a:xfrm>
          <a:off x="3968" y="1402705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Escrita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Secreta</a:t>
          </a:r>
          <a:endParaRPr lang="en-US" sz="1200" kern="1200" dirty="0"/>
        </a:p>
      </dsp:txBody>
      <dsp:txXfrm>
        <a:off x="21113" y="1419850"/>
        <a:ext cx="1136491" cy="551100"/>
      </dsp:txXfrm>
    </dsp:sp>
    <dsp:sp modelId="{FC0FA30B-00C7-C740-B09A-75752990E84D}">
      <dsp:nvSpPr>
        <dsp:cNvPr id="0" name=""/>
        <dsp:cNvSpPr/>
      </dsp:nvSpPr>
      <dsp:spPr>
        <a:xfrm rot="18180143">
          <a:off x="993724" y="1349012"/>
          <a:ext cx="79514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95146" y="12963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71419" y="1342097"/>
        <a:ext cx="39757" cy="39757"/>
      </dsp:txXfrm>
    </dsp:sp>
    <dsp:sp modelId="{557B0B4C-CE99-9948-8CAA-17D840185D3E}">
      <dsp:nvSpPr>
        <dsp:cNvPr id="0" name=""/>
        <dsp:cNvSpPr/>
      </dsp:nvSpPr>
      <dsp:spPr>
        <a:xfrm>
          <a:off x="1607845" y="735857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Esteganografia</a:t>
          </a:r>
          <a:r>
            <a:rPr lang="en-US" sz="1200" kern="1200" dirty="0" smtClean="0"/>
            <a:t> (</a:t>
          </a:r>
          <a:r>
            <a:rPr lang="en-US" sz="1200" kern="1200" dirty="0" err="1" smtClean="0"/>
            <a:t>oculta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1624990" y="753002"/>
        <a:ext cx="1136491" cy="551100"/>
      </dsp:txXfrm>
    </dsp:sp>
    <dsp:sp modelId="{F0DBE8DB-9FA5-0548-AFA9-4D02331C0C29}">
      <dsp:nvSpPr>
        <dsp:cNvPr id="0" name=""/>
        <dsp:cNvSpPr/>
      </dsp:nvSpPr>
      <dsp:spPr>
        <a:xfrm rot="3772317">
          <a:off x="916392" y="2105097"/>
          <a:ext cx="949810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949810" y="12963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67552" y="2094315"/>
        <a:ext cx="47490" cy="47490"/>
      </dsp:txXfrm>
    </dsp:sp>
    <dsp:sp modelId="{845CF7AC-C63F-A044-A82A-395826C92BF5}">
      <dsp:nvSpPr>
        <dsp:cNvPr id="0" name=""/>
        <dsp:cNvSpPr/>
      </dsp:nvSpPr>
      <dsp:spPr>
        <a:xfrm>
          <a:off x="1607845" y="2248026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Criptografia</a:t>
          </a:r>
          <a:r>
            <a:rPr lang="en-US" sz="1200" kern="1200" dirty="0" smtClean="0"/>
            <a:t> (</a:t>
          </a:r>
          <a:r>
            <a:rPr lang="en-US" sz="1200" kern="1200" dirty="0" err="1" smtClean="0"/>
            <a:t>misturada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1624990" y="2265171"/>
        <a:ext cx="1136491" cy="551100"/>
      </dsp:txXfrm>
    </dsp:sp>
    <dsp:sp modelId="{332FC940-C222-6B40-9AEE-B19BCF51C9AA}">
      <dsp:nvSpPr>
        <dsp:cNvPr id="0" name=""/>
        <dsp:cNvSpPr/>
      </dsp:nvSpPr>
      <dsp:spPr>
        <a:xfrm rot="19406014">
          <a:off x="2719148" y="2347735"/>
          <a:ext cx="604350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04350" y="1296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6214" y="2345590"/>
        <a:ext cx="30217" cy="30217"/>
      </dsp:txXfrm>
    </dsp:sp>
    <dsp:sp modelId="{B4378C50-FB14-0A49-8BB6-5CB4CFC6C755}">
      <dsp:nvSpPr>
        <dsp:cNvPr id="0" name=""/>
        <dsp:cNvSpPr/>
      </dsp:nvSpPr>
      <dsp:spPr>
        <a:xfrm>
          <a:off x="3264020" y="1887982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Transposição</a:t>
          </a:r>
          <a:endParaRPr lang="en-US" sz="1200" kern="1200" dirty="0"/>
        </a:p>
      </dsp:txBody>
      <dsp:txXfrm>
        <a:off x="3281165" y="1905127"/>
        <a:ext cx="1136491" cy="551100"/>
      </dsp:txXfrm>
    </dsp:sp>
    <dsp:sp modelId="{59C5FE64-FD68-4440-8B2B-69A02EB218A0}">
      <dsp:nvSpPr>
        <dsp:cNvPr id="0" name=""/>
        <dsp:cNvSpPr/>
      </dsp:nvSpPr>
      <dsp:spPr>
        <a:xfrm rot="1969698">
          <a:off x="2732501" y="2684335"/>
          <a:ext cx="57764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7644" y="1296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6882" y="2682858"/>
        <a:ext cx="28882" cy="28882"/>
      </dsp:txXfrm>
    </dsp:sp>
    <dsp:sp modelId="{5F257E2F-A180-6744-944A-E71D142ACBD7}">
      <dsp:nvSpPr>
        <dsp:cNvPr id="0" name=""/>
        <dsp:cNvSpPr/>
      </dsp:nvSpPr>
      <dsp:spPr>
        <a:xfrm>
          <a:off x="3264020" y="2561181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Substituição</a:t>
          </a:r>
          <a:endParaRPr lang="en-US" sz="1200" kern="1200" dirty="0"/>
        </a:p>
      </dsp:txBody>
      <dsp:txXfrm>
        <a:off x="3281165" y="2578326"/>
        <a:ext cx="1136491" cy="551100"/>
      </dsp:txXfrm>
    </dsp:sp>
    <dsp:sp modelId="{2F751709-EA47-D94D-BD05-E8C3885A2703}">
      <dsp:nvSpPr>
        <dsp:cNvPr id="0" name=""/>
        <dsp:cNvSpPr/>
      </dsp:nvSpPr>
      <dsp:spPr>
        <a:xfrm rot="19457599">
          <a:off x="4380594" y="2672613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4540" y="2671158"/>
        <a:ext cx="28836" cy="28836"/>
      </dsp:txXfrm>
    </dsp:sp>
    <dsp:sp modelId="{C9FD4CFF-15E1-CD42-B3A9-90CADDB1F1F2}">
      <dsp:nvSpPr>
        <dsp:cNvPr id="0" name=""/>
        <dsp:cNvSpPr/>
      </dsp:nvSpPr>
      <dsp:spPr>
        <a:xfrm>
          <a:off x="4903114" y="2224581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Código</a:t>
          </a:r>
          <a:r>
            <a:rPr lang="en-US" sz="1200" kern="1200" dirty="0" smtClean="0"/>
            <a:t> (</a:t>
          </a:r>
          <a:r>
            <a:rPr lang="en-US" sz="1200" kern="1200" dirty="0" err="1" smtClean="0"/>
            <a:t>substituição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palavras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4920259" y="2241726"/>
        <a:ext cx="1136491" cy="551100"/>
      </dsp:txXfrm>
    </dsp:sp>
    <dsp:sp modelId="{906EA2AC-61C4-634C-A6D1-2537557C53A1}">
      <dsp:nvSpPr>
        <dsp:cNvPr id="0" name=""/>
        <dsp:cNvSpPr/>
      </dsp:nvSpPr>
      <dsp:spPr>
        <a:xfrm rot="2142401">
          <a:off x="4380594" y="3009212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4540" y="3007758"/>
        <a:ext cx="28836" cy="28836"/>
      </dsp:txXfrm>
    </dsp:sp>
    <dsp:sp modelId="{8858D67E-4AA4-0E46-BC0D-469DFB7EB2BD}">
      <dsp:nvSpPr>
        <dsp:cNvPr id="0" name=""/>
        <dsp:cNvSpPr/>
      </dsp:nvSpPr>
      <dsp:spPr>
        <a:xfrm>
          <a:off x="4903114" y="2897781"/>
          <a:ext cx="1170781" cy="585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Cifra</a:t>
          </a:r>
          <a:r>
            <a:rPr lang="en-US" sz="1200" kern="1200" dirty="0" smtClean="0"/>
            <a:t> (</a:t>
          </a:r>
          <a:r>
            <a:rPr lang="en-US" sz="1200" kern="1200" dirty="0" err="1" smtClean="0"/>
            <a:t>substituição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letras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4920259" y="2914926"/>
        <a:ext cx="1136491" cy="551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40749-4594-4C05-9D0E-EF5B0ECDC0AD}" type="datetimeFigureOut">
              <a:rPr lang="pt-BR" smtClean="0"/>
              <a:pPr/>
              <a:t>29/07/2013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8B23C-C4E1-41C4-81A5-C497D4BBE30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6D359-A972-4B24-84D6-B6AF42FFF6A1}" type="datetimeFigureOut">
              <a:rPr lang="pt-BR" smtClean="0"/>
              <a:pPr/>
              <a:t>29/07/2013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0A8A-0616-49F3-80C9-872E501DA87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17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A criptografia normalmente é conhecida através de algoritmos simétricos.</a:t>
            </a:r>
          </a:p>
          <a:p>
            <a:pPr eaLnBrk="1" hangingPunct="1"/>
            <a:r>
              <a:rPr lang="pt-BR" smtClean="0"/>
              <a:t>A chave de encriptação pode ser calculada a partir da chave de decriptação e vice-versa.</a:t>
            </a:r>
          </a:p>
          <a:p>
            <a:pPr eaLnBrk="1" hangingPunct="1"/>
            <a:r>
              <a:rPr lang="pt-BR" smtClean="0"/>
              <a:t>Em muitos algoritmos uma </a:t>
            </a:r>
            <a:r>
              <a:rPr lang="pt-BR" u="sng" smtClean="0"/>
              <a:t>única chave é usada para encriptar e decriptar.</a:t>
            </a:r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Cada participante possui um par de chaves, uma para encriptação e outra para decriptação</a:t>
            </a:r>
          </a:p>
          <a:p>
            <a:pPr eaLnBrk="1" hangingPunct="1"/>
            <a:r>
              <a:rPr lang="pt-BR" smtClean="0"/>
              <a:t>Uma das chaves é a chave pública e outra é a chave secreta</a:t>
            </a:r>
          </a:p>
          <a:p>
            <a:pPr eaLnBrk="1" hangingPunct="1"/>
            <a:r>
              <a:rPr lang="pt-BR" smtClean="0"/>
              <a:t>A chave pública deve ser divulgada (publicada) e a chave secreta deve ser mantida em segredo</a:t>
            </a:r>
          </a:p>
          <a:p>
            <a:pPr eaLnBrk="1" hangingPunct="1"/>
            <a:r>
              <a:rPr lang="pt-BR" smtClean="0"/>
              <a:t>Mais lento para processar que o simétrico 1.000x a 10.000x</a:t>
            </a:r>
          </a:p>
          <a:p>
            <a:pPr eaLnBrk="1" hangingPunct="1"/>
            <a:r>
              <a:rPr lang="pt-BR" smtClean="0"/>
              <a:t>Não exige canal seguro para transferências das </a:t>
            </a:r>
            <a:r>
              <a:rPr lang="pt-BR" u="sng" smtClean="0"/>
              <a:t>chaves públicas</a:t>
            </a:r>
          </a:p>
          <a:p>
            <a:pPr eaLnBrk="1" hangingPunct="1"/>
            <a:r>
              <a:rPr lang="pt-BR" smtClean="0"/>
              <a:t>Gerenciamento simples</a:t>
            </a:r>
          </a:p>
          <a:p>
            <a:pPr eaLnBrk="1" hangingPunct="1"/>
            <a:r>
              <a:rPr lang="pt-BR" smtClean="0"/>
              <a:t>Possibilidade de uso de Assinatura Digital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Trocar </a:t>
            </a:r>
            <a:r>
              <a:rPr lang="en-US" dirty="0" err="1" smtClean="0"/>
              <a:t>ordem</a:t>
            </a:r>
            <a:r>
              <a:rPr lang="en-US" dirty="0" smtClean="0"/>
              <a:t> do envelope digital e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de </a:t>
            </a:r>
            <a:r>
              <a:rPr lang="en-US" dirty="0" err="1" smtClean="0"/>
              <a:t>criptografia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00A8A-0616-49F3-80C9-872E501DA87C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9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AC7F2E-A2F8-43EA-88A7-D3FA97A6F2D8}" type="datetimeFigureOut">
              <a:rPr lang="en-US"/>
              <a:pPr>
                <a:defRPr/>
              </a:pPr>
              <a:t>29/07/2013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4612EF1-A680-4211-8D69-5C7F7FB2DE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67544" y="217215"/>
            <a:ext cx="6374019" cy="648072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4E603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412776"/>
            <a:ext cx="8301000" cy="4752528"/>
          </a:xfrm>
        </p:spPr>
        <p:txBody>
          <a:bodyPr/>
          <a:lstStyle>
            <a:lvl1pPr algn="just">
              <a:defRPr sz="2200" baseline="0"/>
            </a:lvl1pPr>
            <a:lvl2pPr algn="just">
              <a:buFont typeface="Arial" pitchFamily="34" charset="0"/>
              <a:buChar char="•"/>
              <a:defRPr sz="2000"/>
            </a:lvl2pPr>
            <a:lvl3pPr algn="just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AC7F2E-A2F8-43EA-88A7-D3FA97A6F2D8}" type="datetimeFigureOut">
              <a:rPr lang="en-US"/>
              <a:pPr>
                <a:defRPr/>
              </a:pPr>
              <a:t>29/07/2013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4612EF1-A680-4211-8D69-5C7F7FB2DE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67544" y="217215"/>
            <a:ext cx="6374019" cy="648072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4E603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412776"/>
            <a:ext cx="8301000" cy="4680520"/>
          </a:xfrm>
        </p:spPr>
        <p:txBody>
          <a:bodyPr/>
          <a:lstStyle>
            <a:lvl1pPr marL="360000" indent="0" algn="just">
              <a:spcBef>
                <a:spcPts val="600"/>
              </a:spcBef>
              <a:spcAft>
                <a:spcPts val="600"/>
              </a:spcAft>
              <a:buNone/>
              <a:defRPr sz="2000" baseline="0"/>
            </a:lvl1pPr>
            <a:lvl2pPr>
              <a:buFont typeface="Arial" pitchFamily="34" charset="0"/>
              <a:buChar char="•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AC7F2E-A2F8-43EA-88A7-D3FA97A6F2D8}" type="datetimeFigureOut">
              <a:rPr lang="en-US"/>
              <a:pPr>
                <a:defRPr/>
              </a:pPr>
              <a:t>29/07/2013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4612EF1-A680-4211-8D69-5C7F7FB2DE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67544" y="217215"/>
            <a:ext cx="6374019" cy="648072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4E603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152" y="404664"/>
            <a:ext cx="6839152" cy="648072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4E603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o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5857892"/>
            <a:ext cx="5500726" cy="755645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A6A6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894307"/>
          </a:xfrm>
        </p:spPr>
        <p:txBody>
          <a:bodyPr anchor="ctr">
            <a:normAutofit/>
          </a:bodyPr>
          <a:lstStyle>
            <a:lvl1pPr algn="ctr">
              <a:defRPr sz="2500" b="1" cap="none" baseline="0">
                <a:solidFill>
                  <a:srgbClr val="4E603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3172" y="5403428"/>
            <a:ext cx="6850683" cy="47384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38" y="-23291"/>
            <a:ext cx="9198668" cy="69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120009" y="6662886"/>
            <a:ext cx="8925368" cy="161156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b="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Todos os direitos</a:t>
            </a:r>
            <a:r>
              <a:rPr lang="pt-BR" sz="800" b="0" baseline="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 reservados  –  v. </a:t>
            </a:r>
            <a:r>
              <a:rPr lang="pt-BR" sz="800" b="0" baseline="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A3 </a:t>
            </a:r>
            <a:r>
              <a:rPr lang="pt-BR" sz="800" b="0" baseline="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-  </a:t>
            </a:r>
            <a:r>
              <a:rPr lang="pt-BR" sz="800" b="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www.dinamonetworks.com</a:t>
            </a:r>
            <a:r>
              <a:rPr lang="pt-BR" sz="800" b="0" baseline="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  -  Restrito</a:t>
            </a:r>
            <a:endParaRPr lang="pt-BR" sz="800" b="0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11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600" cy="313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D360-553A-4B56-B51D-58FC31DE77B0}" type="datetimeFigureOut">
              <a:rPr lang="pt-BR" smtClean="0"/>
              <a:pPr/>
              <a:t>29/07/2013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13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13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8B6A-46D5-4632-B91F-54002D71270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8604448" y="6659470"/>
            <a:ext cx="552377" cy="224666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E2581C-7E0D-5E40-A567-7796337E7E10}" type="slidenum">
              <a:rPr lang="pt-BR" sz="80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pt-BR" sz="800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46" y="126157"/>
            <a:ext cx="1759534" cy="648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23" r:id="rId4"/>
    <p:sldLayoutId id="2147483725" r:id="rId5"/>
    <p:sldLayoutId id="214748372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gif"/><Relationship Id="rId8" Type="http://schemas.openxmlformats.org/officeDocument/2006/relationships/image" Target="../media/image15.gi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6" Type="http://schemas.openxmlformats.org/officeDocument/2006/relationships/image" Target="../media/image11.gif"/><Relationship Id="rId7" Type="http://schemas.openxmlformats.org/officeDocument/2006/relationships/image" Target="../media/image15.gi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5.gi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gi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5.gif"/><Relationship Id="rId7" Type="http://schemas.openxmlformats.org/officeDocument/2006/relationships/image" Target="../media/image11.gi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gif"/><Relationship Id="rId3" Type="http://schemas.openxmlformats.org/officeDocument/2006/relationships/image" Target="../media/image27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Relationship Id="rId3" Type="http://schemas.openxmlformats.org/officeDocument/2006/relationships/image" Target="../media/image32.gi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Relationship Id="rId3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 bwMode="auto">
          <a:xfrm>
            <a:off x="539552" y="5517232"/>
            <a:ext cx="81369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6A6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Introdução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rgbClr val="A6A6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à Criptografia e Certificação Digital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A6A63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Imagem 2" descr="Dinamo Renderizado-3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367881"/>
            <a:ext cx="6821889" cy="20013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Conceitos básicos de criptografia</a:t>
            </a:r>
          </a:p>
          <a:p>
            <a:r>
              <a:rPr lang="pt-BR" dirty="0" smtClean="0"/>
              <a:t>Chaves e Algoritmos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Criptografia;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Envelope Digital;</a:t>
            </a:r>
          </a:p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Hash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Criptográfico;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Assinatura;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Certificado Digital;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Autoridades Certificadoras;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utilizados em criptografia;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Dispositivos Criptográficos;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de interoperabilidade.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Criptográfico</a:t>
            </a:r>
            <a:r>
              <a:rPr lang="en-US" dirty="0" smtClean="0"/>
              <a:t> </a:t>
            </a:r>
            <a:r>
              <a:rPr lang="en-US" dirty="0" err="1" smtClean="0"/>
              <a:t>Moderno</a:t>
            </a:r>
            <a:endParaRPr lang="en-US" dirty="0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dirty="0" smtClean="0"/>
              <a:t>Algoritmo matemático</a:t>
            </a:r>
            <a:r>
              <a:rPr lang="pt-BR" dirty="0" smtClean="0"/>
              <a:t>: é um procedimento para executar alguma tarefa de forma que, dado um estado inicial, ele terminará em um estado final bem definido.</a:t>
            </a:r>
          </a:p>
          <a:p>
            <a:r>
              <a:rPr lang="en-US" b="1" dirty="0" err="1" smtClean="0"/>
              <a:t>Chave</a:t>
            </a:r>
            <a:r>
              <a:rPr lang="en-US" b="1" dirty="0" smtClean="0"/>
              <a:t> </a:t>
            </a:r>
            <a:r>
              <a:rPr lang="en-US" b="1" dirty="0" err="1" smtClean="0"/>
              <a:t>criptográfica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peça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controla</a:t>
            </a:r>
            <a:r>
              <a:rPr lang="en-US" dirty="0" smtClean="0"/>
              <a:t> a </a:t>
            </a:r>
            <a:r>
              <a:rPr lang="en-US" dirty="0" err="1" smtClean="0"/>
              <a:t>operação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.</a:t>
            </a:r>
          </a:p>
          <a:p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3131840" y="4581128"/>
            <a:ext cx="1306513" cy="1387475"/>
            <a:chOff x="755576" y="4869160"/>
            <a:chExt cx="1306513" cy="1387475"/>
          </a:xfrm>
        </p:grpSpPr>
        <p:sp>
          <p:nvSpPr>
            <p:cNvPr id="4" name="AutoShape 6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755576" y="4869160"/>
              <a:ext cx="1306513" cy="1387475"/>
            </a:xfrm>
            <a:prstGeom prst="actionButtonBlank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82058" tIns="41029" rIns="82058" bIns="41029" anchor="ctr"/>
            <a:lstStyle/>
            <a:p>
              <a:pPr algn="ctr" defTabSz="820738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200">
                <a:solidFill>
                  <a:schemeClr val="tx1"/>
                </a:solidFill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832520" y="4941168"/>
              <a:ext cx="1219200" cy="11763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82058" tIns="41029" rIns="82058" bIns="41029">
              <a:spAutoFit/>
              <a:flatTx/>
            </a:bodyPr>
            <a:lstStyle/>
            <a:p>
              <a:pPr algn="ctr" defTabSz="820738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pt-BR" sz="1300" b="1" dirty="0" smtClean="0">
                  <a:solidFill>
                    <a:schemeClr val="tx1"/>
                  </a:solidFill>
                </a:rPr>
                <a:t>Algoritmo</a:t>
              </a:r>
              <a:endParaRPr lang="pt-BR" sz="1300" b="1" dirty="0">
                <a:solidFill>
                  <a:schemeClr val="tx1"/>
                </a:solidFill>
              </a:endParaRPr>
            </a:p>
            <a:p>
              <a:pPr algn="ctr" defTabSz="820738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pt-BR" sz="1300" b="1" dirty="0">
                <a:solidFill>
                  <a:schemeClr val="tx1"/>
                </a:solidFill>
              </a:endParaRPr>
            </a:p>
            <a:p>
              <a:pPr algn="ctr" defTabSz="820738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pt-BR" sz="1300" dirty="0">
                <a:solidFill>
                  <a:schemeClr val="tx1"/>
                </a:solidFill>
              </a:endParaRPr>
            </a:p>
            <a:p>
              <a:pPr algn="ctr" defTabSz="820738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pt-BR" sz="1300" b="1" dirty="0" smtClean="0">
                  <a:solidFill>
                    <a:schemeClr val="tx1"/>
                  </a:solidFill>
                </a:rPr>
                <a:t>Matemático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8" descr="gears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608" y="5373216"/>
              <a:ext cx="663575" cy="40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8"/>
          <p:cNvGrpSpPr>
            <a:grpSpLocks noChangeAspect="1"/>
          </p:cNvGrpSpPr>
          <p:nvPr/>
        </p:nvGrpSpPr>
        <p:grpSpPr bwMode="auto">
          <a:xfrm>
            <a:off x="5940152" y="4653136"/>
            <a:ext cx="576064" cy="921702"/>
            <a:chOff x="1497" y="1864"/>
            <a:chExt cx="240" cy="384"/>
          </a:xfrm>
        </p:grpSpPr>
        <p:sp>
          <p:nvSpPr>
            <p:cNvPr id="8" name="AutoShape 27"/>
            <p:cNvSpPr>
              <a:spLocks noChangeAspect="1" noChangeArrowheads="1" noTextEdit="1"/>
            </p:cNvSpPr>
            <p:nvPr/>
          </p:nvSpPr>
          <p:spPr bwMode="auto">
            <a:xfrm>
              <a:off x="1497" y="1864"/>
              <a:ext cx="24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1496" y="1863"/>
              <a:ext cx="234" cy="382"/>
            </a:xfrm>
            <a:custGeom>
              <a:avLst/>
              <a:gdLst>
                <a:gd name="T0" fmla="*/ 1 w 937"/>
                <a:gd name="T1" fmla="*/ 0 h 1910"/>
                <a:gd name="T2" fmla="*/ 2 w 937"/>
                <a:gd name="T3" fmla="*/ 0 h 1910"/>
                <a:gd name="T4" fmla="*/ 2 w 937"/>
                <a:gd name="T5" fmla="*/ 0 h 1910"/>
                <a:gd name="T6" fmla="*/ 1 w 937"/>
                <a:gd name="T7" fmla="*/ 0 h 1910"/>
                <a:gd name="T8" fmla="*/ 1 w 937"/>
                <a:gd name="T9" fmla="*/ 0 h 1910"/>
                <a:gd name="T10" fmla="*/ 2 w 937"/>
                <a:gd name="T11" fmla="*/ 0 h 1910"/>
                <a:gd name="T12" fmla="*/ 2 w 937"/>
                <a:gd name="T13" fmla="*/ 0 h 1910"/>
                <a:gd name="T14" fmla="*/ 2 w 937"/>
                <a:gd name="T15" fmla="*/ 0 h 1910"/>
                <a:gd name="T16" fmla="*/ 3 w 937"/>
                <a:gd name="T17" fmla="*/ 0 h 1910"/>
                <a:gd name="T18" fmla="*/ 3 w 937"/>
                <a:gd name="T19" fmla="*/ 0 h 1910"/>
                <a:gd name="T20" fmla="*/ 3 w 937"/>
                <a:gd name="T21" fmla="*/ 0 h 1910"/>
                <a:gd name="T22" fmla="*/ 3 w 937"/>
                <a:gd name="T23" fmla="*/ 0 h 1910"/>
                <a:gd name="T24" fmla="*/ 3 w 937"/>
                <a:gd name="T25" fmla="*/ 0 h 1910"/>
                <a:gd name="T26" fmla="*/ 3 w 937"/>
                <a:gd name="T27" fmla="*/ 0 h 1910"/>
                <a:gd name="T28" fmla="*/ 3 w 937"/>
                <a:gd name="T29" fmla="*/ 0 h 1910"/>
                <a:gd name="T30" fmla="*/ 3 w 937"/>
                <a:gd name="T31" fmla="*/ 1 h 1910"/>
                <a:gd name="T32" fmla="*/ 3 w 937"/>
                <a:gd name="T33" fmla="*/ 1 h 1910"/>
                <a:gd name="T34" fmla="*/ 3 w 937"/>
                <a:gd name="T35" fmla="*/ 1 h 1910"/>
                <a:gd name="T36" fmla="*/ 3 w 937"/>
                <a:gd name="T37" fmla="*/ 1 h 1910"/>
                <a:gd name="T38" fmla="*/ 3 w 937"/>
                <a:gd name="T39" fmla="*/ 1 h 1910"/>
                <a:gd name="T40" fmla="*/ 3 w 937"/>
                <a:gd name="T41" fmla="*/ 1 h 1910"/>
                <a:gd name="T42" fmla="*/ 3 w 937"/>
                <a:gd name="T43" fmla="*/ 1 h 1910"/>
                <a:gd name="T44" fmla="*/ 3 w 937"/>
                <a:gd name="T45" fmla="*/ 1 h 1910"/>
                <a:gd name="T46" fmla="*/ 3 w 937"/>
                <a:gd name="T47" fmla="*/ 1 h 1910"/>
                <a:gd name="T48" fmla="*/ 3 w 937"/>
                <a:gd name="T49" fmla="*/ 2 h 1910"/>
                <a:gd name="T50" fmla="*/ 2 w 937"/>
                <a:gd name="T51" fmla="*/ 2 h 1910"/>
                <a:gd name="T52" fmla="*/ 2 w 937"/>
                <a:gd name="T53" fmla="*/ 3 h 1910"/>
                <a:gd name="T54" fmla="*/ 2 w 937"/>
                <a:gd name="T55" fmla="*/ 3 h 1910"/>
                <a:gd name="T56" fmla="*/ 1 w 937"/>
                <a:gd name="T57" fmla="*/ 3 h 1910"/>
                <a:gd name="T58" fmla="*/ 1 w 937"/>
                <a:gd name="T59" fmla="*/ 3 h 1910"/>
                <a:gd name="T60" fmla="*/ 1 w 937"/>
                <a:gd name="T61" fmla="*/ 3 h 1910"/>
                <a:gd name="T62" fmla="*/ 1 w 937"/>
                <a:gd name="T63" fmla="*/ 3 h 1910"/>
                <a:gd name="T64" fmla="*/ 1 w 937"/>
                <a:gd name="T65" fmla="*/ 3 h 1910"/>
                <a:gd name="T66" fmla="*/ 1 w 937"/>
                <a:gd name="T67" fmla="*/ 3 h 1910"/>
                <a:gd name="T68" fmla="*/ 1 w 937"/>
                <a:gd name="T69" fmla="*/ 2 h 1910"/>
                <a:gd name="T70" fmla="*/ 1 w 937"/>
                <a:gd name="T71" fmla="*/ 2 h 1910"/>
                <a:gd name="T72" fmla="*/ 1 w 937"/>
                <a:gd name="T73" fmla="*/ 2 h 1910"/>
                <a:gd name="T74" fmla="*/ 1 w 937"/>
                <a:gd name="T75" fmla="*/ 2 h 1910"/>
                <a:gd name="T76" fmla="*/ 1 w 937"/>
                <a:gd name="T77" fmla="*/ 2 h 1910"/>
                <a:gd name="T78" fmla="*/ 1 w 937"/>
                <a:gd name="T79" fmla="*/ 2 h 1910"/>
                <a:gd name="T80" fmla="*/ 1 w 937"/>
                <a:gd name="T81" fmla="*/ 2 h 1910"/>
                <a:gd name="T82" fmla="*/ 1 w 937"/>
                <a:gd name="T83" fmla="*/ 2 h 1910"/>
                <a:gd name="T84" fmla="*/ 1 w 937"/>
                <a:gd name="T85" fmla="*/ 2 h 1910"/>
                <a:gd name="T86" fmla="*/ 1 w 937"/>
                <a:gd name="T87" fmla="*/ 2 h 1910"/>
                <a:gd name="T88" fmla="*/ 1 w 937"/>
                <a:gd name="T89" fmla="*/ 2 h 1910"/>
                <a:gd name="T90" fmla="*/ 1 w 937"/>
                <a:gd name="T91" fmla="*/ 1 h 1910"/>
                <a:gd name="T92" fmla="*/ 1 w 937"/>
                <a:gd name="T93" fmla="*/ 1 h 1910"/>
                <a:gd name="T94" fmla="*/ 1 w 937"/>
                <a:gd name="T95" fmla="*/ 1 h 1910"/>
                <a:gd name="T96" fmla="*/ 1 w 937"/>
                <a:gd name="T97" fmla="*/ 1 h 1910"/>
                <a:gd name="T98" fmla="*/ 0 w 937"/>
                <a:gd name="T99" fmla="*/ 1 h 1910"/>
                <a:gd name="T100" fmla="*/ 0 w 937"/>
                <a:gd name="T101" fmla="*/ 1 h 1910"/>
                <a:gd name="T102" fmla="*/ 0 w 937"/>
                <a:gd name="T103" fmla="*/ 1 h 1910"/>
                <a:gd name="T104" fmla="*/ 0 w 937"/>
                <a:gd name="T105" fmla="*/ 1 h 1910"/>
                <a:gd name="T106" fmla="*/ 0 w 937"/>
                <a:gd name="T107" fmla="*/ 0 h 1910"/>
                <a:gd name="T108" fmla="*/ 0 w 937"/>
                <a:gd name="T109" fmla="*/ 0 h 1910"/>
                <a:gd name="T110" fmla="*/ 0 w 937"/>
                <a:gd name="T111" fmla="*/ 0 h 1910"/>
                <a:gd name="T112" fmla="*/ 0 w 937"/>
                <a:gd name="T113" fmla="*/ 0 h 1910"/>
                <a:gd name="T114" fmla="*/ 0 w 937"/>
                <a:gd name="T115" fmla="*/ 0 h 1910"/>
                <a:gd name="T116" fmla="*/ 1 w 937"/>
                <a:gd name="T117" fmla="*/ 0 h 1910"/>
                <a:gd name="T118" fmla="*/ 1 w 937"/>
                <a:gd name="T119" fmla="*/ 0 h 1910"/>
                <a:gd name="T120" fmla="*/ 1 w 937"/>
                <a:gd name="T121" fmla="*/ 0 h 1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37"/>
                <a:gd name="T184" fmla="*/ 0 h 1910"/>
                <a:gd name="T185" fmla="*/ 937 w 937"/>
                <a:gd name="T186" fmla="*/ 1910 h 191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37" h="1910">
                  <a:moveTo>
                    <a:pt x="336" y="0"/>
                  </a:moveTo>
                  <a:lnTo>
                    <a:pt x="619" y="0"/>
                  </a:lnTo>
                  <a:lnTo>
                    <a:pt x="565" y="73"/>
                  </a:lnTo>
                  <a:lnTo>
                    <a:pt x="401" y="73"/>
                  </a:lnTo>
                  <a:lnTo>
                    <a:pt x="338" y="190"/>
                  </a:lnTo>
                  <a:lnTo>
                    <a:pt x="622" y="190"/>
                  </a:lnTo>
                  <a:lnTo>
                    <a:pt x="564" y="74"/>
                  </a:lnTo>
                  <a:lnTo>
                    <a:pt x="619" y="1"/>
                  </a:lnTo>
                  <a:lnTo>
                    <a:pt x="718" y="182"/>
                  </a:lnTo>
                  <a:lnTo>
                    <a:pt x="772" y="183"/>
                  </a:lnTo>
                  <a:lnTo>
                    <a:pt x="790" y="245"/>
                  </a:lnTo>
                  <a:lnTo>
                    <a:pt x="875" y="245"/>
                  </a:lnTo>
                  <a:lnTo>
                    <a:pt x="876" y="288"/>
                  </a:lnTo>
                  <a:lnTo>
                    <a:pt x="907" y="290"/>
                  </a:lnTo>
                  <a:lnTo>
                    <a:pt x="937" y="290"/>
                  </a:lnTo>
                  <a:lnTo>
                    <a:pt x="937" y="557"/>
                  </a:lnTo>
                  <a:lnTo>
                    <a:pt x="875" y="558"/>
                  </a:lnTo>
                  <a:lnTo>
                    <a:pt x="873" y="614"/>
                  </a:lnTo>
                  <a:lnTo>
                    <a:pt x="794" y="614"/>
                  </a:lnTo>
                  <a:lnTo>
                    <a:pt x="771" y="680"/>
                  </a:lnTo>
                  <a:lnTo>
                    <a:pt x="727" y="682"/>
                  </a:lnTo>
                  <a:lnTo>
                    <a:pt x="724" y="817"/>
                  </a:lnTo>
                  <a:lnTo>
                    <a:pt x="694" y="817"/>
                  </a:lnTo>
                  <a:lnTo>
                    <a:pt x="685" y="837"/>
                  </a:lnTo>
                  <a:lnTo>
                    <a:pt x="685" y="973"/>
                  </a:lnTo>
                  <a:lnTo>
                    <a:pt x="632" y="974"/>
                  </a:lnTo>
                  <a:lnTo>
                    <a:pt x="635" y="1788"/>
                  </a:lnTo>
                  <a:lnTo>
                    <a:pt x="511" y="1910"/>
                  </a:lnTo>
                  <a:lnTo>
                    <a:pt x="351" y="1769"/>
                  </a:lnTo>
                  <a:lnTo>
                    <a:pt x="408" y="1729"/>
                  </a:lnTo>
                  <a:lnTo>
                    <a:pt x="408" y="1682"/>
                  </a:lnTo>
                  <a:lnTo>
                    <a:pt x="351" y="1640"/>
                  </a:lnTo>
                  <a:lnTo>
                    <a:pt x="408" y="1603"/>
                  </a:lnTo>
                  <a:lnTo>
                    <a:pt x="399" y="1588"/>
                  </a:lnTo>
                  <a:lnTo>
                    <a:pt x="350" y="1555"/>
                  </a:lnTo>
                  <a:lnTo>
                    <a:pt x="342" y="1450"/>
                  </a:lnTo>
                  <a:lnTo>
                    <a:pt x="335" y="1439"/>
                  </a:lnTo>
                  <a:lnTo>
                    <a:pt x="409" y="1379"/>
                  </a:lnTo>
                  <a:lnTo>
                    <a:pt x="409" y="1326"/>
                  </a:lnTo>
                  <a:lnTo>
                    <a:pt x="350" y="1264"/>
                  </a:lnTo>
                  <a:lnTo>
                    <a:pt x="408" y="1209"/>
                  </a:lnTo>
                  <a:lnTo>
                    <a:pt x="408" y="1154"/>
                  </a:lnTo>
                  <a:lnTo>
                    <a:pt x="351" y="1083"/>
                  </a:lnTo>
                  <a:lnTo>
                    <a:pt x="340" y="967"/>
                  </a:lnTo>
                  <a:lnTo>
                    <a:pt x="272" y="967"/>
                  </a:lnTo>
                  <a:lnTo>
                    <a:pt x="272" y="811"/>
                  </a:lnTo>
                  <a:lnTo>
                    <a:pt x="230" y="811"/>
                  </a:lnTo>
                  <a:lnTo>
                    <a:pt x="230" y="675"/>
                  </a:lnTo>
                  <a:lnTo>
                    <a:pt x="184" y="675"/>
                  </a:lnTo>
                  <a:lnTo>
                    <a:pt x="164" y="609"/>
                  </a:lnTo>
                  <a:lnTo>
                    <a:pt x="71" y="609"/>
                  </a:lnTo>
                  <a:lnTo>
                    <a:pt x="71" y="552"/>
                  </a:lnTo>
                  <a:lnTo>
                    <a:pt x="0" y="552"/>
                  </a:lnTo>
                  <a:lnTo>
                    <a:pt x="0" y="283"/>
                  </a:lnTo>
                  <a:lnTo>
                    <a:pt x="70" y="283"/>
                  </a:lnTo>
                  <a:lnTo>
                    <a:pt x="70" y="244"/>
                  </a:lnTo>
                  <a:lnTo>
                    <a:pt x="148" y="244"/>
                  </a:lnTo>
                  <a:lnTo>
                    <a:pt x="167" y="227"/>
                  </a:lnTo>
                  <a:lnTo>
                    <a:pt x="185" y="183"/>
                  </a:lnTo>
                  <a:lnTo>
                    <a:pt x="230" y="18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9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1502" y="1865"/>
              <a:ext cx="234" cy="383"/>
            </a:xfrm>
            <a:custGeom>
              <a:avLst/>
              <a:gdLst>
                <a:gd name="T0" fmla="*/ 1 w 938"/>
                <a:gd name="T1" fmla="*/ 0 h 1912"/>
                <a:gd name="T2" fmla="*/ 2 w 938"/>
                <a:gd name="T3" fmla="*/ 0 h 1912"/>
                <a:gd name="T4" fmla="*/ 2 w 938"/>
                <a:gd name="T5" fmla="*/ 0 h 1912"/>
                <a:gd name="T6" fmla="*/ 1 w 938"/>
                <a:gd name="T7" fmla="*/ 0 h 1912"/>
                <a:gd name="T8" fmla="*/ 1 w 938"/>
                <a:gd name="T9" fmla="*/ 0 h 1912"/>
                <a:gd name="T10" fmla="*/ 2 w 938"/>
                <a:gd name="T11" fmla="*/ 0 h 1912"/>
                <a:gd name="T12" fmla="*/ 2 w 938"/>
                <a:gd name="T13" fmla="*/ 0 h 1912"/>
                <a:gd name="T14" fmla="*/ 2 w 938"/>
                <a:gd name="T15" fmla="*/ 0 h 1912"/>
                <a:gd name="T16" fmla="*/ 3 w 938"/>
                <a:gd name="T17" fmla="*/ 0 h 1912"/>
                <a:gd name="T18" fmla="*/ 3 w 938"/>
                <a:gd name="T19" fmla="*/ 0 h 1912"/>
                <a:gd name="T20" fmla="*/ 3 w 938"/>
                <a:gd name="T21" fmla="*/ 0 h 1912"/>
                <a:gd name="T22" fmla="*/ 3 w 938"/>
                <a:gd name="T23" fmla="*/ 0 h 1912"/>
                <a:gd name="T24" fmla="*/ 3 w 938"/>
                <a:gd name="T25" fmla="*/ 0 h 1912"/>
                <a:gd name="T26" fmla="*/ 3 w 938"/>
                <a:gd name="T27" fmla="*/ 0 h 1912"/>
                <a:gd name="T28" fmla="*/ 3 w 938"/>
                <a:gd name="T29" fmla="*/ 0 h 1912"/>
                <a:gd name="T30" fmla="*/ 3 w 938"/>
                <a:gd name="T31" fmla="*/ 1 h 1912"/>
                <a:gd name="T32" fmla="*/ 3 w 938"/>
                <a:gd name="T33" fmla="*/ 1 h 1912"/>
                <a:gd name="T34" fmla="*/ 3 w 938"/>
                <a:gd name="T35" fmla="*/ 1 h 1912"/>
                <a:gd name="T36" fmla="*/ 3 w 938"/>
                <a:gd name="T37" fmla="*/ 1 h 1912"/>
                <a:gd name="T38" fmla="*/ 3 w 938"/>
                <a:gd name="T39" fmla="*/ 1 h 1912"/>
                <a:gd name="T40" fmla="*/ 3 w 938"/>
                <a:gd name="T41" fmla="*/ 1 h 1912"/>
                <a:gd name="T42" fmla="*/ 3 w 938"/>
                <a:gd name="T43" fmla="*/ 1 h 1912"/>
                <a:gd name="T44" fmla="*/ 3 w 938"/>
                <a:gd name="T45" fmla="*/ 1 h 1912"/>
                <a:gd name="T46" fmla="*/ 3 w 938"/>
                <a:gd name="T47" fmla="*/ 1 h 1912"/>
                <a:gd name="T48" fmla="*/ 3 w 938"/>
                <a:gd name="T49" fmla="*/ 2 h 1912"/>
                <a:gd name="T50" fmla="*/ 2 w 938"/>
                <a:gd name="T51" fmla="*/ 2 h 1912"/>
                <a:gd name="T52" fmla="*/ 2 w 938"/>
                <a:gd name="T53" fmla="*/ 3 h 1912"/>
                <a:gd name="T54" fmla="*/ 2 w 938"/>
                <a:gd name="T55" fmla="*/ 3 h 1912"/>
                <a:gd name="T56" fmla="*/ 1 w 938"/>
                <a:gd name="T57" fmla="*/ 3 h 1912"/>
                <a:gd name="T58" fmla="*/ 1 w 938"/>
                <a:gd name="T59" fmla="*/ 3 h 1912"/>
                <a:gd name="T60" fmla="*/ 1 w 938"/>
                <a:gd name="T61" fmla="*/ 3 h 1912"/>
                <a:gd name="T62" fmla="*/ 1 w 938"/>
                <a:gd name="T63" fmla="*/ 3 h 1912"/>
                <a:gd name="T64" fmla="*/ 1 w 938"/>
                <a:gd name="T65" fmla="*/ 3 h 1912"/>
                <a:gd name="T66" fmla="*/ 1 w 938"/>
                <a:gd name="T67" fmla="*/ 3 h 1912"/>
                <a:gd name="T68" fmla="*/ 1 w 938"/>
                <a:gd name="T69" fmla="*/ 2 h 1912"/>
                <a:gd name="T70" fmla="*/ 1 w 938"/>
                <a:gd name="T71" fmla="*/ 2 h 1912"/>
                <a:gd name="T72" fmla="*/ 1 w 938"/>
                <a:gd name="T73" fmla="*/ 2 h 1912"/>
                <a:gd name="T74" fmla="*/ 1 w 938"/>
                <a:gd name="T75" fmla="*/ 2 h 1912"/>
                <a:gd name="T76" fmla="*/ 1 w 938"/>
                <a:gd name="T77" fmla="*/ 2 h 1912"/>
                <a:gd name="T78" fmla="*/ 1 w 938"/>
                <a:gd name="T79" fmla="*/ 2 h 1912"/>
                <a:gd name="T80" fmla="*/ 1 w 938"/>
                <a:gd name="T81" fmla="*/ 2 h 1912"/>
                <a:gd name="T82" fmla="*/ 1 w 938"/>
                <a:gd name="T83" fmla="*/ 2 h 1912"/>
                <a:gd name="T84" fmla="*/ 1 w 938"/>
                <a:gd name="T85" fmla="*/ 2 h 1912"/>
                <a:gd name="T86" fmla="*/ 1 w 938"/>
                <a:gd name="T87" fmla="*/ 2 h 1912"/>
                <a:gd name="T88" fmla="*/ 1 w 938"/>
                <a:gd name="T89" fmla="*/ 2 h 1912"/>
                <a:gd name="T90" fmla="*/ 1 w 938"/>
                <a:gd name="T91" fmla="*/ 1 h 1912"/>
                <a:gd name="T92" fmla="*/ 1 w 938"/>
                <a:gd name="T93" fmla="*/ 1 h 1912"/>
                <a:gd name="T94" fmla="*/ 1 w 938"/>
                <a:gd name="T95" fmla="*/ 1 h 1912"/>
                <a:gd name="T96" fmla="*/ 1 w 938"/>
                <a:gd name="T97" fmla="*/ 1 h 1912"/>
                <a:gd name="T98" fmla="*/ 0 w 938"/>
                <a:gd name="T99" fmla="*/ 1 h 1912"/>
                <a:gd name="T100" fmla="*/ 0 w 938"/>
                <a:gd name="T101" fmla="*/ 1 h 1912"/>
                <a:gd name="T102" fmla="*/ 0 w 938"/>
                <a:gd name="T103" fmla="*/ 1 h 1912"/>
                <a:gd name="T104" fmla="*/ 0 w 938"/>
                <a:gd name="T105" fmla="*/ 1 h 1912"/>
                <a:gd name="T106" fmla="*/ 0 w 938"/>
                <a:gd name="T107" fmla="*/ 0 h 1912"/>
                <a:gd name="T108" fmla="*/ 0 w 938"/>
                <a:gd name="T109" fmla="*/ 0 h 1912"/>
                <a:gd name="T110" fmla="*/ 0 w 938"/>
                <a:gd name="T111" fmla="*/ 0 h 1912"/>
                <a:gd name="T112" fmla="*/ 0 w 938"/>
                <a:gd name="T113" fmla="*/ 0 h 1912"/>
                <a:gd name="T114" fmla="*/ 0 w 938"/>
                <a:gd name="T115" fmla="*/ 0 h 1912"/>
                <a:gd name="T116" fmla="*/ 1 w 938"/>
                <a:gd name="T117" fmla="*/ 0 h 1912"/>
                <a:gd name="T118" fmla="*/ 1 w 938"/>
                <a:gd name="T119" fmla="*/ 0 h 1912"/>
                <a:gd name="T120" fmla="*/ 1 w 938"/>
                <a:gd name="T121" fmla="*/ 0 h 191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38"/>
                <a:gd name="T184" fmla="*/ 0 h 1912"/>
                <a:gd name="T185" fmla="*/ 938 w 938"/>
                <a:gd name="T186" fmla="*/ 1912 h 191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38" h="1912">
                  <a:moveTo>
                    <a:pt x="336" y="0"/>
                  </a:moveTo>
                  <a:lnTo>
                    <a:pt x="619" y="0"/>
                  </a:lnTo>
                  <a:lnTo>
                    <a:pt x="565" y="73"/>
                  </a:lnTo>
                  <a:lnTo>
                    <a:pt x="400" y="73"/>
                  </a:lnTo>
                  <a:lnTo>
                    <a:pt x="338" y="190"/>
                  </a:lnTo>
                  <a:lnTo>
                    <a:pt x="622" y="190"/>
                  </a:lnTo>
                  <a:lnTo>
                    <a:pt x="564" y="74"/>
                  </a:lnTo>
                  <a:lnTo>
                    <a:pt x="619" y="1"/>
                  </a:lnTo>
                  <a:lnTo>
                    <a:pt x="719" y="182"/>
                  </a:lnTo>
                  <a:lnTo>
                    <a:pt x="772" y="183"/>
                  </a:lnTo>
                  <a:lnTo>
                    <a:pt x="790" y="245"/>
                  </a:lnTo>
                  <a:lnTo>
                    <a:pt x="874" y="245"/>
                  </a:lnTo>
                  <a:lnTo>
                    <a:pt x="876" y="289"/>
                  </a:lnTo>
                  <a:lnTo>
                    <a:pt x="907" y="290"/>
                  </a:lnTo>
                  <a:lnTo>
                    <a:pt x="938" y="290"/>
                  </a:lnTo>
                  <a:lnTo>
                    <a:pt x="938" y="557"/>
                  </a:lnTo>
                  <a:lnTo>
                    <a:pt x="874" y="558"/>
                  </a:lnTo>
                  <a:lnTo>
                    <a:pt x="873" y="614"/>
                  </a:lnTo>
                  <a:lnTo>
                    <a:pt x="794" y="614"/>
                  </a:lnTo>
                  <a:lnTo>
                    <a:pt x="771" y="681"/>
                  </a:lnTo>
                  <a:lnTo>
                    <a:pt x="727" y="682"/>
                  </a:lnTo>
                  <a:lnTo>
                    <a:pt x="724" y="817"/>
                  </a:lnTo>
                  <a:lnTo>
                    <a:pt x="694" y="817"/>
                  </a:lnTo>
                  <a:lnTo>
                    <a:pt x="687" y="829"/>
                  </a:lnTo>
                  <a:lnTo>
                    <a:pt x="687" y="974"/>
                  </a:lnTo>
                  <a:lnTo>
                    <a:pt x="632" y="974"/>
                  </a:lnTo>
                  <a:lnTo>
                    <a:pt x="635" y="1788"/>
                  </a:lnTo>
                  <a:lnTo>
                    <a:pt x="511" y="1912"/>
                  </a:lnTo>
                  <a:lnTo>
                    <a:pt x="351" y="1770"/>
                  </a:lnTo>
                  <a:lnTo>
                    <a:pt x="408" y="1730"/>
                  </a:lnTo>
                  <a:lnTo>
                    <a:pt x="408" y="1683"/>
                  </a:lnTo>
                  <a:lnTo>
                    <a:pt x="351" y="1640"/>
                  </a:lnTo>
                  <a:lnTo>
                    <a:pt x="408" y="1604"/>
                  </a:lnTo>
                  <a:lnTo>
                    <a:pt x="399" y="1589"/>
                  </a:lnTo>
                  <a:lnTo>
                    <a:pt x="350" y="1555"/>
                  </a:lnTo>
                  <a:lnTo>
                    <a:pt x="342" y="1450"/>
                  </a:lnTo>
                  <a:lnTo>
                    <a:pt x="335" y="1441"/>
                  </a:lnTo>
                  <a:lnTo>
                    <a:pt x="409" y="1379"/>
                  </a:lnTo>
                  <a:lnTo>
                    <a:pt x="409" y="1326"/>
                  </a:lnTo>
                  <a:lnTo>
                    <a:pt x="350" y="1264"/>
                  </a:lnTo>
                  <a:lnTo>
                    <a:pt x="408" y="1209"/>
                  </a:lnTo>
                  <a:lnTo>
                    <a:pt x="408" y="1154"/>
                  </a:lnTo>
                  <a:lnTo>
                    <a:pt x="351" y="1083"/>
                  </a:lnTo>
                  <a:lnTo>
                    <a:pt x="340" y="967"/>
                  </a:lnTo>
                  <a:lnTo>
                    <a:pt x="272" y="967"/>
                  </a:lnTo>
                  <a:lnTo>
                    <a:pt x="272" y="811"/>
                  </a:lnTo>
                  <a:lnTo>
                    <a:pt x="231" y="811"/>
                  </a:lnTo>
                  <a:lnTo>
                    <a:pt x="231" y="675"/>
                  </a:lnTo>
                  <a:lnTo>
                    <a:pt x="184" y="675"/>
                  </a:lnTo>
                  <a:lnTo>
                    <a:pt x="163" y="610"/>
                  </a:lnTo>
                  <a:lnTo>
                    <a:pt x="71" y="610"/>
                  </a:lnTo>
                  <a:lnTo>
                    <a:pt x="71" y="552"/>
                  </a:lnTo>
                  <a:lnTo>
                    <a:pt x="0" y="552"/>
                  </a:lnTo>
                  <a:lnTo>
                    <a:pt x="0" y="283"/>
                  </a:lnTo>
                  <a:lnTo>
                    <a:pt x="70" y="283"/>
                  </a:lnTo>
                  <a:lnTo>
                    <a:pt x="70" y="244"/>
                  </a:lnTo>
                  <a:lnTo>
                    <a:pt x="148" y="244"/>
                  </a:lnTo>
                  <a:lnTo>
                    <a:pt x="167" y="227"/>
                  </a:lnTo>
                  <a:lnTo>
                    <a:pt x="185" y="183"/>
                  </a:lnTo>
                  <a:lnTo>
                    <a:pt x="231" y="18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B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1535" y="1927"/>
              <a:ext cx="179" cy="44"/>
              <a:chOff x="1535" y="1927"/>
              <a:chExt cx="179" cy="44"/>
            </a:xfrm>
          </p:grpSpPr>
          <p:sp>
            <p:nvSpPr>
              <p:cNvPr id="23" name="Freeform 31"/>
              <p:cNvSpPr>
                <a:spLocks/>
              </p:cNvSpPr>
              <p:nvPr/>
            </p:nvSpPr>
            <p:spPr bwMode="auto">
              <a:xfrm>
                <a:off x="1535" y="1927"/>
                <a:ext cx="165" cy="44"/>
              </a:xfrm>
              <a:custGeom>
                <a:avLst/>
                <a:gdLst>
                  <a:gd name="T0" fmla="*/ 0 w 663"/>
                  <a:gd name="T1" fmla="*/ 0 h 219"/>
                  <a:gd name="T2" fmla="*/ 0 w 663"/>
                  <a:gd name="T3" fmla="*/ 0 h 219"/>
                  <a:gd name="T4" fmla="*/ 2 w 663"/>
                  <a:gd name="T5" fmla="*/ 0 h 219"/>
                  <a:gd name="T6" fmla="*/ 2 w 663"/>
                  <a:gd name="T7" fmla="*/ 0 h 219"/>
                  <a:gd name="T8" fmla="*/ 0 w 663"/>
                  <a:gd name="T9" fmla="*/ 0 h 219"/>
                  <a:gd name="T10" fmla="*/ 0 w 663"/>
                  <a:gd name="T11" fmla="*/ 0 h 219"/>
                  <a:gd name="T12" fmla="*/ 0 w 663"/>
                  <a:gd name="T13" fmla="*/ 0 h 219"/>
                  <a:gd name="T14" fmla="*/ 0 w 663"/>
                  <a:gd name="T15" fmla="*/ 0 h 219"/>
                  <a:gd name="T16" fmla="*/ 0 w 663"/>
                  <a:gd name="T17" fmla="*/ 0 h 2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63"/>
                  <a:gd name="T28" fmla="*/ 0 h 219"/>
                  <a:gd name="T29" fmla="*/ 663 w 663"/>
                  <a:gd name="T30" fmla="*/ 219 h 2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63" h="219">
                    <a:moveTo>
                      <a:pt x="0" y="114"/>
                    </a:moveTo>
                    <a:lnTo>
                      <a:pt x="58" y="0"/>
                    </a:lnTo>
                    <a:lnTo>
                      <a:pt x="663" y="0"/>
                    </a:lnTo>
                    <a:lnTo>
                      <a:pt x="657" y="8"/>
                    </a:lnTo>
                    <a:lnTo>
                      <a:pt x="64" y="8"/>
                    </a:lnTo>
                    <a:lnTo>
                      <a:pt x="11" y="114"/>
                    </a:lnTo>
                    <a:lnTo>
                      <a:pt x="63" y="212"/>
                    </a:lnTo>
                    <a:lnTo>
                      <a:pt x="53" y="219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B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Freeform 32"/>
              <p:cNvSpPr>
                <a:spLocks/>
              </p:cNvSpPr>
              <p:nvPr/>
            </p:nvSpPr>
            <p:spPr bwMode="auto">
              <a:xfrm>
                <a:off x="1548" y="1927"/>
                <a:ext cx="166" cy="43"/>
              </a:xfrm>
              <a:custGeom>
                <a:avLst/>
                <a:gdLst>
                  <a:gd name="T0" fmla="*/ 3 w 663"/>
                  <a:gd name="T1" fmla="*/ 0 h 219"/>
                  <a:gd name="T2" fmla="*/ 3 w 663"/>
                  <a:gd name="T3" fmla="*/ 0 h 219"/>
                  <a:gd name="T4" fmla="*/ 0 w 663"/>
                  <a:gd name="T5" fmla="*/ 0 h 219"/>
                  <a:gd name="T6" fmla="*/ 0 w 663"/>
                  <a:gd name="T7" fmla="*/ 0 h 219"/>
                  <a:gd name="T8" fmla="*/ 3 w 663"/>
                  <a:gd name="T9" fmla="*/ 0 h 219"/>
                  <a:gd name="T10" fmla="*/ 3 w 663"/>
                  <a:gd name="T11" fmla="*/ 0 h 219"/>
                  <a:gd name="T12" fmla="*/ 3 w 663"/>
                  <a:gd name="T13" fmla="*/ 0 h 219"/>
                  <a:gd name="T14" fmla="*/ 3 w 663"/>
                  <a:gd name="T15" fmla="*/ 0 h 219"/>
                  <a:gd name="T16" fmla="*/ 3 w 663"/>
                  <a:gd name="T17" fmla="*/ 0 h 2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63"/>
                  <a:gd name="T28" fmla="*/ 0 h 219"/>
                  <a:gd name="T29" fmla="*/ 663 w 663"/>
                  <a:gd name="T30" fmla="*/ 219 h 2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63" h="219">
                    <a:moveTo>
                      <a:pt x="663" y="104"/>
                    </a:moveTo>
                    <a:lnTo>
                      <a:pt x="605" y="219"/>
                    </a:lnTo>
                    <a:lnTo>
                      <a:pt x="0" y="219"/>
                    </a:lnTo>
                    <a:lnTo>
                      <a:pt x="6" y="211"/>
                    </a:lnTo>
                    <a:lnTo>
                      <a:pt x="599" y="211"/>
                    </a:lnTo>
                    <a:lnTo>
                      <a:pt x="652" y="104"/>
                    </a:lnTo>
                    <a:lnTo>
                      <a:pt x="600" y="7"/>
                    </a:lnTo>
                    <a:lnTo>
                      <a:pt x="610" y="0"/>
                    </a:lnTo>
                    <a:lnTo>
                      <a:pt x="663" y="104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1520" y="1920"/>
              <a:ext cx="200" cy="2"/>
            </a:xfrm>
            <a:prstGeom prst="rect">
              <a:avLst/>
            </a:prstGeom>
            <a:solidFill>
              <a:srgbClr val="FF9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1540" y="1911"/>
              <a:ext cx="155" cy="3"/>
            </a:xfrm>
            <a:prstGeom prst="rect">
              <a:avLst/>
            </a:prstGeom>
            <a:solidFill>
              <a:srgbClr val="FF9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1520" y="1976"/>
              <a:ext cx="200" cy="271"/>
              <a:chOff x="1520" y="1976"/>
              <a:chExt cx="200" cy="271"/>
            </a:xfrm>
          </p:grpSpPr>
          <p:sp>
            <p:nvSpPr>
              <p:cNvPr id="15" name="Freeform 36"/>
              <p:cNvSpPr>
                <a:spLocks/>
              </p:cNvSpPr>
              <p:nvPr/>
            </p:nvSpPr>
            <p:spPr bwMode="auto">
              <a:xfrm>
                <a:off x="1611" y="2029"/>
                <a:ext cx="6" cy="209"/>
              </a:xfrm>
              <a:custGeom>
                <a:avLst/>
                <a:gdLst>
                  <a:gd name="T0" fmla="*/ 0 w 20"/>
                  <a:gd name="T1" fmla="*/ 0 h 1045"/>
                  <a:gd name="T2" fmla="*/ 0 w 20"/>
                  <a:gd name="T3" fmla="*/ 2 h 1045"/>
                  <a:gd name="T4" fmla="*/ 0 w 20"/>
                  <a:gd name="T5" fmla="*/ 2 h 1045"/>
                  <a:gd name="T6" fmla="*/ 0 w 20"/>
                  <a:gd name="T7" fmla="*/ 0 h 1045"/>
                  <a:gd name="T8" fmla="*/ 0 w 20"/>
                  <a:gd name="T9" fmla="*/ 0 h 10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1045"/>
                  <a:gd name="T17" fmla="*/ 20 w 20"/>
                  <a:gd name="T18" fmla="*/ 1045 h 10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1045">
                    <a:moveTo>
                      <a:pt x="20" y="0"/>
                    </a:moveTo>
                    <a:lnTo>
                      <a:pt x="19" y="1045"/>
                    </a:lnTo>
                    <a:lnTo>
                      <a:pt x="2" y="1029"/>
                    </a:lnTo>
                    <a:lnTo>
                      <a:pt x="0" y="3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Freeform 37"/>
              <p:cNvSpPr>
                <a:spLocks/>
              </p:cNvSpPr>
              <p:nvPr/>
            </p:nvSpPr>
            <p:spPr bwMode="auto">
              <a:xfrm>
                <a:off x="1640" y="2035"/>
                <a:ext cx="5" cy="204"/>
              </a:xfrm>
              <a:custGeom>
                <a:avLst/>
                <a:gdLst>
                  <a:gd name="T0" fmla="*/ 0 w 19"/>
                  <a:gd name="T1" fmla="*/ 0 h 1019"/>
                  <a:gd name="T2" fmla="*/ 0 w 19"/>
                  <a:gd name="T3" fmla="*/ 2 h 1019"/>
                  <a:gd name="T4" fmla="*/ 0 w 19"/>
                  <a:gd name="T5" fmla="*/ 2 h 1019"/>
                  <a:gd name="T6" fmla="*/ 0 w 19"/>
                  <a:gd name="T7" fmla="*/ 0 h 1019"/>
                  <a:gd name="T8" fmla="*/ 0 w 19"/>
                  <a:gd name="T9" fmla="*/ 0 h 10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019"/>
                  <a:gd name="T17" fmla="*/ 19 w 19"/>
                  <a:gd name="T18" fmla="*/ 1019 h 10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019">
                    <a:moveTo>
                      <a:pt x="16" y="0"/>
                    </a:moveTo>
                    <a:lnTo>
                      <a:pt x="19" y="1002"/>
                    </a:lnTo>
                    <a:lnTo>
                      <a:pt x="2" y="1019"/>
                    </a:lnTo>
                    <a:lnTo>
                      <a:pt x="0" y="8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4" name="Group 43"/>
              <p:cNvGrpSpPr>
                <a:grpSpLocks/>
              </p:cNvGrpSpPr>
              <p:nvPr/>
            </p:nvGrpSpPr>
            <p:grpSpPr bwMode="auto">
              <a:xfrm>
                <a:off x="1520" y="1976"/>
                <a:ext cx="200" cy="271"/>
                <a:chOff x="1520" y="1976"/>
                <a:chExt cx="200" cy="271"/>
              </a:xfrm>
            </p:grpSpPr>
            <p:sp>
              <p:nvSpPr>
                <p:cNvPr id="18" name="Rectangle 38"/>
                <p:cNvSpPr>
                  <a:spLocks noChangeArrowheads="1"/>
                </p:cNvSpPr>
                <p:nvPr/>
              </p:nvSpPr>
              <p:spPr bwMode="auto">
                <a:xfrm>
                  <a:off x="1520" y="1976"/>
                  <a:ext cx="200" cy="5"/>
                </a:xfrm>
                <a:prstGeom prst="rect">
                  <a:avLst/>
                </a:prstGeom>
                <a:solidFill>
                  <a:srgbClr val="BF7F3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" name="Rectangle 39"/>
                <p:cNvSpPr>
                  <a:spLocks noChangeArrowheads="1"/>
                </p:cNvSpPr>
                <p:nvPr/>
              </p:nvSpPr>
              <p:spPr bwMode="auto">
                <a:xfrm>
                  <a:off x="1561" y="2002"/>
                  <a:ext cx="122" cy="4"/>
                </a:xfrm>
                <a:prstGeom prst="rect">
                  <a:avLst/>
                </a:prstGeom>
                <a:solidFill>
                  <a:srgbClr val="BF7F3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" name="Freeform 40"/>
                <p:cNvSpPr>
                  <a:spLocks/>
                </p:cNvSpPr>
                <p:nvPr/>
              </p:nvSpPr>
              <p:spPr bwMode="auto">
                <a:xfrm>
                  <a:off x="1629" y="2035"/>
                  <a:ext cx="15" cy="212"/>
                </a:xfrm>
                <a:custGeom>
                  <a:avLst/>
                  <a:gdLst>
                    <a:gd name="T0" fmla="*/ 0 w 62"/>
                    <a:gd name="T1" fmla="*/ 0 h 1061"/>
                    <a:gd name="T2" fmla="*/ 0 w 62"/>
                    <a:gd name="T3" fmla="*/ 0 h 1061"/>
                    <a:gd name="T4" fmla="*/ 0 w 62"/>
                    <a:gd name="T5" fmla="*/ 0 h 1061"/>
                    <a:gd name="T6" fmla="*/ 0 w 62"/>
                    <a:gd name="T7" fmla="*/ 2 h 1061"/>
                    <a:gd name="T8" fmla="*/ 0 w 62"/>
                    <a:gd name="T9" fmla="*/ 2 h 1061"/>
                    <a:gd name="T10" fmla="*/ 0 w 62"/>
                    <a:gd name="T11" fmla="*/ 0 h 1061"/>
                    <a:gd name="T12" fmla="*/ 0 w 62"/>
                    <a:gd name="T13" fmla="*/ 0 h 10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2"/>
                    <a:gd name="T22" fmla="*/ 0 h 1061"/>
                    <a:gd name="T23" fmla="*/ 62 w 62"/>
                    <a:gd name="T24" fmla="*/ 1061 h 10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2" h="1061">
                      <a:moveTo>
                        <a:pt x="62" y="0"/>
                      </a:moveTo>
                      <a:lnTo>
                        <a:pt x="47" y="69"/>
                      </a:lnTo>
                      <a:lnTo>
                        <a:pt x="23" y="129"/>
                      </a:lnTo>
                      <a:lnTo>
                        <a:pt x="23" y="1041"/>
                      </a:lnTo>
                      <a:lnTo>
                        <a:pt x="5" y="1061"/>
                      </a:lnTo>
                      <a:lnTo>
                        <a:pt x="0" y="11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" name="Freeform 41"/>
                <p:cNvSpPr>
                  <a:spLocks/>
                </p:cNvSpPr>
                <p:nvPr/>
              </p:nvSpPr>
              <p:spPr bwMode="auto">
                <a:xfrm>
                  <a:off x="1570" y="2027"/>
                  <a:ext cx="107" cy="32"/>
                </a:xfrm>
                <a:custGeom>
                  <a:avLst/>
                  <a:gdLst>
                    <a:gd name="T0" fmla="*/ 0 w 427"/>
                    <a:gd name="T1" fmla="*/ 0 h 160"/>
                    <a:gd name="T2" fmla="*/ 0 w 427"/>
                    <a:gd name="T3" fmla="*/ 0 h 160"/>
                    <a:gd name="T4" fmla="*/ 0 w 427"/>
                    <a:gd name="T5" fmla="*/ 0 h 160"/>
                    <a:gd name="T6" fmla="*/ 0 w 427"/>
                    <a:gd name="T7" fmla="*/ 0 h 160"/>
                    <a:gd name="T8" fmla="*/ 0 w 427"/>
                    <a:gd name="T9" fmla="*/ 0 h 160"/>
                    <a:gd name="T10" fmla="*/ 2 w 427"/>
                    <a:gd name="T11" fmla="*/ 0 h 160"/>
                    <a:gd name="T12" fmla="*/ 2 w 427"/>
                    <a:gd name="T13" fmla="*/ 0 h 160"/>
                    <a:gd name="T14" fmla="*/ 1 w 427"/>
                    <a:gd name="T15" fmla="*/ 0 h 160"/>
                    <a:gd name="T16" fmla="*/ 1 w 427"/>
                    <a:gd name="T17" fmla="*/ 0 h 160"/>
                    <a:gd name="T18" fmla="*/ 0 w 427"/>
                    <a:gd name="T19" fmla="*/ 0 h 160"/>
                    <a:gd name="T20" fmla="*/ 0 w 427"/>
                    <a:gd name="T21" fmla="*/ 0 h 16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27"/>
                    <a:gd name="T34" fmla="*/ 0 h 160"/>
                    <a:gd name="T35" fmla="*/ 427 w 427"/>
                    <a:gd name="T36" fmla="*/ 160 h 16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27" h="160">
                      <a:moveTo>
                        <a:pt x="72" y="160"/>
                      </a:moveTo>
                      <a:lnTo>
                        <a:pt x="43" y="124"/>
                      </a:lnTo>
                      <a:lnTo>
                        <a:pt x="43" y="19"/>
                      </a:ln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427" y="0"/>
                      </a:lnTo>
                      <a:lnTo>
                        <a:pt x="416" y="19"/>
                      </a:lnTo>
                      <a:lnTo>
                        <a:pt x="185" y="19"/>
                      </a:lnTo>
                      <a:lnTo>
                        <a:pt x="166" y="48"/>
                      </a:lnTo>
                      <a:lnTo>
                        <a:pt x="80" y="48"/>
                      </a:lnTo>
                      <a:lnTo>
                        <a:pt x="72" y="16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" name="Freeform 42"/>
                <p:cNvSpPr>
                  <a:spLocks/>
                </p:cNvSpPr>
                <p:nvPr/>
              </p:nvSpPr>
              <p:spPr bwMode="auto">
                <a:xfrm>
                  <a:off x="1543" y="1987"/>
                  <a:ext cx="158" cy="4"/>
                </a:xfrm>
                <a:custGeom>
                  <a:avLst/>
                  <a:gdLst>
                    <a:gd name="T0" fmla="*/ 0 w 631"/>
                    <a:gd name="T1" fmla="*/ 0 h 22"/>
                    <a:gd name="T2" fmla="*/ 3 w 631"/>
                    <a:gd name="T3" fmla="*/ 0 h 22"/>
                    <a:gd name="T4" fmla="*/ 3 w 631"/>
                    <a:gd name="T5" fmla="*/ 0 h 22"/>
                    <a:gd name="T6" fmla="*/ 0 w 631"/>
                    <a:gd name="T7" fmla="*/ 0 h 22"/>
                    <a:gd name="T8" fmla="*/ 0 w 631"/>
                    <a:gd name="T9" fmla="*/ 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1"/>
                    <a:gd name="T16" fmla="*/ 0 h 22"/>
                    <a:gd name="T17" fmla="*/ 631 w 631"/>
                    <a:gd name="T18" fmla="*/ 22 h 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1" h="22">
                      <a:moveTo>
                        <a:pt x="0" y="2"/>
                      </a:moveTo>
                      <a:lnTo>
                        <a:pt x="631" y="0"/>
                      </a:lnTo>
                      <a:lnTo>
                        <a:pt x="624" y="21"/>
                      </a:lnTo>
                      <a:lnTo>
                        <a:pt x="5" y="2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Chaves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</a:t>
            </a:r>
            <a:r>
              <a:rPr lang="en-US" dirty="0" smtClean="0"/>
              <a:t>: 	</a:t>
            </a:r>
            <a:r>
              <a:rPr lang="en-US" dirty="0" err="1" smtClean="0"/>
              <a:t>Público</a:t>
            </a:r>
            <a:endParaRPr lang="en-US" dirty="0" smtClean="0"/>
          </a:p>
          <a:p>
            <a:r>
              <a:rPr lang="en-US" dirty="0" err="1" smtClean="0"/>
              <a:t>Chave</a:t>
            </a:r>
            <a:r>
              <a:rPr lang="en-US" dirty="0" smtClean="0"/>
              <a:t>: 	</a:t>
            </a:r>
            <a:r>
              <a:rPr lang="en-US" dirty="0" err="1" smtClean="0"/>
              <a:t>Segredo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8 bits: 2</a:t>
            </a:r>
            <a:r>
              <a:rPr lang="en-US" baseline="30000" dirty="0" smtClean="0"/>
              <a:t>8 </a:t>
            </a:r>
            <a:r>
              <a:rPr lang="en-US" dirty="0" smtClean="0"/>
              <a:t>= 256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endParaRPr lang="en-US" dirty="0" smtClean="0"/>
          </a:p>
          <a:p>
            <a:r>
              <a:rPr lang="en-US" dirty="0" smtClean="0"/>
              <a:t>512 bits: 2</a:t>
            </a:r>
            <a:r>
              <a:rPr lang="en-US" baseline="30000" dirty="0" smtClean="0"/>
              <a:t>512 </a:t>
            </a:r>
            <a:r>
              <a:rPr lang="en-US" dirty="0" smtClean="0"/>
              <a:t>= 1,1579 x 10</a:t>
            </a:r>
            <a:r>
              <a:rPr lang="en-US" baseline="30000" dirty="0" smtClean="0"/>
              <a:t>77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endParaRPr lang="en-US" dirty="0" smtClean="0"/>
          </a:p>
          <a:p>
            <a:r>
              <a:rPr lang="pt-BR" dirty="0" smtClean="0"/>
              <a:t>Exemplo de chave ( AES256: 32 bytes):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A5 A3 A2 BC 66 9B 82 26 35 42 A2 83 05 17 79 05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A0 E3 20 B6 65 9D 9C 70 39 EB 01 BF C2 B2 92 C1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endParaRPr lang="en-US" baseline="30000" dirty="0" smtClean="0"/>
          </a:p>
          <a:p>
            <a:endParaRPr lang="en-US" baseline="30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Conceitos básicos de criptografia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Chaves e Algoritmos;</a:t>
            </a:r>
          </a:p>
          <a:p>
            <a:r>
              <a:rPr lang="pt-BR" dirty="0" smtClean="0"/>
              <a:t>Criptografia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Envelope Digital;</a:t>
            </a:r>
          </a:p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Hash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Criptográfico;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Assinatura;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Certificado Digital;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Autoridades Certificadoras;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utilizados em criptografia;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Dispositivos Criptográficos;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de interoperabilidade.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>
                <a:latin typeface="Arial" charset="0"/>
                <a:cs typeface="Arial" charset="0"/>
              </a:rPr>
              <a:t>Criptografia Simétrica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451427" y="5013176"/>
            <a:ext cx="10743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Cifragem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380429" y="4941168"/>
            <a:ext cx="13019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Decifragem</a:t>
            </a:r>
            <a:endParaRPr 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1206500" y="3556149"/>
            <a:ext cx="1066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5" name="Line 14"/>
          <p:cNvSpPr>
            <a:spLocks noChangeShapeType="1"/>
          </p:cNvSpPr>
          <p:nvPr/>
        </p:nvSpPr>
        <p:spPr bwMode="auto">
          <a:xfrm>
            <a:off x="6692900" y="3556149"/>
            <a:ext cx="1066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6" name="Line 15"/>
          <p:cNvSpPr>
            <a:spLocks noChangeShapeType="1"/>
          </p:cNvSpPr>
          <p:nvPr/>
        </p:nvSpPr>
        <p:spPr bwMode="auto">
          <a:xfrm>
            <a:off x="3797300" y="3556149"/>
            <a:ext cx="1447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7" name="Line 16"/>
          <p:cNvSpPr>
            <a:spLocks noChangeShapeType="1"/>
          </p:cNvSpPr>
          <p:nvPr/>
        </p:nvSpPr>
        <p:spPr bwMode="auto">
          <a:xfrm>
            <a:off x="2987824" y="2641873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8" name="Line 17"/>
          <p:cNvSpPr>
            <a:spLocks noChangeShapeType="1"/>
          </p:cNvSpPr>
          <p:nvPr/>
        </p:nvSpPr>
        <p:spPr bwMode="auto">
          <a:xfrm>
            <a:off x="6012160" y="2713881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2943225" y="1540024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pt-BR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0" name="Text Box 19"/>
          <p:cNvSpPr txBox="1">
            <a:spLocks noChangeArrowheads="1"/>
          </p:cNvSpPr>
          <p:nvPr/>
        </p:nvSpPr>
        <p:spPr bwMode="auto">
          <a:xfrm>
            <a:off x="3203848" y="980728"/>
            <a:ext cx="2925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dirty="0" err="1"/>
              <a:t>mesma</a:t>
            </a:r>
            <a:r>
              <a:rPr lang="en-US" sz="1600" dirty="0"/>
              <a:t> </a:t>
            </a:r>
            <a:r>
              <a:rPr lang="en-US" sz="1600" dirty="0" err="1"/>
              <a:t>chave</a:t>
            </a:r>
            <a:r>
              <a:rPr lang="en-US" sz="1600" dirty="0"/>
              <a:t> </a:t>
            </a:r>
            <a:r>
              <a:rPr lang="en-US" sz="1600" dirty="0" smtClean="0"/>
              <a:t>k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calculada</a:t>
            </a:r>
            <a:r>
              <a:rPr lang="en-US" sz="1600" dirty="0"/>
              <a:t> a </a:t>
            </a:r>
            <a:r>
              <a:rPr lang="en-US" sz="1600" dirty="0" err="1"/>
              <a:t>partir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outra</a:t>
            </a:r>
            <a:endParaRPr lang="en-US" sz="1600" dirty="0"/>
          </a:p>
        </p:txBody>
      </p:sp>
      <p:sp>
        <p:nvSpPr>
          <p:cNvPr id="1041" name="Line 20"/>
          <p:cNvSpPr>
            <a:spLocks noChangeShapeType="1"/>
          </p:cNvSpPr>
          <p:nvPr/>
        </p:nvSpPr>
        <p:spPr bwMode="auto">
          <a:xfrm flipH="1">
            <a:off x="3035300" y="1633761"/>
            <a:ext cx="1032644" cy="169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2" name="Line 21"/>
          <p:cNvSpPr>
            <a:spLocks noChangeShapeType="1"/>
          </p:cNvSpPr>
          <p:nvPr/>
        </p:nvSpPr>
        <p:spPr bwMode="auto">
          <a:xfrm>
            <a:off x="5076056" y="1633761"/>
            <a:ext cx="778644" cy="245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3" name="Text Box 22"/>
          <p:cNvSpPr txBox="1">
            <a:spLocks noChangeArrowheads="1"/>
          </p:cNvSpPr>
          <p:nvPr/>
        </p:nvSpPr>
        <p:spPr bwMode="auto">
          <a:xfrm>
            <a:off x="2339752" y="4653136"/>
            <a:ext cx="12890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600" b="1" dirty="0" err="1" smtClean="0">
                <a:latin typeface="Times New Roman" pitchFamily="18" charset="0"/>
              </a:rPr>
              <a:t>E</a:t>
            </a:r>
            <a:r>
              <a:rPr lang="en-US" sz="1400" b="1" baseline="-25000" dirty="0" err="1" smtClean="0">
                <a:latin typeface="Times New Roman" pitchFamily="18" charset="0"/>
              </a:rPr>
              <a:t>k</a:t>
            </a:r>
            <a:r>
              <a:rPr lang="en-US" sz="1600" b="1" dirty="0" smtClean="0">
                <a:latin typeface="Times New Roman" pitchFamily="18" charset="0"/>
              </a:rPr>
              <a:t>{M} </a:t>
            </a:r>
            <a:r>
              <a:rPr lang="en-US" sz="1600" b="1" dirty="0">
                <a:latin typeface="Times New Roman" pitchFamily="18" charset="0"/>
              </a:rPr>
              <a:t>= C</a:t>
            </a:r>
          </a:p>
          <a:p>
            <a:pPr algn="ctr" eaLnBrk="0" hangingPunct="0"/>
            <a:endParaRPr lang="en-US" sz="1600" b="1" dirty="0">
              <a:latin typeface="Times New Roman" pitchFamily="18" charset="0"/>
            </a:endParaRPr>
          </a:p>
          <a:p>
            <a:pPr algn="ctr" eaLnBrk="0" hangingPunct="0"/>
            <a:endParaRPr lang="en-US" sz="1600" b="1" dirty="0">
              <a:latin typeface="Times New Roman" pitchFamily="18" charset="0"/>
            </a:endParaRPr>
          </a:p>
        </p:txBody>
      </p:sp>
      <p:graphicFrame>
        <p:nvGraphicFramePr>
          <p:cNvPr id="1026" name="Object 23"/>
          <p:cNvGraphicFramePr>
            <a:graphicFrameLocks noChangeAspect="1"/>
          </p:cNvGraphicFramePr>
          <p:nvPr/>
        </p:nvGraphicFramePr>
        <p:xfrm>
          <a:off x="2806700" y="1955949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Clip" r:id="rId4" imgW="1394735" imgH="2657268" progId="">
                  <p:embed/>
                </p:oleObj>
              </mc:Choice>
              <mc:Fallback>
                <p:oleObj name="Clip" r:id="rId4" imgW="1394735" imgH="2657268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1955949"/>
                        <a:ext cx="381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4"/>
          <p:cNvGraphicFramePr>
            <a:graphicFrameLocks noChangeAspect="1"/>
          </p:cNvGraphicFramePr>
          <p:nvPr/>
        </p:nvGraphicFramePr>
        <p:xfrm>
          <a:off x="5778500" y="1955949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Clip" r:id="rId6" imgW="1394735" imgH="2657268" progId="">
                  <p:embed/>
                </p:oleObj>
              </mc:Choice>
              <mc:Fallback>
                <p:oleObj name="Clip" r:id="rId6" imgW="1394735" imgH="2657268" progId="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955949"/>
                        <a:ext cx="381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Rectangle 25"/>
          <p:cNvSpPr>
            <a:spLocks noChangeArrowheads="1"/>
          </p:cNvSpPr>
          <p:nvPr/>
        </p:nvSpPr>
        <p:spPr bwMode="auto">
          <a:xfrm>
            <a:off x="5461473" y="4586089"/>
            <a:ext cx="1120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 err="1" smtClean="0">
                <a:latin typeface="Times New Roman" pitchFamily="18" charset="0"/>
              </a:rPr>
              <a:t>D</a:t>
            </a:r>
            <a:r>
              <a:rPr lang="en-US" sz="1400" b="1" baseline="-25000" dirty="0" err="1" smtClean="0">
                <a:latin typeface="Times New Roman" pitchFamily="18" charset="0"/>
              </a:rPr>
              <a:t>k</a:t>
            </a:r>
            <a:r>
              <a:rPr lang="en-US" sz="1600" b="1" dirty="0" smtClean="0">
                <a:latin typeface="Times New Roman" pitchFamily="18" charset="0"/>
              </a:rPr>
              <a:t>{C</a:t>
            </a:r>
            <a:r>
              <a:rPr lang="en-US" sz="1600" b="1" dirty="0">
                <a:latin typeface="Times New Roman" pitchFamily="18" charset="0"/>
              </a:rPr>
              <a:t>}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</a:rPr>
              <a:t>= M</a:t>
            </a:r>
          </a:p>
        </p:txBody>
      </p:sp>
      <p:sp>
        <p:nvSpPr>
          <p:cNvPr id="2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39752" y="3145929"/>
            <a:ext cx="1306513" cy="1387475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411760" y="3217937"/>
            <a:ext cx="1219200" cy="1176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  <a:flatTx/>
          </a:bodyPr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Algoritmo</a:t>
            </a: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Matemático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30" name="Picture 8" descr="gears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02272" y="3667199"/>
            <a:ext cx="663575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92080" y="3145929"/>
            <a:ext cx="1306513" cy="1387475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364088" y="3217937"/>
            <a:ext cx="1219200" cy="1176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  <a:flatTx/>
          </a:bodyPr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Algoritmo</a:t>
            </a: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Matemático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37" name="Picture 8" descr="gears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4600" y="3667199"/>
            <a:ext cx="663575" cy="40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71600" y="3577977"/>
            <a:ext cx="1080120" cy="1080120"/>
            <a:chOff x="1178" y="1834"/>
            <a:chExt cx="699" cy="558"/>
          </a:xfrm>
        </p:grpSpPr>
        <p:pic>
          <p:nvPicPr>
            <p:cNvPr id="39" name="Picture 4" descr="Mensagem"/>
            <p:cNvPicPr>
              <a:picLocks noChangeAspect="1" noChangeArrowheads="1" noCrop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53" y="1967"/>
              <a:ext cx="550" cy="4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1178" y="1834"/>
              <a:ext cx="69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82058" tIns="41029" rIns="82058" bIns="41029">
              <a:spAutoFit/>
            </a:bodyPr>
            <a:lstStyle/>
            <a:p>
              <a:pPr algn="ctr" defTabSz="820738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pt-BR" sz="1400" dirty="0" smtClean="0"/>
                <a:t>Mensagem</a:t>
              </a:r>
              <a:endParaRPr lang="en-US" sz="1400" dirty="0"/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020272" y="3433961"/>
            <a:ext cx="1080120" cy="1080120"/>
            <a:chOff x="1178" y="1834"/>
            <a:chExt cx="699" cy="558"/>
          </a:xfrm>
        </p:grpSpPr>
        <p:pic>
          <p:nvPicPr>
            <p:cNvPr id="45" name="Picture 4" descr="Mensagem"/>
            <p:cNvPicPr>
              <a:picLocks noChangeAspect="1" noChangeArrowheads="1" noCrop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53" y="1967"/>
              <a:ext cx="550" cy="4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178" y="1834"/>
              <a:ext cx="69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82058" tIns="41029" rIns="82058" bIns="41029">
              <a:spAutoFit/>
            </a:bodyPr>
            <a:lstStyle/>
            <a:p>
              <a:pPr algn="ctr" defTabSz="820738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pt-BR" sz="1400" dirty="0" smtClean="0"/>
                <a:t>Mensagem</a:t>
              </a:r>
              <a:endParaRPr lang="en-US" sz="1400" dirty="0"/>
            </a:p>
          </p:txBody>
        </p:sp>
      </p:grpSp>
      <p:cxnSp>
        <p:nvCxnSpPr>
          <p:cNvPr id="48" name="Conector de seta reta 47"/>
          <p:cNvCxnSpPr/>
          <p:nvPr/>
        </p:nvCxnSpPr>
        <p:spPr>
          <a:xfrm>
            <a:off x="1043608" y="3289945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7020272" y="3289945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9"/>
          <p:cNvGrpSpPr>
            <a:grpSpLocks noChangeAspect="1"/>
          </p:cNvGrpSpPr>
          <p:nvPr/>
        </p:nvGrpSpPr>
        <p:grpSpPr bwMode="auto">
          <a:xfrm>
            <a:off x="3798304" y="2996952"/>
            <a:ext cx="1205744" cy="576063"/>
            <a:chOff x="4175" y="1126"/>
            <a:chExt cx="877" cy="419"/>
          </a:xfrm>
        </p:grpSpPr>
        <p:sp>
          <p:nvSpPr>
            <p:cNvPr id="51" name="AutoShape 10"/>
            <p:cNvSpPr>
              <a:spLocks noChangeAspect="1" noChangeArrowheads="1" noTextEdit="1"/>
            </p:cNvSpPr>
            <p:nvPr/>
          </p:nvSpPr>
          <p:spPr bwMode="auto">
            <a:xfrm>
              <a:off x="4175" y="1126"/>
              <a:ext cx="877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4214" y="1165"/>
              <a:ext cx="820" cy="377"/>
            </a:xfrm>
            <a:prstGeom prst="rect">
              <a:avLst/>
            </a:prstGeom>
            <a:solidFill>
              <a:srgbClr val="C0C0C0"/>
            </a:solidFill>
            <a:ln w="11113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4199" y="1151"/>
              <a:ext cx="819" cy="377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4199" y="1151"/>
              <a:ext cx="820" cy="171"/>
            </a:xfrm>
            <a:custGeom>
              <a:avLst/>
              <a:gdLst/>
              <a:ahLst/>
              <a:cxnLst>
                <a:cxn ang="0">
                  <a:pos x="1638" y="0"/>
                </a:cxn>
                <a:cxn ang="0">
                  <a:pos x="1583" y="137"/>
                </a:cxn>
                <a:cxn ang="0">
                  <a:pos x="954" y="326"/>
                </a:cxn>
                <a:cxn ang="0">
                  <a:pos x="832" y="343"/>
                </a:cxn>
                <a:cxn ang="0">
                  <a:pos x="702" y="326"/>
                </a:cxn>
                <a:cxn ang="0">
                  <a:pos x="62" y="137"/>
                </a:cxn>
                <a:cxn ang="0">
                  <a:pos x="0" y="0"/>
                </a:cxn>
                <a:cxn ang="0">
                  <a:pos x="1638" y="0"/>
                </a:cxn>
              </a:cxnLst>
              <a:rect l="0" t="0" r="r" b="b"/>
              <a:pathLst>
                <a:path w="1638" h="343">
                  <a:moveTo>
                    <a:pt x="1638" y="0"/>
                  </a:moveTo>
                  <a:lnTo>
                    <a:pt x="1583" y="137"/>
                  </a:lnTo>
                  <a:lnTo>
                    <a:pt x="954" y="326"/>
                  </a:lnTo>
                  <a:lnTo>
                    <a:pt x="832" y="343"/>
                  </a:lnTo>
                  <a:lnTo>
                    <a:pt x="702" y="326"/>
                  </a:lnTo>
                  <a:lnTo>
                    <a:pt x="62" y="137"/>
                  </a:lnTo>
                  <a:lnTo>
                    <a:pt x="0" y="0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B4B4B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H="1" flipV="1">
              <a:off x="4746" y="1293"/>
              <a:ext cx="270" cy="207"/>
            </a:xfrm>
            <a:prstGeom prst="line">
              <a:avLst/>
            </a:prstGeom>
            <a:noFill/>
            <a:ln w="11113">
              <a:solidFill>
                <a:srgbClr val="B4B4B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 flipV="1">
              <a:off x="4201" y="1289"/>
              <a:ext cx="268" cy="207"/>
            </a:xfrm>
            <a:prstGeom prst="line">
              <a:avLst/>
            </a:prstGeom>
            <a:noFill/>
            <a:ln w="11113">
              <a:solidFill>
                <a:srgbClr val="B4B4B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4323" y="1154"/>
              <a:ext cx="5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Mensagem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4330" y="1336"/>
              <a:ext cx="56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Encriptada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Conector de seta reta 58"/>
          <p:cNvCxnSpPr/>
          <p:nvPr/>
        </p:nvCxnSpPr>
        <p:spPr>
          <a:xfrm>
            <a:off x="3923928" y="386104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20"/>
          <p:cNvGraphicFramePr>
            <a:graphicFrameLocks noChangeAspect="1"/>
          </p:cNvGraphicFramePr>
          <p:nvPr/>
        </p:nvGraphicFramePr>
        <p:xfrm>
          <a:off x="555104" y="3038351"/>
          <a:ext cx="3238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Clip" r:id="rId9" imgW="1429989" imgH="3435059" progId="">
                  <p:embed/>
                </p:oleObj>
              </mc:Choice>
              <mc:Fallback>
                <p:oleObj name="Clip" r:id="rId9" imgW="1429989" imgH="3435059" progId="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04" y="3038351"/>
                        <a:ext cx="3238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1"/>
          <p:cNvGraphicFramePr>
            <a:graphicFrameLocks noChangeAspect="1"/>
          </p:cNvGraphicFramePr>
          <p:nvPr/>
        </p:nvGraphicFramePr>
        <p:xfrm>
          <a:off x="8247112" y="3042543"/>
          <a:ext cx="1492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Clip" r:id="rId11" imgW="654402" imgH="3038452" progId="">
                  <p:embed/>
                </p:oleObj>
              </mc:Choice>
              <mc:Fallback>
                <p:oleObj name="Clip" r:id="rId11" imgW="654402" imgH="3038452" progId="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112" y="3042543"/>
                        <a:ext cx="14922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7524328" y="2636912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dirty="0" err="1"/>
              <a:t>Agente</a:t>
            </a:r>
            <a:r>
              <a:rPr lang="en-US" sz="1600" dirty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0" y="2636912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dirty="0" err="1"/>
              <a:t>Agente</a:t>
            </a:r>
            <a:r>
              <a:rPr lang="en-US" sz="1600" dirty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A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611560" y="5795972"/>
            <a:ext cx="76482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Na </a:t>
            </a:r>
            <a:r>
              <a:rPr lang="pt-BR" b="1" dirty="0" smtClean="0"/>
              <a:t>criptografia simétrica</a:t>
            </a:r>
            <a:r>
              <a:rPr lang="pt-BR" dirty="0" smtClean="0"/>
              <a:t>, a mesma chave é usada para cifrar e decifrar.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Simétrica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b="0" dirty="0" smtClean="0"/>
              <a:t>DES (Data Encryption Standard - IBM – 1976)</a:t>
            </a:r>
          </a:p>
          <a:p>
            <a:pPr>
              <a:buFont typeface="Arial" pitchFamily="34" charset="0"/>
              <a:buChar char="•"/>
            </a:pPr>
            <a:r>
              <a:rPr lang="fr-FR" b="0" dirty="0" smtClean="0"/>
              <a:t>Blowfish (Bruce Schneier – 1993)</a:t>
            </a:r>
          </a:p>
          <a:p>
            <a:pPr>
              <a:buFont typeface="Arial" pitchFamily="34" charset="0"/>
              <a:buChar char="•"/>
            </a:pPr>
            <a:r>
              <a:rPr lang="fr-FR" b="0" dirty="0" smtClean="0"/>
              <a:t>3DES (Triple DES - IBM - 1998)</a:t>
            </a:r>
          </a:p>
          <a:p>
            <a:pPr>
              <a:buFont typeface="Arial" pitchFamily="34" charset="0"/>
              <a:buChar char="•"/>
            </a:pPr>
            <a:r>
              <a:rPr lang="fr-FR" b="0" dirty="0" smtClean="0"/>
              <a:t>AES (Advanced Encryption Standard - Vincent Rijmen/Joan Daemen– 1998)</a:t>
            </a:r>
          </a:p>
          <a:p>
            <a:pPr>
              <a:buFont typeface="Arial" pitchFamily="34" charset="0"/>
              <a:buChar char="•"/>
            </a:pPr>
            <a:r>
              <a:rPr lang="fr-FR" b="0" dirty="0" smtClean="0"/>
              <a:t>Serpent  (Ross Anderson/Eli Biham/Lars Knudsen – 1998)</a:t>
            </a:r>
          </a:p>
          <a:p>
            <a:pPr>
              <a:buFont typeface="Arial" pitchFamily="34" charset="0"/>
              <a:buChar char="•"/>
            </a:pPr>
            <a:r>
              <a:rPr lang="fr-FR" b="0" dirty="0" smtClean="0"/>
              <a:t>Twofish (Bruce Schneier – 1998)</a:t>
            </a:r>
            <a:endParaRPr lang="en-US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Simétrica</a:t>
            </a:r>
            <a:r>
              <a:rPr lang="en-US" dirty="0" smtClean="0"/>
              <a:t> – </a:t>
            </a:r>
            <a:r>
              <a:rPr lang="en-US" dirty="0" err="1" smtClean="0"/>
              <a:t>Pontos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Vantagens</a:t>
            </a:r>
            <a:endParaRPr lang="en-US" dirty="0" smtClean="0"/>
          </a:p>
          <a:p>
            <a:pPr lvl="1"/>
            <a:r>
              <a:rPr lang="en-US" dirty="0" err="1" smtClean="0"/>
              <a:t>Velocidade</a:t>
            </a:r>
            <a:r>
              <a:rPr lang="en-US" dirty="0" smtClean="0"/>
              <a:t> (</a:t>
            </a:r>
            <a:r>
              <a:rPr lang="en-US" dirty="0" err="1" smtClean="0"/>
              <a:t>mais</a:t>
            </a:r>
            <a:r>
              <a:rPr lang="en-US" dirty="0" smtClean="0"/>
              <a:t> bytes </a:t>
            </a:r>
            <a:r>
              <a:rPr lang="en-US" dirty="0" err="1" smtClean="0"/>
              <a:t>criptografados</a:t>
            </a:r>
            <a:r>
              <a:rPr lang="en-US" dirty="0" smtClean="0"/>
              <a:t>/</a:t>
            </a:r>
            <a:r>
              <a:rPr lang="en-US" dirty="0" err="1" smtClean="0"/>
              <a:t>seg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CPU);</a:t>
            </a:r>
          </a:p>
          <a:p>
            <a:pPr lvl="1"/>
            <a:r>
              <a:rPr lang="en-US" dirty="0" err="1" smtClean="0"/>
              <a:t>Segurança</a:t>
            </a:r>
            <a:r>
              <a:rPr lang="en-US" dirty="0" smtClean="0"/>
              <a:t> (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segurança</a:t>
            </a:r>
            <a:r>
              <a:rPr lang="en-US" dirty="0" smtClean="0"/>
              <a:t>/bit de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de </a:t>
            </a:r>
            <a:r>
              <a:rPr lang="en-US" dirty="0" err="1" smtClean="0"/>
              <a:t>mercado</a:t>
            </a:r>
            <a:r>
              <a:rPr lang="en-US" dirty="0" smtClean="0"/>
              <a:t> (PIN,CVV,CVC).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r>
              <a:rPr lang="en-US" dirty="0" err="1" smtClean="0"/>
              <a:t>Desvantagens</a:t>
            </a:r>
            <a:endParaRPr lang="en-US" dirty="0" smtClean="0"/>
          </a:p>
          <a:p>
            <a:pPr lvl="1"/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distribuição</a:t>
            </a:r>
            <a:r>
              <a:rPr lang="en-US" dirty="0" smtClean="0"/>
              <a:t> das </a:t>
            </a:r>
            <a:r>
              <a:rPr lang="en-US" dirty="0" err="1" smtClean="0"/>
              <a:t>chaves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criptografia</a:t>
            </a:r>
            <a:r>
              <a:rPr lang="en-US" dirty="0" smtClean="0"/>
              <a:t>/</a:t>
            </a:r>
            <a:r>
              <a:rPr lang="en-US" dirty="0" err="1" smtClean="0"/>
              <a:t>decriptografia</a:t>
            </a:r>
            <a:r>
              <a:rPr lang="en-US" dirty="0" smtClean="0"/>
              <a:t> é </a:t>
            </a:r>
            <a:r>
              <a:rPr lang="en-US" dirty="0" err="1" smtClean="0"/>
              <a:t>realizado</a:t>
            </a:r>
            <a:r>
              <a:rPr lang="en-US" dirty="0" smtClean="0"/>
              <a:t> com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garantia</a:t>
            </a:r>
            <a:r>
              <a:rPr lang="en-US" dirty="0" smtClean="0"/>
              <a:t> de </a:t>
            </a:r>
            <a:r>
              <a:rPr lang="en-US" dirty="0" err="1" smtClean="0"/>
              <a:t>autoria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Assimétrica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pt-BR" sz="2000" dirty="0" smtClean="0"/>
              <a:t>É possível criar uma algoritmo criptográfico no qual uma chave </a:t>
            </a:r>
            <a:r>
              <a:rPr lang="pt-BR" sz="2000" dirty="0" err="1" smtClean="0"/>
              <a:t>encripta</a:t>
            </a:r>
            <a:r>
              <a:rPr lang="pt-BR" sz="2000" dirty="0" smtClean="0"/>
              <a:t> (</a:t>
            </a:r>
            <a:r>
              <a:rPr lang="pt-BR" sz="2000" dirty="0" err="1" smtClean="0"/>
              <a:t>K</a:t>
            </a:r>
            <a:r>
              <a:rPr lang="pt-BR" sz="2000" baseline="-25000" dirty="0" err="1" smtClean="0"/>
              <a:t>e</a:t>
            </a:r>
            <a:r>
              <a:rPr lang="pt-BR" sz="2000" dirty="0" smtClean="0"/>
              <a:t>) e uma outra </a:t>
            </a:r>
            <a:r>
              <a:rPr lang="pt-BR" sz="2000" dirty="0" err="1" smtClean="0"/>
              <a:t>decripta</a:t>
            </a:r>
            <a:r>
              <a:rPr lang="pt-BR" sz="2000" dirty="0" smtClean="0"/>
              <a:t> (</a:t>
            </a:r>
            <a:r>
              <a:rPr lang="pt-BR" sz="2000" dirty="0" err="1" smtClean="0"/>
              <a:t>K</a:t>
            </a:r>
            <a:r>
              <a:rPr lang="pt-BR" sz="2000" baseline="-25000" dirty="0" err="1" smtClean="0"/>
              <a:t>d</a:t>
            </a:r>
            <a:r>
              <a:rPr lang="pt-BR" sz="2000" dirty="0" smtClean="0"/>
              <a:t>):      D( </a:t>
            </a:r>
            <a:r>
              <a:rPr lang="pt-BR" sz="2000" dirty="0" err="1" smtClean="0"/>
              <a:t>K</a:t>
            </a:r>
            <a:r>
              <a:rPr lang="pt-BR" sz="2000" baseline="-25000" dirty="0" err="1" smtClean="0"/>
              <a:t>d</a:t>
            </a:r>
            <a:r>
              <a:rPr lang="pt-BR" sz="2000" dirty="0" smtClean="0"/>
              <a:t>, E(</a:t>
            </a:r>
            <a:r>
              <a:rPr lang="pt-BR" sz="2000" dirty="0" err="1" smtClean="0"/>
              <a:t>K</a:t>
            </a:r>
            <a:r>
              <a:rPr lang="pt-BR" sz="2000" baseline="-25000" dirty="0" err="1" smtClean="0"/>
              <a:t>e</a:t>
            </a:r>
            <a:r>
              <a:rPr lang="pt-BR" sz="2000" dirty="0" smtClean="0"/>
              <a:t>, P) ) = P</a:t>
            </a:r>
          </a:p>
          <a:p>
            <a:pPr eaLnBrk="1" hangingPunct="1"/>
            <a:r>
              <a:rPr lang="pt-BR" sz="2000" dirty="0" smtClean="0"/>
              <a:t>Então, pode-se provar também:  E( </a:t>
            </a:r>
            <a:r>
              <a:rPr lang="pt-BR" sz="2000" dirty="0" err="1" smtClean="0"/>
              <a:t>K</a:t>
            </a:r>
            <a:r>
              <a:rPr lang="pt-BR" sz="2000" baseline="-25000" dirty="0" err="1" smtClean="0"/>
              <a:t>d</a:t>
            </a:r>
            <a:r>
              <a:rPr lang="pt-BR" sz="2000" dirty="0" smtClean="0"/>
              <a:t>, </a:t>
            </a:r>
            <a:r>
              <a:rPr lang="pt-BR" sz="2000" dirty="0" err="1" smtClean="0"/>
              <a:t>D</a:t>
            </a:r>
            <a:r>
              <a:rPr lang="pt-BR" sz="2000" dirty="0" smtClean="0"/>
              <a:t>(</a:t>
            </a:r>
            <a:r>
              <a:rPr lang="pt-BR" sz="2000" dirty="0" err="1" smtClean="0"/>
              <a:t>K</a:t>
            </a:r>
            <a:r>
              <a:rPr lang="pt-BR" sz="2000" baseline="-25000" dirty="0" err="1" smtClean="0"/>
              <a:t>e</a:t>
            </a:r>
            <a:r>
              <a:rPr lang="pt-BR" sz="2000" dirty="0" smtClean="0"/>
              <a:t>, P) ) = P</a:t>
            </a:r>
          </a:p>
          <a:p>
            <a:pPr eaLnBrk="1" hangingPunct="1"/>
            <a:r>
              <a:rPr lang="pt-BR" sz="2000" dirty="0" smtClean="0"/>
              <a:t>As chaves são significativamente diferentes, mas são parceiras:  (</a:t>
            </a:r>
            <a:r>
              <a:rPr lang="pt-BR" sz="2000" dirty="0" err="1" smtClean="0"/>
              <a:t>K</a:t>
            </a:r>
            <a:r>
              <a:rPr lang="pt-BR" sz="2000" baseline="-25000" dirty="0" err="1" smtClean="0"/>
              <a:t>e</a:t>
            </a:r>
            <a:r>
              <a:rPr lang="pt-BR" sz="2000" dirty="0" smtClean="0"/>
              <a:t>, </a:t>
            </a:r>
            <a:r>
              <a:rPr lang="pt-BR" sz="2000" dirty="0" err="1" smtClean="0"/>
              <a:t>K</a:t>
            </a:r>
            <a:r>
              <a:rPr lang="pt-BR" sz="2000" baseline="-25000" dirty="0" err="1" smtClean="0"/>
              <a:t>d</a:t>
            </a:r>
            <a:r>
              <a:rPr lang="pt-BR" sz="2000" dirty="0" smtClean="0"/>
              <a:t>)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87624" y="4869161"/>
            <a:ext cx="684076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Pelo fato de ambas as chaves serem necessárias para cifrar e decifrar a informação, uma delas pode se tornar pública sem pôr a segurança em perigo.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latin typeface="Arial" charset="0"/>
                <a:cs typeface="Arial" charset="0"/>
              </a:rPr>
              <a:t>Criptografia Assimétrica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086397" y="980728"/>
            <a:ext cx="29257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 dirty="0" smtClean="0"/>
              <a:t>Chaves </a:t>
            </a:r>
            <a:r>
              <a:rPr lang="en-US" sz="1600" b="1" dirty="0" err="1" smtClean="0"/>
              <a:t>diferentes</a:t>
            </a:r>
            <a:endParaRPr lang="en-US" sz="16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043608" y="5445224"/>
            <a:ext cx="712879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Na </a:t>
            </a:r>
            <a:r>
              <a:rPr lang="pt-BR" b="1" dirty="0" smtClean="0"/>
              <a:t>criptografia</a:t>
            </a:r>
            <a:r>
              <a:rPr lang="pt-BR" dirty="0" smtClean="0"/>
              <a:t> </a:t>
            </a:r>
            <a:r>
              <a:rPr lang="pt-BR" b="1" dirty="0" smtClean="0"/>
              <a:t>assimétrica</a:t>
            </a:r>
            <a:r>
              <a:rPr lang="pt-BR" dirty="0" smtClean="0"/>
              <a:t> a chave utilizada para cifrar não é usada para decifrar.</a:t>
            </a:r>
            <a:endParaRPr lang="en-US" dirty="0"/>
          </a:p>
        </p:txBody>
      </p:sp>
      <p:sp>
        <p:nvSpPr>
          <p:cNvPr id="96" name="Text Box 18"/>
          <p:cNvSpPr txBox="1">
            <a:spLocks noChangeArrowheads="1"/>
          </p:cNvSpPr>
          <p:nvPr/>
        </p:nvSpPr>
        <p:spPr bwMode="auto">
          <a:xfrm>
            <a:off x="2943225" y="134076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pt-BR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7" name="Line 20"/>
          <p:cNvSpPr>
            <a:spLocks noChangeShapeType="1"/>
          </p:cNvSpPr>
          <p:nvPr/>
        </p:nvSpPr>
        <p:spPr bwMode="auto">
          <a:xfrm flipH="1">
            <a:off x="3035300" y="1434505"/>
            <a:ext cx="1032644" cy="169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8" name="Line 21"/>
          <p:cNvSpPr>
            <a:spLocks noChangeShapeType="1"/>
          </p:cNvSpPr>
          <p:nvPr/>
        </p:nvSpPr>
        <p:spPr bwMode="auto">
          <a:xfrm>
            <a:off x="5076056" y="1434505"/>
            <a:ext cx="778644" cy="245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1" name="Text Box 6"/>
          <p:cNvSpPr txBox="1">
            <a:spLocks noChangeArrowheads="1"/>
          </p:cNvSpPr>
          <p:nvPr/>
        </p:nvSpPr>
        <p:spPr bwMode="auto">
          <a:xfrm>
            <a:off x="2451427" y="4830043"/>
            <a:ext cx="10743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Cifragem</a:t>
            </a: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5380429" y="4758035"/>
            <a:ext cx="13019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Decifragem</a:t>
            </a:r>
            <a:endParaRPr 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33" name="Line 10"/>
          <p:cNvSpPr>
            <a:spLocks noChangeShapeType="1"/>
          </p:cNvSpPr>
          <p:nvPr/>
        </p:nvSpPr>
        <p:spPr bwMode="auto">
          <a:xfrm>
            <a:off x="1206500" y="3373016"/>
            <a:ext cx="1066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4" name="Line 14"/>
          <p:cNvSpPr>
            <a:spLocks noChangeShapeType="1"/>
          </p:cNvSpPr>
          <p:nvPr/>
        </p:nvSpPr>
        <p:spPr bwMode="auto">
          <a:xfrm>
            <a:off x="6692900" y="3373016"/>
            <a:ext cx="1066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3797300" y="3373016"/>
            <a:ext cx="1447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6" name="Line 16"/>
          <p:cNvSpPr>
            <a:spLocks noChangeShapeType="1"/>
          </p:cNvSpPr>
          <p:nvPr/>
        </p:nvSpPr>
        <p:spPr bwMode="auto">
          <a:xfrm>
            <a:off x="2987824" y="2458740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7" name="Line 17"/>
          <p:cNvSpPr>
            <a:spLocks noChangeShapeType="1"/>
          </p:cNvSpPr>
          <p:nvPr/>
        </p:nvSpPr>
        <p:spPr bwMode="auto">
          <a:xfrm>
            <a:off x="6012160" y="2530748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8" name="Text Box 22"/>
          <p:cNvSpPr txBox="1">
            <a:spLocks noChangeArrowheads="1"/>
          </p:cNvSpPr>
          <p:nvPr/>
        </p:nvSpPr>
        <p:spPr bwMode="auto">
          <a:xfrm>
            <a:off x="2339752" y="4470003"/>
            <a:ext cx="12890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600" b="1" dirty="0" smtClean="0">
                <a:latin typeface="+mj-lt"/>
              </a:rPr>
              <a:t>E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600" b="1" dirty="0" smtClean="0">
                <a:latin typeface="+mj-lt"/>
              </a:rPr>
              <a:t>{M} </a:t>
            </a:r>
            <a:r>
              <a:rPr lang="en-US" sz="1600" b="1" dirty="0">
                <a:latin typeface="+mj-lt"/>
              </a:rPr>
              <a:t>= C</a:t>
            </a:r>
          </a:p>
          <a:p>
            <a:pPr algn="ctr" eaLnBrk="0" hangingPunct="0"/>
            <a:endParaRPr lang="en-US" sz="1600" b="1" dirty="0">
              <a:latin typeface="Times New Roman" pitchFamily="18" charset="0"/>
            </a:endParaRPr>
          </a:p>
          <a:p>
            <a:pPr algn="ctr" eaLnBrk="0" hangingPunct="0"/>
            <a:endParaRPr lang="en-US" sz="1600" b="1" dirty="0">
              <a:latin typeface="Times New Roman" pitchFamily="18" charset="0"/>
            </a:endParaRPr>
          </a:p>
        </p:txBody>
      </p:sp>
      <p:graphicFrame>
        <p:nvGraphicFramePr>
          <p:cNvPr id="140" name="Object 24"/>
          <p:cNvGraphicFramePr>
            <a:graphicFrameLocks noChangeAspect="1"/>
          </p:cNvGraphicFramePr>
          <p:nvPr/>
        </p:nvGraphicFramePr>
        <p:xfrm>
          <a:off x="5778500" y="1772816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Clip" r:id="rId4" imgW="1394735" imgH="2657268" progId="">
                  <p:embed/>
                </p:oleObj>
              </mc:Choice>
              <mc:Fallback>
                <p:oleObj name="Clip" r:id="rId4" imgW="1394735" imgH="2657268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772816"/>
                        <a:ext cx="381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Rectangle 25"/>
          <p:cNvSpPr>
            <a:spLocks noChangeArrowheads="1"/>
          </p:cNvSpPr>
          <p:nvPr/>
        </p:nvSpPr>
        <p:spPr bwMode="auto">
          <a:xfrm>
            <a:off x="5421399" y="4402956"/>
            <a:ext cx="12009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 smtClean="0">
                <a:latin typeface="+mj-lt"/>
              </a:rPr>
              <a:t>D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600" b="1" dirty="0" smtClean="0">
                <a:latin typeface="+mj-lt"/>
              </a:rPr>
              <a:t>{C</a:t>
            </a:r>
            <a:r>
              <a:rPr lang="en-US" sz="1600" b="1" dirty="0">
                <a:latin typeface="+mj-lt"/>
              </a:rPr>
              <a:t>}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= M</a:t>
            </a:r>
          </a:p>
        </p:txBody>
      </p:sp>
      <p:sp>
        <p:nvSpPr>
          <p:cNvPr id="142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39752" y="2962796"/>
            <a:ext cx="1306513" cy="1387475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143" name="Text Box 7"/>
          <p:cNvSpPr txBox="1">
            <a:spLocks noChangeArrowheads="1"/>
          </p:cNvSpPr>
          <p:nvPr/>
        </p:nvSpPr>
        <p:spPr bwMode="auto">
          <a:xfrm>
            <a:off x="2411760" y="3034804"/>
            <a:ext cx="1219200" cy="1176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  <a:flatTx/>
          </a:bodyPr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Algoritmo</a:t>
            </a: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Matemático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144" name="Picture 8" descr="gears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2272" y="3484066"/>
            <a:ext cx="663575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92080" y="2962796"/>
            <a:ext cx="1306513" cy="1387475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146" name="Text Box 7"/>
          <p:cNvSpPr txBox="1">
            <a:spLocks noChangeArrowheads="1"/>
          </p:cNvSpPr>
          <p:nvPr/>
        </p:nvSpPr>
        <p:spPr bwMode="auto">
          <a:xfrm>
            <a:off x="5364088" y="3034804"/>
            <a:ext cx="1219200" cy="1176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  <a:flatTx/>
          </a:bodyPr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Algoritmo</a:t>
            </a: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Matemático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147" name="Picture 8" descr="gears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4600" y="3484066"/>
            <a:ext cx="663575" cy="40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roup 3"/>
          <p:cNvGrpSpPr>
            <a:grpSpLocks/>
          </p:cNvGrpSpPr>
          <p:nvPr/>
        </p:nvGrpSpPr>
        <p:grpSpPr bwMode="auto">
          <a:xfrm>
            <a:off x="971600" y="3394844"/>
            <a:ext cx="1080120" cy="1080120"/>
            <a:chOff x="1178" y="1834"/>
            <a:chExt cx="699" cy="558"/>
          </a:xfrm>
        </p:grpSpPr>
        <p:pic>
          <p:nvPicPr>
            <p:cNvPr id="149" name="Picture 4" descr="Mensagem"/>
            <p:cNvPicPr>
              <a:picLocks noChangeAspect="1" noChangeArrowheads="1" noCrop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53" y="1967"/>
              <a:ext cx="550" cy="4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50" name="Text Box 5"/>
            <p:cNvSpPr txBox="1">
              <a:spLocks noChangeArrowheads="1"/>
            </p:cNvSpPr>
            <p:nvPr/>
          </p:nvSpPr>
          <p:spPr bwMode="auto">
            <a:xfrm>
              <a:off x="1178" y="1834"/>
              <a:ext cx="69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82058" tIns="41029" rIns="82058" bIns="41029">
              <a:spAutoFit/>
            </a:bodyPr>
            <a:lstStyle/>
            <a:p>
              <a:pPr algn="ctr" defTabSz="820738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pt-BR" sz="1400" dirty="0" smtClean="0"/>
                <a:t>Mensagem</a:t>
              </a:r>
              <a:endParaRPr lang="en-US" sz="1400" dirty="0"/>
            </a:p>
          </p:txBody>
        </p:sp>
      </p:grpSp>
      <p:grpSp>
        <p:nvGrpSpPr>
          <p:cNvPr id="151" name="Group 3"/>
          <p:cNvGrpSpPr>
            <a:grpSpLocks/>
          </p:cNvGrpSpPr>
          <p:nvPr/>
        </p:nvGrpSpPr>
        <p:grpSpPr bwMode="auto">
          <a:xfrm>
            <a:off x="7020272" y="3250828"/>
            <a:ext cx="1080120" cy="1080120"/>
            <a:chOff x="1178" y="1834"/>
            <a:chExt cx="699" cy="558"/>
          </a:xfrm>
        </p:grpSpPr>
        <p:pic>
          <p:nvPicPr>
            <p:cNvPr id="152" name="Picture 4" descr="Mensagem"/>
            <p:cNvPicPr>
              <a:picLocks noChangeAspect="1" noChangeArrowheads="1" noCrop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53" y="1967"/>
              <a:ext cx="550" cy="4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53" name="Text Box 5"/>
            <p:cNvSpPr txBox="1">
              <a:spLocks noChangeArrowheads="1"/>
            </p:cNvSpPr>
            <p:nvPr/>
          </p:nvSpPr>
          <p:spPr bwMode="auto">
            <a:xfrm>
              <a:off x="1178" y="1834"/>
              <a:ext cx="69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82058" tIns="41029" rIns="82058" bIns="41029">
              <a:spAutoFit/>
            </a:bodyPr>
            <a:lstStyle/>
            <a:p>
              <a:pPr algn="ctr" defTabSz="820738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pt-BR" sz="1400" dirty="0" smtClean="0"/>
                <a:t>Mensagem</a:t>
              </a:r>
              <a:endParaRPr lang="en-US" sz="1400" dirty="0"/>
            </a:p>
          </p:txBody>
        </p:sp>
      </p:grpSp>
      <p:cxnSp>
        <p:nvCxnSpPr>
          <p:cNvPr id="154" name="Conector de seta reta 153"/>
          <p:cNvCxnSpPr/>
          <p:nvPr/>
        </p:nvCxnSpPr>
        <p:spPr>
          <a:xfrm>
            <a:off x="1043608" y="31068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/>
          <p:cNvCxnSpPr/>
          <p:nvPr/>
        </p:nvCxnSpPr>
        <p:spPr>
          <a:xfrm>
            <a:off x="7020272" y="31068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9"/>
          <p:cNvGrpSpPr>
            <a:grpSpLocks noChangeAspect="1"/>
          </p:cNvGrpSpPr>
          <p:nvPr/>
        </p:nvGrpSpPr>
        <p:grpSpPr bwMode="auto">
          <a:xfrm>
            <a:off x="3798304" y="2813819"/>
            <a:ext cx="1205744" cy="576063"/>
            <a:chOff x="4175" y="1126"/>
            <a:chExt cx="877" cy="419"/>
          </a:xfrm>
        </p:grpSpPr>
        <p:sp>
          <p:nvSpPr>
            <p:cNvPr id="15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4175" y="1126"/>
              <a:ext cx="877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11"/>
            <p:cNvSpPr>
              <a:spLocks noChangeArrowheads="1"/>
            </p:cNvSpPr>
            <p:nvPr/>
          </p:nvSpPr>
          <p:spPr bwMode="auto">
            <a:xfrm>
              <a:off x="4214" y="1165"/>
              <a:ext cx="820" cy="377"/>
            </a:xfrm>
            <a:prstGeom prst="rect">
              <a:avLst/>
            </a:prstGeom>
            <a:solidFill>
              <a:srgbClr val="C0C0C0"/>
            </a:solidFill>
            <a:ln w="11113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12"/>
            <p:cNvSpPr>
              <a:spLocks noChangeArrowheads="1"/>
            </p:cNvSpPr>
            <p:nvPr/>
          </p:nvSpPr>
          <p:spPr bwMode="auto">
            <a:xfrm>
              <a:off x="4199" y="1151"/>
              <a:ext cx="819" cy="377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3"/>
            <p:cNvSpPr>
              <a:spLocks/>
            </p:cNvSpPr>
            <p:nvPr/>
          </p:nvSpPr>
          <p:spPr bwMode="auto">
            <a:xfrm>
              <a:off x="4199" y="1151"/>
              <a:ext cx="820" cy="171"/>
            </a:xfrm>
            <a:custGeom>
              <a:avLst/>
              <a:gdLst/>
              <a:ahLst/>
              <a:cxnLst>
                <a:cxn ang="0">
                  <a:pos x="1638" y="0"/>
                </a:cxn>
                <a:cxn ang="0">
                  <a:pos x="1583" y="137"/>
                </a:cxn>
                <a:cxn ang="0">
                  <a:pos x="954" y="326"/>
                </a:cxn>
                <a:cxn ang="0">
                  <a:pos x="832" y="343"/>
                </a:cxn>
                <a:cxn ang="0">
                  <a:pos x="702" y="326"/>
                </a:cxn>
                <a:cxn ang="0">
                  <a:pos x="62" y="137"/>
                </a:cxn>
                <a:cxn ang="0">
                  <a:pos x="0" y="0"/>
                </a:cxn>
                <a:cxn ang="0">
                  <a:pos x="1638" y="0"/>
                </a:cxn>
              </a:cxnLst>
              <a:rect l="0" t="0" r="r" b="b"/>
              <a:pathLst>
                <a:path w="1638" h="343">
                  <a:moveTo>
                    <a:pt x="1638" y="0"/>
                  </a:moveTo>
                  <a:lnTo>
                    <a:pt x="1583" y="137"/>
                  </a:lnTo>
                  <a:lnTo>
                    <a:pt x="954" y="326"/>
                  </a:lnTo>
                  <a:lnTo>
                    <a:pt x="832" y="343"/>
                  </a:lnTo>
                  <a:lnTo>
                    <a:pt x="702" y="326"/>
                  </a:lnTo>
                  <a:lnTo>
                    <a:pt x="62" y="137"/>
                  </a:lnTo>
                  <a:lnTo>
                    <a:pt x="0" y="0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B4B4B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4"/>
            <p:cNvSpPr>
              <a:spLocks noChangeShapeType="1"/>
            </p:cNvSpPr>
            <p:nvPr/>
          </p:nvSpPr>
          <p:spPr bwMode="auto">
            <a:xfrm flipH="1" flipV="1">
              <a:off x="4746" y="1293"/>
              <a:ext cx="270" cy="207"/>
            </a:xfrm>
            <a:prstGeom prst="line">
              <a:avLst/>
            </a:prstGeom>
            <a:noFill/>
            <a:ln w="11113">
              <a:solidFill>
                <a:srgbClr val="B4B4B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5"/>
            <p:cNvSpPr>
              <a:spLocks noChangeShapeType="1"/>
            </p:cNvSpPr>
            <p:nvPr/>
          </p:nvSpPr>
          <p:spPr bwMode="auto">
            <a:xfrm flipV="1">
              <a:off x="4201" y="1289"/>
              <a:ext cx="268" cy="207"/>
            </a:xfrm>
            <a:prstGeom prst="line">
              <a:avLst/>
            </a:prstGeom>
            <a:noFill/>
            <a:ln w="11113">
              <a:solidFill>
                <a:srgbClr val="B4B4B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16"/>
            <p:cNvSpPr>
              <a:spLocks noChangeArrowheads="1"/>
            </p:cNvSpPr>
            <p:nvPr/>
          </p:nvSpPr>
          <p:spPr bwMode="auto">
            <a:xfrm>
              <a:off x="4323" y="1154"/>
              <a:ext cx="5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Mensagem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17"/>
            <p:cNvSpPr>
              <a:spLocks noChangeArrowheads="1"/>
            </p:cNvSpPr>
            <p:nvPr/>
          </p:nvSpPr>
          <p:spPr bwMode="auto">
            <a:xfrm>
              <a:off x="4330" y="1336"/>
              <a:ext cx="56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Encriptada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5" name="Conector de seta reta 164"/>
          <p:cNvCxnSpPr/>
          <p:nvPr/>
        </p:nvCxnSpPr>
        <p:spPr>
          <a:xfrm>
            <a:off x="3923928" y="3677915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Object 20"/>
          <p:cNvGraphicFramePr>
            <a:graphicFrameLocks noChangeAspect="1"/>
          </p:cNvGraphicFramePr>
          <p:nvPr/>
        </p:nvGraphicFramePr>
        <p:xfrm>
          <a:off x="555104" y="2855218"/>
          <a:ext cx="3238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Clip" r:id="rId8" imgW="1429989" imgH="3435059" progId="">
                  <p:embed/>
                </p:oleObj>
              </mc:Choice>
              <mc:Fallback>
                <p:oleObj name="Clip" r:id="rId8" imgW="1429989" imgH="3435059" progId="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04" y="2855218"/>
                        <a:ext cx="3238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21"/>
          <p:cNvGraphicFramePr>
            <a:graphicFrameLocks noChangeAspect="1"/>
          </p:cNvGraphicFramePr>
          <p:nvPr/>
        </p:nvGraphicFramePr>
        <p:xfrm>
          <a:off x="8247112" y="2859410"/>
          <a:ext cx="1492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Clip" r:id="rId10" imgW="654402" imgH="3038452" progId="">
                  <p:embed/>
                </p:oleObj>
              </mc:Choice>
              <mc:Fallback>
                <p:oleObj name="Clip" r:id="rId10" imgW="654402" imgH="3038452" progId="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112" y="2859410"/>
                        <a:ext cx="14922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 Box 26"/>
          <p:cNvSpPr txBox="1">
            <a:spLocks noChangeArrowheads="1"/>
          </p:cNvSpPr>
          <p:nvPr/>
        </p:nvSpPr>
        <p:spPr bwMode="auto">
          <a:xfrm>
            <a:off x="7524328" y="2453779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dirty="0" err="1"/>
              <a:t>Agente</a:t>
            </a:r>
            <a:r>
              <a:rPr lang="en-US" sz="1600" dirty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69" name="Text Box 26"/>
          <p:cNvSpPr txBox="1">
            <a:spLocks noChangeArrowheads="1"/>
          </p:cNvSpPr>
          <p:nvPr/>
        </p:nvSpPr>
        <p:spPr bwMode="auto">
          <a:xfrm>
            <a:off x="0" y="2453779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dirty="0" err="1"/>
              <a:t>Agente</a:t>
            </a:r>
            <a:r>
              <a:rPr lang="en-US" sz="1600" dirty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A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70" name="Text Box 17"/>
          <p:cNvSpPr txBox="1">
            <a:spLocks noChangeArrowheads="1"/>
          </p:cNvSpPr>
          <p:nvPr/>
        </p:nvSpPr>
        <p:spPr bwMode="auto">
          <a:xfrm>
            <a:off x="2744837" y="1428899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pt-BR" sz="2400"/>
          </a:p>
        </p:txBody>
      </p:sp>
      <p:sp>
        <p:nvSpPr>
          <p:cNvPr id="171" name="Text Box 22"/>
          <p:cNvSpPr txBox="1">
            <a:spLocks noChangeArrowheads="1"/>
          </p:cNvSpPr>
          <p:nvPr/>
        </p:nvSpPr>
        <p:spPr bwMode="auto">
          <a:xfrm>
            <a:off x="2482165" y="1510308"/>
            <a:ext cx="431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 smtClean="0"/>
              <a:t>E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72" name="Group 28"/>
          <p:cNvGrpSpPr>
            <a:grpSpLocks noChangeAspect="1"/>
          </p:cNvGrpSpPr>
          <p:nvPr/>
        </p:nvGrpSpPr>
        <p:grpSpPr bwMode="auto">
          <a:xfrm>
            <a:off x="2771800" y="1772816"/>
            <a:ext cx="381000" cy="609600"/>
            <a:chOff x="1497" y="1864"/>
            <a:chExt cx="240" cy="384"/>
          </a:xfrm>
        </p:grpSpPr>
        <p:sp>
          <p:nvSpPr>
            <p:cNvPr id="173" name="AutoShape 27"/>
            <p:cNvSpPr>
              <a:spLocks noChangeAspect="1" noChangeArrowheads="1" noTextEdit="1"/>
            </p:cNvSpPr>
            <p:nvPr/>
          </p:nvSpPr>
          <p:spPr bwMode="auto">
            <a:xfrm>
              <a:off x="1497" y="1864"/>
              <a:ext cx="24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auto">
            <a:xfrm>
              <a:off x="1496" y="1863"/>
              <a:ext cx="234" cy="382"/>
            </a:xfrm>
            <a:custGeom>
              <a:avLst/>
              <a:gdLst>
                <a:gd name="T0" fmla="*/ 1 w 937"/>
                <a:gd name="T1" fmla="*/ 0 h 1910"/>
                <a:gd name="T2" fmla="*/ 2 w 937"/>
                <a:gd name="T3" fmla="*/ 0 h 1910"/>
                <a:gd name="T4" fmla="*/ 2 w 937"/>
                <a:gd name="T5" fmla="*/ 0 h 1910"/>
                <a:gd name="T6" fmla="*/ 1 w 937"/>
                <a:gd name="T7" fmla="*/ 0 h 1910"/>
                <a:gd name="T8" fmla="*/ 1 w 937"/>
                <a:gd name="T9" fmla="*/ 0 h 1910"/>
                <a:gd name="T10" fmla="*/ 2 w 937"/>
                <a:gd name="T11" fmla="*/ 0 h 1910"/>
                <a:gd name="T12" fmla="*/ 2 w 937"/>
                <a:gd name="T13" fmla="*/ 0 h 1910"/>
                <a:gd name="T14" fmla="*/ 2 w 937"/>
                <a:gd name="T15" fmla="*/ 0 h 1910"/>
                <a:gd name="T16" fmla="*/ 3 w 937"/>
                <a:gd name="T17" fmla="*/ 0 h 1910"/>
                <a:gd name="T18" fmla="*/ 3 w 937"/>
                <a:gd name="T19" fmla="*/ 0 h 1910"/>
                <a:gd name="T20" fmla="*/ 3 w 937"/>
                <a:gd name="T21" fmla="*/ 0 h 1910"/>
                <a:gd name="T22" fmla="*/ 3 w 937"/>
                <a:gd name="T23" fmla="*/ 0 h 1910"/>
                <a:gd name="T24" fmla="*/ 3 w 937"/>
                <a:gd name="T25" fmla="*/ 0 h 1910"/>
                <a:gd name="T26" fmla="*/ 3 w 937"/>
                <a:gd name="T27" fmla="*/ 0 h 1910"/>
                <a:gd name="T28" fmla="*/ 3 w 937"/>
                <a:gd name="T29" fmla="*/ 0 h 1910"/>
                <a:gd name="T30" fmla="*/ 3 w 937"/>
                <a:gd name="T31" fmla="*/ 1 h 1910"/>
                <a:gd name="T32" fmla="*/ 3 w 937"/>
                <a:gd name="T33" fmla="*/ 1 h 1910"/>
                <a:gd name="T34" fmla="*/ 3 w 937"/>
                <a:gd name="T35" fmla="*/ 1 h 1910"/>
                <a:gd name="T36" fmla="*/ 3 w 937"/>
                <a:gd name="T37" fmla="*/ 1 h 1910"/>
                <a:gd name="T38" fmla="*/ 3 w 937"/>
                <a:gd name="T39" fmla="*/ 1 h 1910"/>
                <a:gd name="T40" fmla="*/ 3 w 937"/>
                <a:gd name="T41" fmla="*/ 1 h 1910"/>
                <a:gd name="T42" fmla="*/ 3 w 937"/>
                <a:gd name="T43" fmla="*/ 1 h 1910"/>
                <a:gd name="T44" fmla="*/ 3 w 937"/>
                <a:gd name="T45" fmla="*/ 1 h 1910"/>
                <a:gd name="T46" fmla="*/ 3 w 937"/>
                <a:gd name="T47" fmla="*/ 1 h 1910"/>
                <a:gd name="T48" fmla="*/ 3 w 937"/>
                <a:gd name="T49" fmla="*/ 2 h 1910"/>
                <a:gd name="T50" fmla="*/ 2 w 937"/>
                <a:gd name="T51" fmla="*/ 2 h 1910"/>
                <a:gd name="T52" fmla="*/ 2 w 937"/>
                <a:gd name="T53" fmla="*/ 3 h 1910"/>
                <a:gd name="T54" fmla="*/ 2 w 937"/>
                <a:gd name="T55" fmla="*/ 3 h 1910"/>
                <a:gd name="T56" fmla="*/ 1 w 937"/>
                <a:gd name="T57" fmla="*/ 3 h 1910"/>
                <a:gd name="T58" fmla="*/ 1 w 937"/>
                <a:gd name="T59" fmla="*/ 3 h 1910"/>
                <a:gd name="T60" fmla="*/ 1 w 937"/>
                <a:gd name="T61" fmla="*/ 3 h 1910"/>
                <a:gd name="T62" fmla="*/ 1 w 937"/>
                <a:gd name="T63" fmla="*/ 3 h 1910"/>
                <a:gd name="T64" fmla="*/ 1 w 937"/>
                <a:gd name="T65" fmla="*/ 3 h 1910"/>
                <a:gd name="T66" fmla="*/ 1 w 937"/>
                <a:gd name="T67" fmla="*/ 3 h 1910"/>
                <a:gd name="T68" fmla="*/ 1 w 937"/>
                <a:gd name="T69" fmla="*/ 2 h 1910"/>
                <a:gd name="T70" fmla="*/ 1 w 937"/>
                <a:gd name="T71" fmla="*/ 2 h 1910"/>
                <a:gd name="T72" fmla="*/ 1 w 937"/>
                <a:gd name="T73" fmla="*/ 2 h 1910"/>
                <a:gd name="T74" fmla="*/ 1 w 937"/>
                <a:gd name="T75" fmla="*/ 2 h 1910"/>
                <a:gd name="T76" fmla="*/ 1 w 937"/>
                <a:gd name="T77" fmla="*/ 2 h 1910"/>
                <a:gd name="T78" fmla="*/ 1 w 937"/>
                <a:gd name="T79" fmla="*/ 2 h 1910"/>
                <a:gd name="T80" fmla="*/ 1 w 937"/>
                <a:gd name="T81" fmla="*/ 2 h 1910"/>
                <a:gd name="T82" fmla="*/ 1 w 937"/>
                <a:gd name="T83" fmla="*/ 2 h 1910"/>
                <a:gd name="T84" fmla="*/ 1 w 937"/>
                <a:gd name="T85" fmla="*/ 2 h 1910"/>
                <a:gd name="T86" fmla="*/ 1 w 937"/>
                <a:gd name="T87" fmla="*/ 2 h 1910"/>
                <a:gd name="T88" fmla="*/ 1 w 937"/>
                <a:gd name="T89" fmla="*/ 2 h 1910"/>
                <a:gd name="T90" fmla="*/ 1 w 937"/>
                <a:gd name="T91" fmla="*/ 1 h 1910"/>
                <a:gd name="T92" fmla="*/ 1 w 937"/>
                <a:gd name="T93" fmla="*/ 1 h 1910"/>
                <a:gd name="T94" fmla="*/ 1 w 937"/>
                <a:gd name="T95" fmla="*/ 1 h 1910"/>
                <a:gd name="T96" fmla="*/ 1 w 937"/>
                <a:gd name="T97" fmla="*/ 1 h 1910"/>
                <a:gd name="T98" fmla="*/ 0 w 937"/>
                <a:gd name="T99" fmla="*/ 1 h 1910"/>
                <a:gd name="T100" fmla="*/ 0 w 937"/>
                <a:gd name="T101" fmla="*/ 1 h 1910"/>
                <a:gd name="T102" fmla="*/ 0 w 937"/>
                <a:gd name="T103" fmla="*/ 1 h 1910"/>
                <a:gd name="T104" fmla="*/ 0 w 937"/>
                <a:gd name="T105" fmla="*/ 1 h 1910"/>
                <a:gd name="T106" fmla="*/ 0 w 937"/>
                <a:gd name="T107" fmla="*/ 0 h 1910"/>
                <a:gd name="T108" fmla="*/ 0 w 937"/>
                <a:gd name="T109" fmla="*/ 0 h 1910"/>
                <a:gd name="T110" fmla="*/ 0 w 937"/>
                <a:gd name="T111" fmla="*/ 0 h 1910"/>
                <a:gd name="T112" fmla="*/ 0 w 937"/>
                <a:gd name="T113" fmla="*/ 0 h 1910"/>
                <a:gd name="T114" fmla="*/ 0 w 937"/>
                <a:gd name="T115" fmla="*/ 0 h 1910"/>
                <a:gd name="T116" fmla="*/ 1 w 937"/>
                <a:gd name="T117" fmla="*/ 0 h 1910"/>
                <a:gd name="T118" fmla="*/ 1 w 937"/>
                <a:gd name="T119" fmla="*/ 0 h 1910"/>
                <a:gd name="T120" fmla="*/ 1 w 937"/>
                <a:gd name="T121" fmla="*/ 0 h 1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37"/>
                <a:gd name="T184" fmla="*/ 0 h 1910"/>
                <a:gd name="T185" fmla="*/ 937 w 937"/>
                <a:gd name="T186" fmla="*/ 1910 h 191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37" h="1910">
                  <a:moveTo>
                    <a:pt x="336" y="0"/>
                  </a:moveTo>
                  <a:lnTo>
                    <a:pt x="619" y="0"/>
                  </a:lnTo>
                  <a:lnTo>
                    <a:pt x="565" y="73"/>
                  </a:lnTo>
                  <a:lnTo>
                    <a:pt x="401" y="73"/>
                  </a:lnTo>
                  <a:lnTo>
                    <a:pt x="338" y="190"/>
                  </a:lnTo>
                  <a:lnTo>
                    <a:pt x="622" y="190"/>
                  </a:lnTo>
                  <a:lnTo>
                    <a:pt x="564" y="74"/>
                  </a:lnTo>
                  <a:lnTo>
                    <a:pt x="619" y="1"/>
                  </a:lnTo>
                  <a:lnTo>
                    <a:pt x="718" y="182"/>
                  </a:lnTo>
                  <a:lnTo>
                    <a:pt x="772" y="183"/>
                  </a:lnTo>
                  <a:lnTo>
                    <a:pt x="790" y="245"/>
                  </a:lnTo>
                  <a:lnTo>
                    <a:pt x="875" y="245"/>
                  </a:lnTo>
                  <a:lnTo>
                    <a:pt x="876" y="288"/>
                  </a:lnTo>
                  <a:lnTo>
                    <a:pt x="907" y="290"/>
                  </a:lnTo>
                  <a:lnTo>
                    <a:pt x="937" y="290"/>
                  </a:lnTo>
                  <a:lnTo>
                    <a:pt x="937" y="557"/>
                  </a:lnTo>
                  <a:lnTo>
                    <a:pt x="875" y="558"/>
                  </a:lnTo>
                  <a:lnTo>
                    <a:pt x="873" y="614"/>
                  </a:lnTo>
                  <a:lnTo>
                    <a:pt x="794" y="614"/>
                  </a:lnTo>
                  <a:lnTo>
                    <a:pt x="771" y="680"/>
                  </a:lnTo>
                  <a:lnTo>
                    <a:pt x="727" y="682"/>
                  </a:lnTo>
                  <a:lnTo>
                    <a:pt x="724" y="817"/>
                  </a:lnTo>
                  <a:lnTo>
                    <a:pt x="694" y="817"/>
                  </a:lnTo>
                  <a:lnTo>
                    <a:pt x="685" y="837"/>
                  </a:lnTo>
                  <a:lnTo>
                    <a:pt x="685" y="973"/>
                  </a:lnTo>
                  <a:lnTo>
                    <a:pt x="632" y="974"/>
                  </a:lnTo>
                  <a:lnTo>
                    <a:pt x="635" y="1788"/>
                  </a:lnTo>
                  <a:lnTo>
                    <a:pt x="511" y="1910"/>
                  </a:lnTo>
                  <a:lnTo>
                    <a:pt x="351" y="1769"/>
                  </a:lnTo>
                  <a:lnTo>
                    <a:pt x="408" y="1729"/>
                  </a:lnTo>
                  <a:lnTo>
                    <a:pt x="408" y="1682"/>
                  </a:lnTo>
                  <a:lnTo>
                    <a:pt x="351" y="1640"/>
                  </a:lnTo>
                  <a:lnTo>
                    <a:pt x="408" y="1603"/>
                  </a:lnTo>
                  <a:lnTo>
                    <a:pt x="399" y="1588"/>
                  </a:lnTo>
                  <a:lnTo>
                    <a:pt x="350" y="1555"/>
                  </a:lnTo>
                  <a:lnTo>
                    <a:pt x="342" y="1450"/>
                  </a:lnTo>
                  <a:lnTo>
                    <a:pt x="335" y="1439"/>
                  </a:lnTo>
                  <a:lnTo>
                    <a:pt x="409" y="1379"/>
                  </a:lnTo>
                  <a:lnTo>
                    <a:pt x="409" y="1326"/>
                  </a:lnTo>
                  <a:lnTo>
                    <a:pt x="350" y="1264"/>
                  </a:lnTo>
                  <a:lnTo>
                    <a:pt x="408" y="1209"/>
                  </a:lnTo>
                  <a:lnTo>
                    <a:pt x="408" y="1154"/>
                  </a:lnTo>
                  <a:lnTo>
                    <a:pt x="351" y="1083"/>
                  </a:lnTo>
                  <a:lnTo>
                    <a:pt x="340" y="967"/>
                  </a:lnTo>
                  <a:lnTo>
                    <a:pt x="272" y="967"/>
                  </a:lnTo>
                  <a:lnTo>
                    <a:pt x="272" y="811"/>
                  </a:lnTo>
                  <a:lnTo>
                    <a:pt x="230" y="811"/>
                  </a:lnTo>
                  <a:lnTo>
                    <a:pt x="230" y="675"/>
                  </a:lnTo>
                  <a:lnTo>
                    <a:pt x="184" y="675"/>
                  </a:lnTo>
                  <a:lnTo>
                    <a:pt x="164" y="609"/>
                  </a:lnTo>
                  <a:lnTo>
                    <a:pt x="71" y="609"/>
                  </a:lnTo>
                  <a:lnTo>
                    <a:pt x="71" y="552"/>
                  </a:lnTo>
                  <a:lnTo>
                    <a:pt x="0" y="552"/>
                  </a:lnTo>
                  <a:lnTo>
                    <a:pt x="0" y="283"/>
                  </a:lnTo>
                  <a:lnTo>
                    <a:pt x="70" y="283"/>
                  </a:lnTo>
                  <a:lnTo>
                    <a:pt x="70" y="244"/>
                  </a:lnTo>
                  <a:lnTo>
                    <a:pt x="148" y="244"/>
                  </a:lnTo>
                  <a:lnTo>
                    <a:pt x="167" y="227"/>
                  </a:lnTo>
                  <a:lnTo>
                    <a:pt x="185" y="183"/>
                  </a:lnTo>
                  <a:lnTo>
                    <a:pt x="230" y="18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9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auto">
            <a:xfrm>
              <a:off x="1502" y="1865"/>
              <a:ext cx="234" cy="383"/>
            </a:xfrm>
            <a:custGeom>
              <a:avLst/>
              <a:gdLst>
                <a:gd name="T0" fmla="*/ 1 w 938"/>
                <a:gd name="T1" fmla="*/ 0 h 1912"/>
                <a:gd name="T2" fmla="*/ 2 w 938"/>
                <a:gd name="T3" fmla="*/ 0 h 1912"/>
                <a:gd name="T4" fmla="*/ 2 w 938"/>
                <a:gd name="T5" fmla="*/ 0 h 1912"/>
                <a:gd name="T6" fmla="*/ 1 w 938"/>
                <a:gd name="T7" fmla="*/ 0 h 1912"/>
                <a:gd name="T8" fmla="*/ 1 w 938"/>
                <a:gd name="T9" fmla="*/ 0 h 1912"/>
                <a:gd name="T10" fmla="*/ 2 w 938"/>
                <a:gd name="T11" fmla="*/ 0 h 1912"/>
                <a:gd name="T12" fmla="*/ 2 w 938"/>
                <a:gd name="T13" fmla="*/ 0 h 1912"/>
                <a:gd name="T14" fmla="*/ 2 w 938"/>
                <a:gd name="T15" fmla="*/ 0 h 1912"/>
                <a:gd name="T16" fmla="*/ 3 w 938"/>
                <a:gd name="T17" fmla="*/ 0 h 1912"/>
                <a:gd name="T18" fmla="*/ 3 w 938"/>
                <a:gd name="T19" fmla="*/ 0 h 1912"/>
                <a:gd name="T20" fmla="*/ 3 w 938"/>
                <a:gd name="T21" fmla="*/ 0 h 1912"/>
                <a:gd name="T22" fmla="*/ 3 w 938"/>
                <a:gd name="T23" fmla="*/ 0 h 1912"/>
                <a:gd name="T24" fmla="*/ 3 w 938"/>
                <a:gd name="T25" fmla="*/ 0 h 1912"/>
                <a:gd name="T26" fmla="*/ 3 w 938"/>
                <a:gd name="T27" fmla="*/ 0 h 1912"/>
                <a:gd name="T28" fmla="*/ 3 w 938"/>
                <a:gd name="T29" fmla="*/ 0 h 1912"/>
                <a:gd name="T30" fmla="*/ 3 w 938"/>
                <a:gd name="T31" fmla="*/ 1 h 1912"/>
                <a:gd name="T32" fmla="*/ 3 w 938"/>
                <a:gd name="T33" fmla="*/ 1 h 1912"/>
                <a:gd name="T34" fmla="*/ 3 w 938"/>
                <a:gd name="T35" fmla="*/ 1 h 1912"/>
                <a:gd name="T36" fmla="*/ 3 w 938"/>
                <a:gd name="T37" fmla="*/ 1 h 1912"/>
                <a:gd name="T38" fmla="*/ 3 w 938"/>
                <a:gd name="T39" fmla="*/ 1 h 1912"/>
                <a:gd name="T40" fmla="*/ 3 w 938"/>
                <a:gd name="T41" fmla="*/ 1 h 1912"/>
                <a:gd name="T42" fmla="*/ 3 w 938"/>
                <a:gd name="T43" fmla="*/ 1 h 1912"/>
                <a:gd name="T44" fmla="*/ 3 w 938"/>
                <a:gd name="T45" fmla="*/ 1 h 1912"/>
                <a:gd name="T46" fmla="*/ 3 w 938"/>
                <a:gd name="T47" fmla="*/ 1 h 1912"/>
                <a:gd name="T48" fmla="*/ 3 w 938"/>
                <a:gd name="T49" fmla="*/ 2 h 1912"/>
                <a:gd name="T50" fmla="*/ 2 w 938"/>
                <a:gd name="T51" fmla="*/ 2 h 1912"/>
                <a:gd name="T52" fmla="*/ 2 w 938"/>
                <a:gd name="T53" fmla="*/ 3 h 1912"/>
                <a:gd name="T54" fmla="*/ 2 w 938"/>
                <a:gd name="T55" fmla="*/ 3 h 1912"/>
                <a:gd name="T56" fmla="*/ 1 w 938"/>
                <a:gd name="T57" fmla="*/ 3 h 1912"/>
                <a:gd name="T58" fmla="*/ 1 w 938"/>
                <a:gd name="T59" fmla="*/ 3 h 1912"/>
                <a:gd name="T60" fmla="*/ 1 w 938"/>
                <a:gd name="T61" fmla="*/ 3 h 1912"/>
                <a:gd name="T62" fmla="*/ 1 w 938"/>
                <a:gd name="T63" fmla="*/ 3 h 1912"/>
                <a:gd name="T64" fmla="*/ 1 w 938"/>
                <a:gd name="T65" fmla="*/ 3 h 1912"/>
                <a:gd name="T66" fmla="*/ 1 w 938"/>
                <a:gd name="T67" fmla="*/ 3 h 1912"/>
                <a:gd name="T68" fmla="*/ 1 w 938"/>
                <a:gd name="T69" fmla="*/ 2 h 1912"/>
                <a:gd name="T70" fmla="*/ 1 w 938"/>
                <a:gd name="T71" fmla="*/ 2 h 1912"/>
                <a:gd name="T72" fmla="*/ 1 w 938"/>
                <a:gd name="T73" fmla="*/ 2 h 1912"/>
                <a:gd name="T74" fmla="*/ 1 w 938"/>
                <a:gd name="T75" fmla="*/ 2 h 1912"/>
                <a:gd name="T76" fmla="*/ 1 w 938"/>
                <a:gd name="T77" fmla="*/ 2 h 1912"/>
                <a:gd name="T78" fmla="*/ 1 w 938"/>
                <a:gd name="T79" fmla="*/ 2 h 1912"/>
                <a:gd name="T80" fmla="*/ 1 w 938"/>
                <a:gd name="T81" fmla="*/ 2 h 1912"/>
                <a:gd name="T82" fmla="*/ 1 w 938"/>
                <a:gd name="T83" fmla="*/ 2 h 1912"/>
                <a:gd name="T84" fmla="*/ 1 w 938"/>
                <a:gd name="T85" fmla="*/ 2 h 1912"/>
                <a:gd name="T86" fmla="*/ 1 w 938"/>
                <a:gd name="T87" fmla="*/ 2 h 1912"/>
                <a:gd name="T88" fmla="*/ 1 w 938"/>
                <a:gd name="T89" fmla="*/ 2 h 1912"/>
                <a:gd name="T90" fmla="*/ 1 w 938"/>
                <a:gd name="T91" fmla="*/ 1 h 1912"/>
                <a:gd name="T92" fmla="*/ 1 w 938"/>
                <a:gd name="T93" fmla="*/ 1 h 1912"/>
                <a:gd name="T94" fmla="*/ 1 w 938"/>
                <a:gd name="T95" fmla="*/ 1 h 1912"/>
                <a:gd name="T96" fmla="*/ 1 w 938"/>
                <a:gd name="T97" fmla="*/ 1 h 1912"/>
                <a:gd name="T98" fmla="*/ 0 w 938"/>
                <a:gd name="T99" fmla="*/ 1 h 1912"/>
                <a:gd name="T100" fmla="*/ 0 w 938"/>
                <a:gd name="T101" fmla="*/ 1 h 1912"/>
                <a:gd name="T102" fmla="*/ 0 w 938"/>
                <a:gd name="T103" fmla="*/ 1 h 1912"/>
                <a:gd name="T104" fmla="*/ 0 w 938"/>
                <a:gd name="T105" fmla="*/ 1 h 1912"/>
                <a:gd name="T106" fmla="*/ 0 w 938"/>
                <a:gd name="T107" fmla="*/ 0 h 1912"/>
                <a:gd name="T108" fmla="*/ 0 w 938"/>
                <a:gd name="T109" fmla="*/ 0 h 1912"/>
                <a:gd name="T110" fmla="*/ 0 w 938"/>
                <a:gd name="T111" fmla="*/ 0 h 1912"/>
                <a:gd name="T112" fmla="*/ 0 w 938"/>
                <a:gd name="T113" fmla="*/ 0 h 1912"/>
                <a:gd name="T114" fmla="*/ 0 w 938"/>
                <a:gd name="T115" fmla="*/ 0 h 1912"/>
                <a:gd name="T116" fmla="*/ 1 w 938"/>
                <a:gd name="T117" fmla="*/ 0 h 1912"/>
                <a:gd name="T118" fmla="*/ 1 w 938"/>
                <a:gd name="T119" fmla="*/ 0 h 1912"/>
                <a:gd name="T120" fmla="*/ 1 w 938"/>
                <a:gd name="T121" fmla="*/ 0 h 191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38"/>
                <a:gd name="T184" fmla="*/ 0 h 1912"/>
                <a:gd name="T185" fmla="*/ 938 w 938"/>
                <a:gd name="T186" fmla="*/ 1912 h 191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38" h="1912">
                  <a:moveTo>
                    <a:pt x="336" y="0"/>
                  </a:moveTo>
                  <a:lnTo>
                    <a:pt x="619" y="0"/>
                  </a:lnTo>
                  <a:lnTo>
                    <a:pt x="565" y="73"/>
                  </a:lnTo>
                  <a:lnTo>
                    <a:pt x="400" y="73"/>
                  </a:lnTo>
                  <a:lnTo>
                    <a:pt x="338" y="190"/>
                  </a:lnTo>
                  <a:lnTo>
                    <a:pt x="622" y="190"/>
                  </a:lnTo>
                  <a:lnTo>
                    <a:pt x="564" y="74"/>
                  </a:lnTo>
                  <a:lnTo>
                    <a:pt x="619" y="1"/>
                  </a:lnTo>
                  <a:lnTo>
                    <a:pt x="719" y="182"/>
                  </a:lnTo>
                  <a:lnTo>
                    <a:pt x="772" y="183"/>
                  </a:lnTo>
                  <a:lnTo>
                    <a:pt x="790" y="245"/>
                  </a:lnTo>
                  <a:lnTo>
                    <a:pt x="874" y="245"/>
                  </a:lnTo>
                  <a:lnTo>
                    <a:pt x="876" y="289"/>
                  </a:lnTo>
                  <a:lnTo>
                    <a:pt x="907" y="290"/>
                  </a:lnTo>
                  <a:lnTo>
                    <a:pt x="938" y="290"/>
                  </a:lnTo>
                  <a:lnTo>
                    <a:pt x="938" y="557"/>
                  </a:lnTo>
                  <a:lnTo>
                    <a:pt x="874" y="558"/>
                  </a:lnTo>
                  <a:lnTo>
                    <a:pt x="873" y="614"/>
                  </a:lnTo>
                  <a:lnTo>
                    <a:pt x="794" y="614"/>
                  </a:lnTo>
                  <a:lnTo>
                    <a:pt x="771" y="681"/>
                  </a:lnTo>
                  <a:lnTo>
                    <a:pt x="727" y="682"/>
                  </a:lnTo>
                  <a:lnTo>
                    <a:pt x="724" y="817"/>
                  </a:lnTo>
                  <a:lnTo>
                    <a:pt x="694" y="817"/>
                  </a:lnTo>
                  <a:lnTo>
                    <a:pt x="687" y="829"/>
                  </a:lnTo>
                  <a:lnTo>
                    <a:pt x="687" y="974"/>
                  </a:lnTo>
                  <a:lnTo>
                    <a:pt x="632" y="974"/>
                  </a:lnTo>
                  <a:lnTo>
                    <a:pt x="635" y="1788"/>
                  </a:lnTo>
                  <a:lnTo>
                    <a:pt x="511" y="1912"/>
                  </a:lnTo>
                  <a:lnTo>
                    <a:pt x="351" y="1770"/>
                  </a:lnTo>
                  <a:lnTo>
                    <a:pt x="408" y="1730"/>
                  </a:lnTo>
                  <a:lnTo>
                    <a:pt x="408" y="1683"/>
                  </a:lnTo>
                  <a:lnTo>
                    <a:pt x="351" y="1640"/>
                  </a:lnTo>
                  <a:lnTo>
                    <a:pt x="408" y="1604"/>
                  </a:lnTo>
                  <a:lnTo>
                    <a:pt x="399" y="1589"/>
                  </a:lnTo>
                  <a:lnTo>
                    <a:pt x="350" y="1555"/>
                  </a:lnTo>
                  <a:lnTo>
                    <a:pt x="342" y="1450"/>
                  </a:lnTo>
                  <a:lnTo>
                    <a:pt x="335" y="1441"/>
                  </a:lnTo>
                  <a:lnTo>
                    <a:pt x="409" y="1379"/>
                  </a:lnTo>
                  <a:lnTo>
                    <a:pt x="409" y="1326"/>
                  </a:lnTo>
                  <a:lnTo>
                    <a:pt x="350" y="1264"/>
                  </a:lnTo>
                  <a:lnTo>
                    <a:pt x="408" y="1209"/>
                  </a:lnTo>
                  <a:lnTo>
                    <a:pt x="408" y="1154"/>
                  </a:lnTo>
                  <a:lnTo>
                    <a:pt x="351" y="1083"/>
                  </a:lnTo>
                  <a:lnTo>
                    <a:pt x="340" y="967"/>
                  </a:lnTo>
                  <a:lnTo>
                    <a:pt x="272" y="967"/>
                  </a:lnTo>
                  <a:lnTo>
                    <a:pt x="272" y="811"/>
                  </a:lnTo>
                  <a:lnTo>
                    <a:pt x="231" y="811"/>
                  </a:lnTo>
                  <a:lnTo>
                    <a:pt x="231" y="675"/>
                  </a:lnTo>
                  <a:lnTo>
                    <a:pt x="184" y="675"/>
                  </a:lnTo>
                  <a:lnTo>
                    <a:pt x="163" y="610"/>
                  </a:lnTo>
                  <a:lnTo>
                    <a:pt x="71" y="610"/>
                  </a:lnTo>
                  <a:lnTo>
                    <a:pt x="71" y="552"/>
                  </a:lnTo>
                  <a:lnTo>
                    <a:pt x="0" y="552"/>
                  </a:lnTo>
                  <a:lnTo>
                    <a:pt x="0" y="283"/>
                  </a:lnTo>
                  <a:lnTo>
                    <a:pt x="70" y="283"/>
                  </a:lnTo>
                  <a:lnTo>
                    <a:pt x="70" y="244"/>
                  </a:lnTo>
                  <a:lnTo>
                    <a:pt x="148" y="244"/>
                  </a:lnTo>
                  <a:lnTo>
                    <a:pt x="167" y="227"/>
                  </a:lnTo>
                  <a:lnTo>
                    <a:pt x="185" y="183"/>
                  </a:lnTo>
                  <a:lnTo>
                    <a:pt x="231" y="18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B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6" name="Group 33"/>
            <p:cNvGrpSpPr>
              <a:grpSpLocks/>
            </p:cNvGrpSpPr>
            <p:nvPr/>
          </p:nvGrpSpPr>
          <p:grpSpPr bwMode="auto">
            <a:xfrm>
              <a:off x="1535" y="1927"/>
              <a:ext cx="179" cy="44"/>
              <a:chOff x="1535" y="1927"/>
              <a:chExt cx="179" cy="44"/>
            </a:xfrm>
          </p:grpSpPr>
          <p:sp>
            <p:nvSpPr>
              <p:cNvPr id="188" name="Freeform 31"/>
              <p:cNvSpPr>
                <a:spLocks/>
              </p:cNvSpPr>
              <p:nvPr/>
            </p:nvSpPr>
            <p:spPr bwMode="auto">
              <a:xfrm>
                <a:off x="1535" y="1927"/>
                <a:ext cx="165" cy="44"/>
              </a:xfrm>
              <a:custGeom>
                <a:avLst/>
                <a:gdLst>
                  <a:gd name="T0" fmla="*/ 0 w 663"/>
                  <a:gd name="T1" fmla="*/ 0 h 219"/>
                  <a:gd name="T2" fmla="*/ 0 w 663"/>
                  <a:gd name="T3" fmla="*/ 0 h 219"/>
                  <a:gd name="T4" fmla="*/ 2 w 663"/>
                  <a:gd name="T5" fmla="*/ 0 h 219"/>
                  <a:gd name="T6" fmla="*/ 2 w 663"/>
                  <a:gd name="T7" fmla="*/ 0 h 219"/>
                  <a:gd name="T8" fmla="*/ 0 w 663"/>
                  <a:gd name="T9" fmla="*/ 0 h 219"/>
                  <a:gd name="T10" fmla="*/ 0 w 663"/>
                  <a:gd name="T11" fmla="*/ 0 h 219"/>
                  <a:gd name="T12" fmla="*/ 0 w 663"/>
                  <a:gd name="T13" fmla="*/ 0 h 219"/>
                  <a:gd name="T14" fmla="*/ 0 w 663"/>
                  <a:gd name="T15" fmla="*/ 0 h 219"/>
                  <a:gd name="T16" fmla="*/ 0 w 663"/>
                  <a:gd name="T17" fmla="*/ 0 h 2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63"/>
                  <a:gd name="T28" fmla="*/ 0 h 219"/>
                  <a:gd name="T29" fmla="*/ 663 w 663"/>
                  <a:gd name="T30" fmla="*/ 219 h 2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63" h="219">
                    <a:moveTo>
                      <a:pt x="0" y="114"/>
                    </a:moveTo>
                    <a:lnTo>
                      <a:pt x="58" y="0"/>
                    </a:lnTo>
                    <a:lnTo>
                      <a:pt x="663" y="0"/>
                    </a:lnTo>
                    <a:lnTo>
                      <a:pt x="657" y="8"/>
                    </a:lnTo>
                    <a:lnTo>
                      <a:pt x="64" y="8"/>
                    </a:lnTo>
                    <a:lnTo>
                      <a:pt x="11" y="114"/>
                    </a:lnTo>
                    <a:lnTo>
                      <a:pt x="63" y="212"/>
                    </a:lnTo>
                    <a:lnTo>
                      <a:pt x="53" y="219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B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9" name="Freeform 32"/>
              <p:cNvSpPr>
                <a:spLocks/>
              </p:cNvSpPr>
              <p:nvPr/>
            </p:nvSpPr>
            <p:spPr bwMode="auto">
              <a:xfrm>
                <a:off x="1548" y="1927"/>
                <a:ext cx="166" cy="43"/>
              </a:xfrm>
              <a:custGeom>
                <a:avLst/>
                <a:gdLst>
                  <a:gd name="T0" fmla="*/ 3 w 663"/>
                  <a:gd name="T1" fmla="*/ 0 h 219"/>
                  <a:gd name="T2" fmla="*/ 3 w 663"/>
                  <a:gd name="T3" fmla="*/ 0 h 219"/>
                  <a:gd name="T4" fmla="*/ 0 w 663"/>
                  <a:gd name="T5" fmla="*/ 0 h 219"/>
                  <a:gd name="T6" fmla="*/ 0 w 663"/>
                  <a:gd name="T7" fmla="*/ 0 h 219"/>
                  <a:gd name="T8" fmla="*/ 3 w 663"/>
                  <a:gd name="T9" fmla="*/ 0 h 219"/>
                  <a:gd name="T10" fmla="*/ 3 w 663"/>
                  <a:gd name="T11" fmla="*/ 0 h 219"/>
                  <a:gd name="T12" fmla="*/ 3 w 663"/>
                  <a:gd name="T13" fmla="*/ 0 h 219"/>
                  <a:gd name="T14" fmla="*/ 3 w 663"/>
                  <a:gd name="T15" fmla="*/ 0 h 219"/>
                  <a:gd name="T16" fmla="*/ 3 w 663"/>
                  <a:gd name="T17" fmla="*/ 0 h 2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63"/>
                  <a:gd name="T28" fmla="*/ 0 h 219"/>
                  <a:gd name="T29" fmla="*/ 663 w 663"/>
                  <a:gd name="T30" fmla="*/ 219 h 2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63" h="219">
                    <a:moveTo>
                      <a:pt x="663" y="104"/>
                    </a:moveTo>
                    <a:lnTo>
                      <a:pt x="605" y="219"/>
                    </a:lnTo>
                    <a:lnTo>
                      <a:pt x="0" y="219"/>
                    </a:lnTo>
                    <a:lnTo>
                      <a:pt x="6" y="211"/>
                    </a:lnTo>
                    <a:lnTo>
                      <a:pt x="599" y="211"/>
                    </a:lnTo>
                    <a:lnTo>
                      <a:pt x="652" y="104"/>
                    </a:lnTo>
                    <a:lnTo>
                      <a:pt x="600" y="7"/>
                    </a:lnTo>
                    <a:lnTo>
                      <a:pt x="610" y="0"/>
                    </a:lnTo>
                    <a:lnTo>
                      <a:pt x="663" y="104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7" name="Rectangle 34"/>
            <p:cNvSpPr>
              <a:spLocks noChangeArrowheads="1"/>
            </p:cNvSpPr>
            <p:nvPr/>
          </p:nvSpPr>
          <p:spPr bwMode="auto">
            <a:xfrm>
              <a:off x="1520" y="1920"/>
              <a:ext cx="200" cy="2"/>
            </a:xfrm>
            <a:prstGeom prst="rect">
              <a:avLst/>
            </a:prstGeom>
            <a:solidFill>
              <a:srgbClr val="FF9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8" name="Rectangle 35"/>
            <p:cNvSpPr>
              <a:spLocks noChangeArrowheads="1"/>
            </p:cNvSpPr>
            <p:nvPr/>
          </p:nvSpPr>
          <p:spPr bwMode="auto">
            <a:xfrm>
              <a:off x="1540" y="1911"/>
              <a:ext cx="155" cy="3"/>
            </a:xfrm>
            <a:prstGeom prst="rect">
              <a:avLst/>
            </a:prstGeom>
            <a:solidFill>
              <a:srgbClr val="FF9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9" name="Group 44"/>
            <p:cNvGrpSpPr>
              <a:grpSpLocks/>
            </p:cNvGrpSpPr>
            <p:nvPr/>
          </p:nvGrpSpPr>
          <p:grpSpPr bwMode="auto">
            <a:xfrm>
              <a:off x="1520" y="1976"/>
              <a:ext cx="200" cy="271"/>
              <a:chOff x="1520" y="1976"/>
              <a:chExt cx="200" cy="271"/>
            </a:xfrm>
          </p:grpSpPr>
          <p:sp>
            <p:nvSpPr>
              <p:cNvPr id="180" name="Freeform 36"/>
              <p:cNvSpPr>
                <a:spLocks/>
              </p:cNvSpPr>
              <p:nvPr/>
            </p:nvSpPr>
            <p:spPr bwMode="auto">
              <a:xfrm>
                <a:off x="1611" y="2029"/>
                <a:ext cx="6" cy="209"/>
              </a:xfrm>
              <a:custGeom>
                <a:avLst/>
                <a:gdLst>
                  <a:gd name="T0" fmla="*/ 0 w 20"/>
                  <a:gd name="T1" fmla="*/ 0 h 1045"/>
                  <a:gd name="T2" fmla="*/ 0 w 20"/>
                  <a:gd name="T3" fmla="*/ 2 h 1045"/>
                  <a:gd name="T4" fmla="*/ 0 w 20"/>
                  <a:gd name="T5" fmla="*/ 2 h 1045"/>
                  <a:gd name="T6" fmla="*/ 0 w 20"/>
                  <a:gd name="T7" fmla="*/ 0 h 1045"/>
                  <a:gd name="T8" fmla="*/ 0 w 20"/>
                  <a:gd name="T9" fmla="*/ 0 h 10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1045"/>
                  <a:gd name="T17" fmla="*/ 20 w 20"/>
                  <a:gd name="T18" fmla="*/ 1045 h 10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1045">
                    <a:moveTo>
                      <a:pt x="20" y="0"/>
                    </a:moveTo>
                    <a:lnTo>
                      <a:pt x="19" y="1045"/>
                    </a:lnTo>
                    <a:lnTo>
                      <a:pt x="2" y="1029"/>
                    </a:lnTo>
                    <a:lnTo>
                      <a:pt x="0" y="3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1" name="Freeform 37"/>
              <p:cNvSpPr>
                <a:spLocks/>
              </p:cNvSpPr>
              <p:nvPr/>
            </p:nvSpPr>
            <p:spPr bwMode="auto">
              <a:xfrm>
                <a:off x="1640" y="2035"/>
                <a:ext cx="5" cy="204"/>
              </a:xfrm>
              <a:custGeom>
                <a:avLst/>
                <a:gdLst>
                  <a:gd name="T0" fmla="*/ 0 w 19"/>
                  <a:gd name="T1" fmla="*/ 0 h 1019"/>
                  <a:gd name="T2" fmla="*/ 0 w 19"/>
                  <a:gd name="T3" fmla="*/ 2 h 1019"/>
                  <a:gd name="T4" fmla="*/ 0 w 19"/>
                  <a:gd name="T5" fmla="*/ 2 h 1019"/>
                  <a:gd name="T6" fmla="*/ 0 w 19"/>
                  <a:gd name="T7" fmla="*/ 0 h 1019"/>
                  <a:gd name="T8" fmla="*/ 0 w 19"/>
                  <a:gd name="T9" fmla="*/ 0 h 10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019"/>
                  <a:gd name="T17" fmla="*/ 19 w 19"/>
                  <a:gd name="T18" fmla="*/ 1019 h 10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019">
                    <a:moveTo>
                      <a:pt x="16" y="0"/>
                    </a:moveTo>
                    <a:lnTo>
                      <a:pt x="19" y="1002"/>
                    </a:lnTo>
                    <a:lnTo>
                      <a:pt x="2" y="1019"/>
                    </a:lnTo>
                    <a:lnTo>
                      <a:pt x="0" y="8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82" name="Group 43"/>
              <p:cNvGrpSpPr>
                <a:grpSpLocks/>
              </p:cNvGrpSpPr>
              <p:nvPr/>
            </p:nvGrpSpPr>
            <p:grpSpPr bwMode="auto">
              <a:xfrm>
                <a:off x="1520" y="1976"/>
                <a:ext cx="200" cy="271"/>
                <a:chOff x="1520" y="1976"/>
                <a:chExt cx="200" cy="271"/>
              </a:xfrm>
            </p:grpSpPr>
            <p:sp>
              <p:nvSpPr>
                <p:cNvPr id="183" name="Rectangle 38"/>
                <p:cNvSpPr>
                  <a:spLocks noChangeArrowheads="1"/>
                </p:cNvSpPr>
                <p:nvPr/>
              </p:nvSpPr>
              <p:spPr bwMode="auto">
                <a:xfrm>
                  <a:off x="1520" y="1976"/>
                  <a:ext cx="200" cy="5"/>
                </a:xfrm>
                <a:prstGeom prst="rect">
                  <a:avLst/>
                </a:prstGeom>
                <a:solidFill>
                  <a:srgbClr val="BF7F3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4" name="Rectangle 39"/>
                <p:cNvSpPr>
                  <a:spLocks noChangeArrowheads="1"/>
                </p:cNvSpPr>
                <p:nvPr/>
              </p:nvSpPr>
              <p:spPr bwMode="auto">
                <a:xfrm>
                  <a:off x="1561" y="2002"/>
                  <a:ext cx="122" cy="4"/>
                </a:xfrm>
                <a:prstGeom prst="rect">
                  <a:avLst/>
                </a:prstGeom>
                <a:solidFill>
                  <a:srgbClr val="BF7F3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" name="Freeform 40"/>
                <p:cNvSpPr>
                  <a:spLocks/>
                </p:cNvSpPr>
                <p:nvPr/>
              </p:nvSpPr>
              <p:spPr bwMode="auto">
                <a:xfrm>
                  <a:off x="1629" y="2035"/>
                  <a:ext cx="15" cy="212"/>
                </a:xfrm>
                <a:custGeom>
                  <a:avLst/>
                  <a:gdLst>
                    <a:gd name="T0" fmla="*/ 0 w 62"/>
                    <a:gd name="T1" fmla="*/ 0 h 1061"/>
                    <a:gd name="T2" fmla="*/ 0 w 62"/>
                    <a:gd name="T3" fmla="*/ 0 h 1061"/>
                    <a:gd name="T4" fmla="*/ 0 w 62"/>
                    <a:gd name="T5" fmla="*/ 0 h 1061"/>
                    <a:gd name="T6" fmla="*/ 0 w 62"/>
                    <a:gd name="T7" fmla="*/ 2 h 1061"/>
                    <a:gd name="T8" fmla="*/ 0 w 62"/>
                    <a:gd name="T9" fmla="*/ 2 h 1061"/>
                    <a:gd name="T10" fmla="*/ 0 w 62"/>
                    <a:gd name="T11" fmla="*/ 0 h 1061"/>
                    <a:gd name="T12" fmla="*/ 0 w 62"/>
                    <a:gd name="T13" fmla="*/ 0 h 10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2"/>
                    <a:gd name="T22" fmla="*/ 0 h 1061"/>
                    <a:gd name="T23" fmla="*/ 62 w 62"/>
                    <a:gd name="T24" fmla="*/ 1061 h 10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2" h="1061">
                      <a:moveTo>
                        <a:pt x="62" y="0"/>
                      </a:moveTo>
                      <a:lnTo>
                        <a:pt x="47" y="69"/>
                      </a:lnTo>
                      <a:lnTo>
                        <a:pt x="23" y="129"/>
                      </a:lnTo>
                      <a:lnTo>
                        <a:pt x="23" y="1041"/>
                      </a:lnTo>
                      <a:lnTo>
                        <a:pt x="5" y="1061"/>
                      </a:lnTo>
                      <a:lnTo>
                        <a:pt x="0" y="11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" name="Freeform 41"/>
                <p:cNvSpPr>
                  <a:spLocks/>
                </p:cNvSpPr>
                <p:nvPr/>
              </p:nvSpPr>
              <p:spPr bwMode="auto">
                <a:xfrm>
                  <a:off x="1570" y="2027"/>
                  <a:ext cx="107" cy="32"/>
                </a:xfrm>
                <a:custGeom>
                  <a:avLst/>
                  <a:gdLst>
                    <a:gd name="T0" fmla="*/ 0 w 427"/>
                    <a:gd name="T1" fmla="*/ 0 h 160"/>
                    <a:gd name="T2" fmla="*/ 0 w 427"/>
                    <a:gd name="T3" fmla="*/ 0 h 160"/>
                    <a:gd name="T4" fmla="*/ 0 w 427"/>
                    <a:gd name="T5" fmla="*/ 0 h 160"/>
                    <a:gd name="T6" fmla="*/ 0 w 427"/>
                    <a:gd name="T7" fmla="*/ 0 h 160"/>
                    <a:gd name="T8" fmla="*/ 0 w 427"/>
                    <a:gd name="T9" fmla="*/ 0 h 160"/>
                    <a:gd name="T10" fmla="*/ 2 w 427"/>
                    <a:gd name="T11" fmla="*/ 0 h 160"/>
                    <a:gd name="T12" fmla="*/ 2 w 427"/>
                    <a:gd name="T13" fmla="*/ 0 h 160"/>
                    <a:gd name="T14" fmla="*/ 1 w 427"/>
                    <a:gd name="T15" fmla="*/ 0 h 160"/>
                    <a:gd name="T16" fmla="*/ 1 w 427"/>
                    <a:gd name="T17" fmla="*/ 0 h 160"/>
                    <a:gd name="T18" fmla="*/ 0 w 427"/>
                    <a:gd name="T19" fmla="*/ 0 h 160"/>
                    <a:gd name="T20" fmla="*/ 0 w 427"/>
                    <a:gd name="T21" fmla="*/ 0 h 16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27"/>
                    <a:gd name="T34" fmla="*/ 0 h 160"/>
                    <a:gd name="T35" fmla="*/ 427 w 427"/>
                    <a:gd name="T36" fmla="*/ 160 h 16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27" h="160">
                      <a:moveTo>
                        <a:pt x="72" y="160"/>
                      </a:moveTo>
                      <a:lnTo>
                        <a:pt x="43" y="124"/>
                      </a:lnTo>
                      <a:lnTo>
                        <a:pt x="43" y="19"/>
                      </a:ln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427" y="0"/>
                      </a:lnTo>
                      <a:lnTo>
                        <a:pt x="416" y="19"/>
                      </a:lnTo>
                      <a:lnTo>
                        <a:pt x="185" y="19"/>
                      </a:lnTo>
                      <a:lnTo>
                        <a:pt x="166" y="48"/>
                      </a:lnTo>
                      <a:lnTo>
                        <a:pt x="80" y="48"/>
                      </a:lnTo>
                      <a:lnTo>
                        <a:pt x="72" y="16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7" name="Freeform 42"/>
                <p:cNvSpPr>
                  <a:spLocks/>
                </p:cNvSpPr>
                <p:nvPr/>
              </p:nvSpPr>
              <p:spPr bwMode="auto">
                <a:xfrm>
                  <a:off x="1543" y="1987"/>
                  <a:ext cx="158" cy="4"/>
                </a:xfrm>
                <a:custGeom>
                  <a:avLst/>
                  <a:gdLst>
                    <a:gd name="T0" fmla="*/ 0 w 631"/>
                    <a:gd name="T1" fmla="*/ 0 h 22"/>
                    <a:gd name="T2" fmla="*/ 3 w 631"/>
                    <a:gd name="T3" fmla="*/ 0 h 22"/>
                    <a:gd name="T4" fmla="*/ 3 w 631"/>
                    <a:gd name="T5" fmla="*/ 0 h 22"/>
                    <a:gd name="T6" fmla="*/ 0 w 631"/>
                    <a:gd name="T7" fmla="*/ 0 h 22"/>
                    <a:gd name="T8" fmla="*/ 0 w 631"/>
                    <a:gd name="T9" fmla="*/ 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1"/>
                    <a:gd name="T16" fmla="*/ 0 h 22"/>
                    <a:gd name="T17" fmla="*/ 631 w 631"/>
                    <a:gd name="T18" fmla="*/ 22 h 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1" h="22">
                      <a:moveTo>
                        <a:pt x="0" y="2"/>
                      </a:moveTo>
                      <a:lnTo>
                        <a:pt x="631" y="0"/>
                      </a:lnTo>
                      <a:lnTo>
                        <a:pt x="624" y="21"/>
                      </a:lnTo>
                      <a:lnTo>
                        <a:pt x="5" y="2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190" name="Text Box 22"/>
          <p:cNvSpPr txBox="1">
            <a:spLocks noChangeArrowheads="1"/>
          </p:cNvSpPr>
          <p:nvPr/>
        </p:nvSpPr>
        <p:spPr bwMode="auto">
          <a:xfrm>
            <a:off x="6080681" y="1510308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 smtClean="0"/>
              <a:t>D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Assimétrica</a:t>
            </a:r>
            <a:r>
              <a:rPr lang="en-US" dirty="0" smtClean="0"/>
              <a:t> – </a:t>
            </a:r>
            <a:r>
              <a:rPr lang="en-US" dirty="0" err="1" smtClean="0"/>
              <a:t>Pontos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000" b="0" dirty="0" smtClean="0"/>
              <a:t>Apenas a chave privada parceira pode ser usada para decifrar a informação;</a:t>
            </a:r>
          </a:p>
          <a:p>
            <a:pPr>
              <a:buFont typeface="Arial" pitchFamily="34" charset="0"/>
              <a:buChar char="•"/>
            </a:pPr>
            <a:endParaRPr lang="pt-BR" sz="2000" b="0" dirty="0" smtClean="0"/>
          </a:p>
          <a:p>
            <a:pPr>
              <a:buFont typeface="Arial" pitchFamily="34" charset="0"/>
              <a:buChar char="•"/>
            </a:pPr>
            <a:r>
              <a:rPr lang="pt-BR" sz="2000" b="0" dirty="0" smtClean="0"/>
              <a:t>A chave privada é mantida em sigilo. O texto </a:t>
            </a:r>
            <a:r>
              <a:rPr lang="pt-BR" sz="2000" b="0" dirty="0" err="1" smtClean="0"/>
              <a:t>encriptado</a:t>
            </a:r>
            <a:r>
              <a:rPr lang="pt-BR" sz="2000" b="0" dirty="0" smtClean="0"/>
              <a:t> permanecerá seguro;</a:t>
            </a:r>
          </a:p>
          <a:p>
            <a:pPr>
              <a:buFont typeface="Arial" pitchFamily="34" charset="0"/>
              <a:buChar char="•"/>
            </a:pPr>
            <a:endParaRPr lang="pt-BR" sz="2000" b="0" dirty="0" smtClean="0"/>
          </a:p>
          <a:p>
            <a:pPr>
              <a:buFont typeface="Arial" pitchFamily="34" charset="0"/>
              <a:buChar char="•"/>
            </a:pPr>
            <a:r>
              <a:rPr lang="pt-BR" sz="2000" b="0" dirty="0" smtClean="0"/>
              <a:t>A criptografia de chave pública torna possível a comunicação segura entre pessoas, sem necessidade de compartilhamento de uma chave comum;</a:t>
            </a:r>
          </a:p>
          <a:p>
            <a:pPr>
              <a:buFont typeface="Arial" pitchFamily="34" charset="0"/>
              <a:buChar char="•"/>
            </a:pPr>
            <a:endParaRPr lang="pt-BR" sz="2000" b="0" dirty="0" smtClean="0"/>
          </a:p>
          <a:p>
            <a:pPr>
              <a:buFont typeface="Arial" pitchFamily="34" charset="0"/>
              <a:buChar char="•"/>
            </a:pPr>
            <a:r>
              <a:rPr lang="pt-BR" sz="2000" b="0" dirty="0" smtClean="0"/>
              <a:t>Chaves públicas são distribuídas entre as pessoas, que guardam em segredo suas chaves privadas correspondentes.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Curso</a:t>
            </a:r>
          </a:p>
          <a:p>
            <a:r>
              <a:rPr lang="pt-BR" dirty="0" smtClean="0"/>
              <a:t>Instrutor</a:t>
            </a:r>
          </a:p>
          <a:p>
            <a:r>
              <a:rPr lang="pt-BR" dirty="0" smtClean="0"/>
              <a:t>Horários</a:t>
            </a:r>
          </a:p>
          <a:p>
            <a:r>
              <a:rPr lang="pt-BR" dirty="0" smtClean="0"/>
              <a:t>Intervalos</a:t>
            </a:r>
          </a:p>
          <a:p>
            <a:r>
              <a:rPr lang="pt-BR" dirty="0" smtClean="0"/>
              <a:t>Material</a:t>
            </a:r>
          </a:p>
          <a:p>
            <a:r>
              <a:rPr lang="pt-BR" dirty="0" smtClean="0"/>
              <a:t>Infraestrutura da sala</a:t>
            </a:r>
          </a:p>
          <a:p>
            <a:r>
              <a:rPr lang="pt-BR" dirty="0" smtClean="0"/>
              <a:t>Banheiros</a:t>
            </a:r>
          </a:p>
          <a:p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Assimétrica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 smtClean="0"/>
              <a:t>DH (</a:t>
            </a:r>
            <a:r>
              <a:rPr lang="en-US" b="0" dirty="0" err="1" smtClean="0"/>
              <a:t>Diffie</a:t>
            </a:r>
            <a:r>
              <a:rPr lang="en-US" b="0" dirty="0" smtClean="0"/>
              <a:t>-Hellman, 1976 - Stanford University)</a:t>
            </a:r>
          </a:p>
          <a:p>
            <a:r>
              <a:rPr lang="en-US" b="0" dirty="0" smtClean="0"/>
              <a:t>RSA (</a:t>
            </a:r>
            <a:r>
              <a:rPr lang="en-US" b="0" dirty="0" err="1" smtClean="0"/>
              <a:t>Rivest</a:t>
            </a:r>
            <a:r>
              <a:rPr lang="en-US" b="0" dirty="0" smtClean="0"/>
              <a:t>, Shamir, </a:t>
            </a:r>
            <a:r>
              <a:rPr lang="en-US" b="0" dirty="0" err="1" smtClean="0"/>
              <a:t>Adleman</a:t>
            </a:r>
            <a:r>
              <a:rPr lang="en-US" b="0" dirty="0" smtClean="0"/>
              <a:t> - M.I.T, 1978)</a:t>
            </a:r>
          </a:p>
          <a:p>
            <a:r>
              <a:rPr lang="en-US" b="0" dirty="0" smtClean="0"/>
              <a:t>El </a:t>
            </a:r>
            <a:r>
              <a:rPr lang="en-US" b="0" dirty="0" err="1" smtClean="0"/>
              <a:t>Gamal</a:t>
            </a:r>
            <a:r>
              <a:rPr lang="en-US" b="0" dirty="0" smtClean="0"/>
              <a:t> (1985)</a:t>
            </a:r>
          </a:p>
          <a:p>
            <a:r>
              <a:rPr lang="en-US" b="0" dirty="0" smtClean="0"/>
              <a:t>ECDH (Elliptic Curve </a:t>
            </a:r>
            <a:r>
              <a:rPr lang="en-US" b="0" dirty="0" err="1" smtClean="0"/>
              <a:t>Diffie</a:t>
            </a:r>
            <a:r>
              <a:rPr lang="en-US" b="0" dirty="0" smtClean="0"/>
              <a:t>-Hellman, final </a:t>
            </a:r>
            <a:r>
              <a:rPr lang="en-US" b="0" dirty="0" err="1" smtClean="0"/>
              <a:t>anos</a:t>
            </a:r>
            <a:r>
              <a:rPr lang="en-US" b="0" dirty="0" smtClean="0"/>
              <a:t> 90) </a:t>
            </a:r>
            <a:endParaRPr lang="en-US" b="0" dirty="0"/>
          </a:p>
        </p:txBody>
      </p:sp>
      <p:pic>
        <p:nvPicPr>
          <p:cNvPr id="4" name="Picture 3" descr="fotoRS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40968"/>
            <a:ext cx="4824536" cy="338236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Atualmente</a:t>
            </a:r>
            <a:r>
              <a:rPr lang="en-US" dirty="0" smtClean="0"/>
              <a:t> - RSA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467544" y="1052736"/>
            <a:ext cx="8136904" cy="331236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800" b="0" dirty="0" smtClean="0"/>
              <a:t>RSA Corporation recomenda um comprimento de chave de pelo menos</a:t>
            </a:r>
            <a:r>
              <a:rPr lang="pt-BR" sz="1800" dirty="0" smtClean="0"/>
              <a:t> 2048 bits </a:t>
            </a:r>
            <a:r>
              <a:rPr lang="pt-BR" sz="1800" b="0" dirty="0" smtClean="0"/>
              <a:t>(256 bytes ou um número com até 616 dígitos em decimal), por um período de segurança a longo-prazo (aproximadamente 20 anos).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pt-BR" sz="1800" b="0" dirty="0" smtClean="0"/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800" b="0" dirty="0" smtClean="0"/>
              <a:t>Chaves de </a:t>
            </a:r>
            <a:r>
              <a:rPr lang="pt-BR" sz="1800" dirty="0" smtClean="0"/>
              <a:t>1024 bits </a:t>
            </a:r>
            <a:r>
              <a:rPr lang="pt-BR" sz="1800" b="0" dirty="0" smtClean="0"/>
              <a:t>ainda são utilizadas em algumas empresas.</a:t>
            </a:r>
          </a:p>
          <a:p>
            <a:pPr eaLnBrk="1" hangingPunct="1">
              <a:lnSpc>
                <a:spcPct val="90000"/>
              </a:lnSpc>
            </a:pPr>
            <a:endParaRPr lang="pt-BR" sz="1800" b="0" dirty="0" smtClean="0"/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800" b="0" dirty="0" smtClean="0"/>
              <a:t>Os algoritmos de fatoração usados são os melhores disponíveis.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pt-BR" sz="1800" b="0" dirty="0" smtClean="0"/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800" b="0" dirty="0" smtClean="0"/>
              <a:t>Algoritmos </a:t>
            </a:r>
            <a:r>
              <a:rPr lang="pt-BR" sz="1800" dirty="0" smtClean="0"/>
              <a:t>criptográficos assimétricos </a:t>
            </a:r>
            <a:r>
              <a:rPr lang="pt-BR" sz="1800" b="0" dirty="0" smtClean="0"/>
              <a:t>usam multiplicação de números primos. </a:t>
            </a:r>
            <a:endParaRPr lang="en-US" sz="1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013176"/>
            <a:ext cx="7704856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Os algoritmos que usam multiplicação de números primos como </a:t>
            </a:r>
            <a:r>
              <a:rPr lang="pt-BR" dirty="0"/>
              <a:t>função de uma via estarão vulneráveis quando </a:t>
            </a:r>
            <a:r>
              <a:rPr lang="pt-BR" dirty="0" smtClean="0"/>
              <a:t>algoritmos </a:t>
            </a:r>
            <a:r>
              <a:rPr lang="pt-BR" dirty="0"/>
              <a:t>de fatoração mais </a:t>
            </a:r>
            <a:r>
              <a:rPr lang="pt-BR" dirty="0" smtClean="0"/>
              <a:t>eficientes forem descobertos ou forem usadas máquinas mais rápidas.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Equivalência</a:t>
            </a:r>
            <a:r>
              <a:rPr lang="en-US" dirty="0" smtClean="0"/>
              <a:t> de </a:t>
            </a:r>
            <a:r>
              <a:rPr lang="en-US" dirty="0" err="1" smtClean="0"/>
              <a:t>tamanhos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120680" cy="267779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755576" y="4653136"/>
            <a:ext cx="712879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A </a:t>
            </a:r>
            <a:r>
              <a:rPr lang="pt-BR" b="1" dirty="0" smtClean="0"/>
              <a:t>criptografia</a:t>
            </a:r>
            <a:r>
              <a:rPr lang="pt-BR" dirty="0" smtClean="0"/>
              <a:t> </a:t>
            </a:r>
            <a:r>
              <a:rPr lang="pt-BR" b="1" dirty="0" smtClean="0"/>
              <a:t>assimétrica ECC</a:t>
            </a:r>
            <a:r>
              <a:rPr lang="pt-BR" dirty="0" smtClean="0"/>
              <a:t> possui a maior segurança por “bit” de tamanho de chave em relação a outros algoritmos assimétricos.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5576" y="5445224"/>
            <a:ext cx="712879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A </a:t>
            </a:r>
            <a:r>
              <a:rPr lang="pt-BR" b="1" dirty="0" smtClean="0"/>
              <a:t>criptografia</a:t>
            </a:r>
            <a:r>
              <a:rPr lang="pt-BR" dirty="0" smtClean="0"/>
              <a:t> </a:t>
            </a:r>
            <a:r>
              <a:rPr lang="pt-BR" b="1" dirty="0" smtClean="0"/>
              <a:t>assimétrica RSA</a:t>
            </a:r>
            <a:r>
              <a:rPr lang="pt-BR" dirty="0" smtClean="0"/>
              <a:t> é impraticável para chaves maiores que 8192.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 rot="21163919">
            <a:off x="2558887" y="1298087"/>
            <a:ext cx="504056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ECC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 Próxima escolha para substituir o RSA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Conceitos básicos de criptografia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Chaves e Algoritmos;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Criptografia;</a:t>
            </a:r>
          </a:p>
          <a:p>
            <a:r>
              <a:rPr lang="pt-BR" dirty="0"/>
              <a:t>Envelope Digital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Hash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Criptográfico;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Assinatura;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Certificado Digital;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Autoridades Certificadoras;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utilizados em criptografia;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Dispositivos Criptográficos;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de interoperabilidade. </a:t>
            </a:r>
          </a:p>
        </p:txBody>
      </p:sp>
    </p:spTree>
    <p:extLst>
      <p:ext uri="{BB962C8B-B14F-4D97-AF65-F5344CB8AC3E}">
        <p14:creationId xmlns:p14="http://schemas.microsoft.com/office/powerpoint/2010/main" val="35228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Envelope Digital</a:t>
            </a:r>
            <a:endParaRPr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Processo usado para criptografar informação em grande quantidade utilizando a criptografia de chave simétrica e criptografando a chave simétrica de sessão com um algoritmo de chave pública.</a:t>
            </a:r>
          </a:p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Ao invés do segredo (chave de sessão) ser compartilhado antecipadamente, esta chave pode ser criada especificamente para a troca de informação e ser enviada em conjunto dentro do envelope.</a:t>
            </a:r>
          </a:p>
          <a:p>
            <a:pPr lvl="1"/>
            <a:r>
              <a:rPr lang="pt-BR" dirty="0" smtClean="0"/>
              <a:t>A comunicação é feita com segurança utilizando a infra de criptografia assimétrica em conjunto com a simétrica.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0632" y="5877272"/>
            <a:ext cx="81227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Envelope Digital = </a:t>
            </a:r>
            <a:r>
              <a:rPr lang="en-US" dirty="0" err="1" smtClean="0"/>
              <a:t>Chave</a:t>
            </a:r>
            <a:r>
              <a:rPr lang="en-US" dirty="0" smtClean="0"/>
              <a:t> de </a:t>
            </a:r>
            <a:r>
              <a:rPr lang="en-US" dirty="0" err="1" smtClean="0"/>
              <a:t>Sessao</a:t>
            </a:r>
            <a:r>
              <a:rPr lang="en-US" dirty="0" smtClean="0"/>
              <a:t> </a:t>
            </a:r>
            <a:r>
              <a:rPr lang="en-US" dirty="0" err="1" smtClean="0"/>
              <a:t>Criptografada</a:t>
            </a:r>
            <a:r>
              <a:rPr lang="en-US" dirty="0" smtClean="0"/>
              <a:t> +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Criptografado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4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7020569" y="2492896"/>
            <a:ext cx="1439863" cy="100811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Envelope Digital - </a:t>
            </a:r>
            <a:r>
              <a:rPr lang="en-US" dirty="0" err="1" smtClean="0"/>
              <a:t>Criptografando</a:t>
            </a:r>
            <a:endParaRPr lang="en-US" dirty="0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1547813" y="5373216"/>
            <a:ext cx="431899" cy="4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2700338" y="3429000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3348038" y="3068638"/>
            <a:ext cx="1223962" cy="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 flipH="1">
            <a:off x="5435600" y="2420888"/>
            <a:ext cx="496" cy="360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flipV="1">
            <a:off x="6300192" y="3068638"/>
            <a:ext cx="576858" cy="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3419475" y="537368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24472" y="1916832"/>
            <a:ext cx="1295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/>
              <a:t>Chave Simétrica de Sessão</a:t>
            </a: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3635896" y="1412776"/>
            <a:ext cx="15841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/>
              <a:t>Chave </a:t>
            </a:r>
            <a:r>
              <a:rPr lang="pt-BR" sz="1600" dirty="0" smtClean="0"/>
              <a:t>Pública Destinatário</a:t>
            </a:r>
            <a:endParaRPr lang="pt-BR" sz="1600" dirty="0"/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6876256" y="1412776"/>
            <a:ext cx="17287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/>
              <a:t>Chave Simétrica de Sessão Criptografada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251520" y="4437112"/>
            <a:ext cx="1439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/>
              <a:t>Texto </a:t>
            </a:r>
            <a:r>
              <a:rPr lang="pt-BR" sz="1600" dirty="0" smtClean="0"/>
              <a:t>Claro</a:t>
            </a:r>
            <a:endParaRPr lang="pt-BR" sz="1600" dirty="0"/>
          </a:p>
        </p:txBody>
      </p:sp>
      <p:graphicFrame>
        <p:nvGraphicFramePr>
          <p:cNvPr id="37890" name="Object 23"/>
          <p:cNvGraphicFramePr>
            <a:graphicFrameLocks noChangeAspect="1"/>
          </p:cNvGraphicFramePr>
          <p:nvPr/>
        </p:nvGraphicFramePr>
        <p:xfrm>
          <a:off x="2483768" y="2780928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Clip" r:id="rId4" imgW="1394735" imgH="2657268" progId="">
                  <p:embed/>
                </p:oleObj>
              </mc:Choice>
              <mc:Fallback>
                <p:oleObj name="Clip" r:id="rId4" imgW="1394735" imgH="2657268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780928"/>
                        <a:ext cx="381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23"/>
          <p:cNvGraphicFramePr>
            <a:graphicFrameLocks noChangeAspect="1"/>
          </p:cNvGraphicFramePr>
          <p:nvPr/>
        </p:nvGraphicFramePr>
        <p:xfrm>
          <a:off x="7431360" y="2819400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name="Clip" r:id="rId6" imgW="1394735" imgH="2657268" progId="">
                  <p:embed/>
                </p:oleObj>
              </mc:Choice>
              <mc:Fallback>
                <p:oleObj name="Clip" r:id="rId6" imgW="1394735" imgH="2657268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360" y="2819400"/>
                        <a:ext cx="381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4" descr="Mensagem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4869160"/>
            <a:ext cx="849880" cy="822672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7" name="Object 23"/>
          <p:cNvGraphicFramePr>
            <a:graphicFrameLocks noChangeAspect="1"/>
          </p:cNvGraphicFramePr>
          <p:nvPr/>
        </p:nvGraphicFramePr>
        <p:xfrm>
          <a:off x="5220072" y="1667272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Clip" r:id="rId8" imgW="1394735" imgH="2657268" progId="">
                  <p:embed/>
                </p:oleObj>
              </mc:Choice>
              <mc:Fallback>
                <p:oleObj name="Clip" r:id="rId8" imgW="1394735" imgH="2657268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667272"/>
                        <a:ext cx="381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5220208" y="1284685"/>
            <a:ext cx="431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 smtClean="0"/>
              <a:t>E</a:t>
            </a:r>
            <a:r>
              <a:rPr lang="en-US" b="1" baseline="-25000" dirty="0" smtClean="0">
                <a:solidFill>
                  <a:schemeClr val="accent2"/>
                </a:solidFill>
              </a:rPr>
              <a:t>B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sp>
        <p:nvSpPr>
          <p:cNvPr id="39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849663" y="2852936"/>
            <a:ext cx="1306513" cy="1387475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4921671" y="2924944"/>
            <a:ext cx="1219200" cy="1176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  <a:flatTx/>
          </a:bodyPr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Algoritmo</a:t>
            </a: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Matemático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41" name="Picture 8" descr="gears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12183" y="3374206"/>
            <a:ext cx="663575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51720" y="4921845"/>
            <a:ext cx="1306513" cy="1387475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2123728" y="4993853"/>
            <a:ext cx="1219200" cy="1176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  <a:flatTx/>
          </a:bodyPr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Algoritmo</a:t>
            </a: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Matemático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44" name="Picture 8" descr="gears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14240" y="5443115"/>
            <a:ext cx="663575" cy="40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roup 9"/>
          <p:cNvGrpSpPr>
            <a:grpSpLocks noChangeAspect="1"/>
          </p:cNvGrpSpPr>
          <p:nvPr/>
        </p:nvGrpSpPr>
        <p:grpSpPr bwMode="auto">
          <a:xfrm>
            <a:off x="6948264" y="5085184"/>
            <a:ext cx="1392237" cy="665163"/>
            <a:chOff x="4175" y="1126"/>
            <a:chExt cx="877" cy="419"/>
          </a:xfrm>
        </p:grpSpPr>
        <p:sp>
          <p:nvSpPr>
            <p:cNvPr id="4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4175" y="1126"/>
              <a:ext cx="877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4214" y="1165"/>
              <a:ext cx="820" cy="377"/>
            </a:xfrm>
            <a:prstGeom prst="rect">
              <a:avLst/>
            </a:prstGeom>
            <a:solidFill>
              <a:srgbClr val="C0C0C0"/>
            </a:solidFill>
            <a:ln w="11113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4199" y="1151"/>
              <a:ext cx="819" cy="377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4199" y="1151"/>
              <a:ext cx="820" cy="171"/>
            </a:xfrm>
            <a:custGeom>
              <a:avLst/>
              <a:gdLst/>
              <a:ahLst/>
              <a:cxnLst>
                <a:cxn ang="0">
                  <a:pos x="1638" y="0"/>
                </a:cxn>
                <a:cxn ang="0">
                  <a:pos x="1583" y="137"/>
                </a:cxn>
                <a:cxn ang="0">
                  <a:pos x="954" y="326"/>
                </a:cxn>
                <a:cxn ang="0">
                  <a:pos x="832" y="343"/>
                </a:cxn>
                <a:cxn ang="0">
                  <a:pos x="702" y="326"/>
                </a:cxn>
                <a:cxn ang="0">
                  <a:pos x="62" y="137"/>
                </a:cxn>
                <a:cxn ang="0">
                  <a:pos x="0" y="0"/>
                </a:cxn>
                <a:cxn ang="0">
                  <a:pos x="1638" y="0"/>
                </a:cxn>
              </a:cxnLst>
              <a:rect l="0" t="0" r="r" b="b"/>
              <a:pathLst>
                <a:path w="1638" h="343">
                  <a:moveTo>
                    <a:pt x="1638" y="0"/>
                  </a:moveTo>
                  <a:lnTo>
                    <a:pt x="1583" y="137"/>
                  </a:lnTo>
                  <a:lnTo>
                    <a:pt x="954" y="326"/>
                  </a:lnTo>
                  <a:lnTo>
                    <a:pt x="832" y="343"/>
                  </a:lnTo>
                  <a:lnTo>
                    <a:pt x="702" y="326"/>
                  </a:lnTo>
                  <a:lnTo>
                    <a:pt x="62" y="137"/>
                  </a:lnTo>
                  <a:lnTo>
                    <a:pt x="0" y="0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B4B4B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 flipH="1" flipV="1">
              <a:off x="4746" y="1293"/>
              <a:ext cx="270" cy="207"/>
            </a:xfrm>
            <a:prstGeom prst="line">
              <a:avLst/>
            </a:prstGeom>
            <a:noFill/>
            <a:ln w="11113">
              <a:solidFill>
                <a:srgbClr val="B4B4B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 flipV="1">
              <a:off x="4201" y="1289"/>
              <a:ext cx="268" cy="207"/>
            </a:xfrm>
            <a:prstGeom prst="line">
              <a:avLst/>
            </a:prstGeom>
            <a:noFill/>
            <a:ln w="11113">
              <a:solidFill>
                <a:srgbClr val="B4B4B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4360" y="1154"/>
              <a:ext cx="47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Mensagem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4368" y="1396"/>
              <a:ext cx="48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Encriptada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209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Envelope Digital - </a:t>
            </a:r>
            <a:r>
              <a:rPr lang="en-US" dirty="0" err="1" smtClean="0"/>
              <a:t>Decriptografando</a:t>
            </a:r>
            <a:endParaRPr lang="en-US" dirty="0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995936" y="1556792"/>
            <a:ext cx="2016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600" dirty="0"/>
              <a:t>Chave </a:t>
            </a:r>
            <a:r>
              <a:rPr lang="pt-BR" sz="1600" dirty="0" smtClean="0"/>
              <a:t>Privada Destinatário</a:t>
            </a:r>
            <a:endParaRPr lang="pt-BR" sz="1600" dirty="0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67544" y="1484313"/>
            <a:ext cx="18002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/>
              <a:t>Chave Simétrica de Sessão Criptografada</a:t>
            </a:r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2123728" y="5373216"/>
            <a:ext cx="30243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6948264" y="5373216"/>
            <a:ext cx="792386" cy="4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2195513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44"/>
          <p:cNvSpPr>
            <a:spLocks noChangeShapeType="1"/>
          </p:cNvSpPr>
          <p:nvPr/>
        </p:nvSpPr>
        <p:spPr bwMode="auto">
          <a:xfrm>
            <a:off x="6156325" y="335756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45"/>
          <p:cNvSpPr>
            <a:spLocks noChangeShapeType="1"/>
          </p:cNvSpPr>
          <p:nvPr/>
        </p:nvSpPr>
        <p:spPr bwMode="auto">
          <a:xfrm>
            <a:off x="4427538" y="28527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46"/>
          <p:cNvSpPr>
            <a:spLocks noChangeShapeType="1"/>
          </p:cNvSpPr>
          <p:nvPr/>
        </p:nvSpPr>
        <p:spPr bwMode="auto">
          <a:xfrm flipH="1">
            <a:off x="3635374" y="2204864"/>
            <a:ext cx="521" cy="2875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6516216" y="2459484"/>
            <a:ext cx="12239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/>
              <a:t>Chave </a:t>
            </a:r>
            <a:br>
              <a:rPr lang="pt-BR" sz="1600" dirty="0"/>
            </a:br>
            <a:r>
              <a:rPr lang="pt-BR" sz="1600" dirty="0"/>
              <a:t>Simétrica </a:t>
            </a:r>
          </a:p>
          <a:p>
            <a:r>
              <a:rPr lang="pt-BR" sz="1600" dirty="0"/>
              <a:t>de Sessão</a:t>
            </a: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7596336" y="4509120"/>
            <a:ext cx="1296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/>
              <a:t>Texto </a:t>
            </a:r>
            <a:r>
              <a:rPr lang="pt-BR" sz="1600" dirty="0" smtClean="0"/>
              <a:t>Claro</a:t>
            </a:r>
            <a:endParaRPr lang="pt-BR" sz="1600" dirty="0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395536" y="2420888"/>
            <a:ext cx="1439863" cy="100811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" name="Object 23"/>
          <p:cNvGraphicFramePr>
            <a:graphicFrameLocks noChangeAspect="1"/>
          </p:cNvGraphicFramePr>
          <p:nvPr/>
        </p:nvGraphicFramePr>
        <p:xfrm>
          <a:off x="5940152" y="2564904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Clip" r:id="rId3" imgW="1394735" imgH="2657268" progId="">
                  <p:embed/>
                </p:oleObj>
              </mc:Choice>
              <mc:Fallback>
                <p:oleObj name="Clip" r:id="rId3" imgW="1394735" imgH="265726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564904"/>
                        <a:ext cx="381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3"/>
          <p:cNvGraphicFramePr>
            <a:graphicFrameLocks noChangeAspect="1"/>
          </p:cNvGraphicFramePr>
          <p:nvPr/>
        </p:nvGraphicFramePr>
        <p:xfrm>
          <a:off x="806327" y="2747392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Clip" r:id="rId5" imgW="1394735" imgH="2657268" progId="">
                  <p:embed/>
                </p:oleObj>
              </mc:Choice>
              <mc:Fallback>
                <p:oleObj name="Clip" r:id="rId5" imgW="1394735" imgH="2657268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27" y="2747392"/>
                        <a:ext cx="381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4" descr="Mensagem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4368" y="4869160"/>
            <a:ext cx="849880" cy="8226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3407253" y="1124744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 smtClean="0"/>
              <a:t>D</a:t>
            </a:r>
            <a:r>
              <a:rPr lang="en-US" b="1" baseline="-25000" dirty="0" smtClean="0">
                <a:solidFill>
                  <a:schemeClr val="accent2"/>
                </a:solidFill>
              </a:rPr>
              <a:t>B</a:t>
            </a:r>
          </a:p>
        </p:txBody>
      </p:sp>
      <p:grpSp>
        <p:nvGrpSpPr>
          <p:cNvPr id="37" name="Group 28"/>
          <p:cNvGrpSpPr>
            <a:grpSpLocks noChangeAspect="1"/>
          </p:cNvGrpSpPr>
          <p:nvPr/>
        </p:nvGrpSpPr>
        <p:grpSpPr bwMode="auto">
          <a:xfrm>
            <a:off x="3419872" y="1505744"/>
            <a:ext cx="381000" cy="609600"/>
            <a:chOff x="1497" y="1864"/>
            <a:chExt cx="240" cy="384"/>
          </a:xfrm>
        </p:grpSpPr>
        <p:sp>
          <p:nvSpPr>
            <p:cNvPr id="38" name="AutoShape 27"/>
            <p:cNvSpPr>
              <a:spLocks noChangeAspect="1" noChangeArrowheads="1" noTextEdit="1"/>
            </p:cNvSpPr>
            <p:nvPr/>
          </p:nvSpPr>
          <p:spPr bwMode="auto">
            <a:xfrm>
              <a:off x="1497" y="1864"/>
              <a:ext cx="24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1496" y="1863"/>
              <a:ext cx="234" cy="382"/>
            </a:xfrm>
            <a:custGeom>
              <a:avLst/>
              <a:gdLst>
                <a:gd name="T0" fmla="*/ 1 w 937"/>
                <a:gd name="T1" fmla="*/ 0 h 1910"/>
                <a:gd name="T2" fmla="*/ 2 w 937"/>
                <a:gd name="T3" fmla="*/ 0 h 1910"/>
                <a:gd name="T4" fmla="*/ 2 w 937"/>
                <a:gd name="T5" fmla="*/ 0 h 1910"/>
                <a:gd name="T6" fmla="*/ 1 w 937"/>
                <a:gd name="T7" fmla="*/ 0 h 1910"/>
                <a:gd name="T8" fmla="*/ 1 w 937"/>
                <a:gd name="T9" fmla="*/ 0 h 1910"/>
                <a:gd name="T10" fmla="*/ 2 w 937"/>
                <a:gd name="T11" fmla="*/ 0 h 1910"/>
                <a:gd name="T12" fmla="*/ 2 w 937"/>
                <a:gd name="T13" fmla="*/ 0 h 1910"/>
                <a:gd name="T14" fmla="*/ 2 w 937"/>
                <a:gd name="T15" fmla="*/ 0 h 1910"/>
                <a:gd name="T16" fmla="*/ 3 w 937"/>
                <a:gd name="T17" fmla="*/ 0 h 1910"/>
                <a:gd name="T18" fmla="*/ 3 w 937"/>
                <a:gd name="T19" fmla="*/ 0 h 1910"/>
                <a:gd name="T20" fmla="*/ 3 w 937"/>
                <a:gd name="T21" fmla="*/ 0 h 1910"/>
                <a:gd name="T22" fmla="*/ 3 w 937"/>
                <a:gd name="T23" fmla="*/ 0 h 1910"/>
                <a:gd name="T24" fmla="*/ 3 w 937"/>
                <a:gd name="T25" fmla="*/ 0 h 1910"/>
                <a:gd name="T26" fmla="*/ 3 w 937"/>
                <a:gd name="T27" fmla="*/ 0 h 1910"/>
                <a:gd name="T28" fmla="*/ 3 w 937"/>
                <a:gd name="T29" fmla="*/ 0 h 1910"/>
                <a:gd name="T30" fmla="*/ 3 w 937"/>
                <a:gd name="T31" fmla="*/ 1 h 1910"/>
                <a:gd name="T32" fmla="*/ 3 w 937"/>
                <a:gd name="T33" fmla="*/ 1 h 1910"/>
                <a:gd name="T34" fmla="*/ 3 w 937"/>
                <a:gd name="T35" fmla="*/ 1 h 1910"/>
                <a:gd name="T36" fmla="*/ 3 w 937"/>
                <a:gd name="T37" fmla="*/ 1 h 1910"/>
                <a:gd name="T38" fmla="*/ 3 w 937"/>
                <a:gd name="T39" fmla="*/ 1 h 1910"/>
                <a:gd name="T40" fmla="*/ 3 w 937"/>
                <a:gd name="T41" fmla="*/ 1 h 1910"/>
                <a:gd name="T42" fmla="*/ 3 w 937"/>
                <a:gd name="T43" fmla="*/ 1 h 1910"/>
                <a:gd name="T44" fmla="*/ 3 w 937"/>
                <a:gd name="T45" fmla="*/ 1 h 1910"/>
                <a:gd name="T46" fmla="*/ 3 w 937"/>
                <a:gd name="T47" fmla="*/ 1 h 1910"/>
                <a:gd name="T48" fmla="*/ 3 w 937"/>
                <a:gd name="T49" fmla="*/ 2 h 1910"/>
                <a:gd name="T50" fmla="*/ 2 w 937"/>
                <a:gd name="T51" fmla="*/ 2 h 1910"/>
                <a:gd name="T52" fmla="*/ 2 w 937"/>
                <a:gd name="T53" fmla="*/ 3 h 1910"/>
                <a:gd name="T54" fmla="*/ 2 w 937"/>
                <a:gd name="T55" fmla="*/ 3 h 1910"/>
                <a:gd name="T56" fmla="*/ 1 w 937"/>
                <a:gd name="T57" fmla="*/ 3 h 1910"/>
                <a:gd name="T58" fmla="*/ 1 w 937"/>
                <a:gd name="T59" fmla="*/ 3 h 1910"/>
                <a:gd name="T60" fmla="*/ 1 w 937"/>
                <a:gd name="T61" fmla="*/ 3 h 1910"/>
                <a:gd name="T62" fmla="*/ 1 w 937"/>
                <a:gd name="T63" fmla="*/ 3 h 1910"/>
                <a:gd name="T64" fmla="*/ 1 w 937"/>
                <a:gd name="T65" fmla="*/ 3 h 1910"/>
                <a:gd name="T66" fmla="*/ 1 w 937"/>
                <a:gd name="T67" fmla="*/ 3 h 1910"/>
                <a:gd name="T68" fmla="*/ 1 w 937"/>
                <a:gd name="T69" fmla="*/ 2 h 1910"/>
                <a:gd name="T70" fmla="*/ 1 w 937"/>
                <a:gd name="T71" fmla="*/ 2 h 1910"/>
                <a:gd name="T72" fmla="*/ 1 w 937"/>
                <a:gd name="T73" fmla="*/ 2 h 1910"/>
                <a:gd name="T74" fmla="*/ 1 w 937"/>
                <a:gd name="T75" fmla="*/ 2 h 1910"/>
                <a:gd name="T76" fmla="*/ 1 w 937"/>
                <a:gd name="T77" fmla="*/ 2 h 1910"/>
                <a:gd name="T78" fmla="*/ 1 w 937"/>
                <a:gd name="T79" fmla="*/ 2 h 1910"/>
                <a:gd name="T80" fmla="*/ 1 w 937"/>
                <a:gd name="T81" fmla="*/ 2 h 1910"/>
                <a:gd name="T82" fmla="*/ 1 w 937"/>
                <a:gd name="T83" fmla="*/ 2 h 1910"/>
                <a:gd name="T84" fmla="*/ 1 w 937"/>
                <a:gd name="T85" fmla="*/ 2 h 1910"/>
                <a:gd name="T86" fmla="*/ 1 w 937"/>
                <a:gd name="T87" fmla="*/ 2 h 1910"/>
                <a:gd name="T88" fmla="*/ 1 w 937"/>
                <a:gd name="T89" fmla="*/ 2 h 1910"/>
                <a:gd name="T90" fmla="*/ 1 w 937"/>
                <a:gd name="T91" fmla="*/ 1 h 1910"/>
                <a:gd name="T92" fmla="*/ 1 w 937"/>
                <a:gd name="T93" fmla="*/ 1 h 1910"/>
                <a:gd name="T94" fmla="*/ 1 w 937"/>
                <a:gd name="T95" fmla="*/ 1 h 1910"/>
                <a:gd name="T96" fmla="*/ 1 w 937"/>
                <a:gd name="T97" fmla="*/ 1 h 1910"/>
                <a:gd name="T98" fmla="*/ 0 w 937"/>
                <a:gd name="T99" fmla="*/ 1 h 1910"/>
                <a:gd name="T100" fmla="*/ 0 w 937"/>
                <a:gd name="T101" fmla="*/ 1 h 1910"/>
                <a:gd name="T102" fmla="*/ 0 w 937"/>
                <a:gd name="T103" fmla="*/ 1 h 1910"/>
                <a:gd name="T104" fmla="*/ 0 w 937"/>
                <a:gd name="T105" fmla="*/ 1 h 1910"/>
                <a:gd name="T106" fmla="*/ 0 w 937"/>
                <a:gd name="T107" fmla="*/ 0 h 1910"/>
                <a:gd name="T108" fmla="*/ 0 w 937"/>
                <a:gd name="T109" fmla="*/ 0 h 1910"/>
                <a:gd name="T110" fmla="*/ 0 w 937"/>
                <a:gd name="T111" fmla="*/ 0 h 1910"/>
                <a:gd name="T112" fmla="*/ 0 w 937"/>
                <a:gd name="T113" fmla="*/ 0 h 1910"/>
                <a:gd name="T114" fmla="*/ 0 w 937"/>
                <a:gd name="T115" fmla="*/ 0 h 1910"/>
                <a:gd name="T116" fmla="*/ 1 w 937"/>
                <a:gd name="T117" fmla="*/ 0 h 1910"/>
                <a:gd name="T118" fmla="*/ 1 w 937"/>
                <a:gd name="T119" fmla="*/ 0 h 1910"/>
                <a:gd name="T120" fmla="*/ 1 w 937"/>
                <a:gd name="T121" fmla="*/ 0 h 1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37"/>
                <a:gd name="T184" fmla="*/ 0 h 1910"/>
                <a:gd name="T185" fmla="*/ 937 w 937"/>
                <a:gd name="T186" fmla="*/ 1910 h 191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37" h="1910">
                  <a:moveTo>
                    <a:pt x="336" y="0"/>
                  </a:moveTo>
                  <a:lnTo>
                    <a:pt x="619" y="0"/>
                  </a:lnTo>
                  <a:lnTo>
                    <a:pt x="565" y="73"/>
                  </a:lnTo>
                  <a:lnTo>
                    <a:pt x="401" y="73"/>
                  </a:lnTo>
                  <a:lnTo>
                    <a:pt x="338" y="190"/>
                  </a:lnTo>
                  <a:lnTo>
                    <a:pt x="622" y="190"/>
                  </a:lnTo>
                  <a:lnTo>
                    <a:pt x="564" y="74"/>
                  </a:lnTo>
                  <a:lnTo>
                    <a:pt x="619" y="1"/>
                  </a:lnTo>
                  <a:lnTo>
                    <a:pt x="718" y="182"/>
                  </a:lnTo>
                  <a:lnTo>
                    <a:pt x="772" y="183"/>
                  </a:lnTo>
                  <a:lnTo>
                    <a:pt x="790" y="245"/>
                  </a:lnTo>
                  <a:lnTo>
                    <a:pt x="875" y="245"/>
                  </a:lnTo>
                  <a:lnTo>
                    <a:pt x="876" y="288"/>
                  </a:lnTo>
                  <a:lnTo>
                    <a:pt x="907" y="290"/>
                  </a:lnTo>
                  <a:lnTo>
                    <a:pt x="937" y="290"/>
                  </a:lnTo>
                  <a:lnTo>
                    <a:pt x="937" y="557"/>
                  </a:lnTo>
                  <a:lnTo>
                    <a:pt x="875" y="558"/>
                  </a:lnTo>
                  <a:lnTo>
                    <a:pt x="873" y="614"/>
                  </a:lnTo>
                  <a:lnTo>
                    <a:pt x="794" y="614"/>
                  </a:lnTo>
                  <a:lnTo>
                    <a:pt x="771" y="680"/>
                  </a:lnTo>
                  <a:lnTo>
                    <a:pt x="727" y="682"/>
                  </a:lnTo>
                  <a:lnTo>
                    <a:pt x="724" y="817"/>
                  </a:lnTo>
                  <a:lnTo>
                    <a:pt x="694" y="817"/>
                  </a:lnTo>
                  <a:lnTo>
                    <a:pt x="685" y="837"/>
                  </a:lnTo>
                  <a:lnTo>
                    <a:pt x="685" y="973"/>
                  </a:lnTo>
                  <a:lnTo>
                    <a:pt x="632" y="974"/>
                  </a:lnTo>
                  <a:lnTo>
                    <a:pt x="635" y="1788"/>
                  </a:lnTo>
                  <a:lnTo>
                    <a:pt x="511" y="1910"/>
                  </a:lnTo>
                  <a:lnTo>
                    <a:pt x="351" y="1769"/>
                  </a:lnTo>
                  <a:lnTo>
                    <a:pt x="408" y="1729"/>
                  </a:lnTo>
                  <a:lnTo>
                    <a:pt x="408" y="1682"/>
                  </a:lnTo>
                  <a:lnTo>
                    <a:pt x="351" y="1640"/>
                  </a:lnTo>
                  <a:lnTo>
                    <a:pt x="408" y="1603"/>
                  </a:lnTo>
                  <a:lnTo>
                    <a:pt x="399" y="1588"/>
                  </a:lnTo>
                  <a:lnTo>
                    <a:pt x="350" y="1555"/>
                  </a:lnTo>
                  <a:lnTo>
                    <a:pt x="342" y="1450"/>
                  </a:lnTo>
                  <a:lnTo>
                    <a:pt x="335" y="1439"/>
                  </a:lnTo>
                  <a:lnTo>
                    <a:pt x="409" y="1379"/>
                  </a:lnTo>
                  <a:lnTo>
                    <a:pt x="409" y="1326"/>
                  </a:lnTo>
                  <a:lnTo>
                    <a:pt x="350" y="1264"/>
                  </a:lnTo>
                  <a:lnTo>
                    <a:pt x="408" y="1209"/>
                  </a:lnTo>
                  <a:lnTo>
                    <a:pt x="408" y="1154"/>
                  </a:lnTo>
                  <a:lnTo>
                    <a:pt x="351" y="1083"/>
                  </a:lnTo>
                  <a:lnTo>
                    <a:pt x="340" y="967"/>
                  </a:lnTo>
                  <a:lnTo>
                    <a:pt x="272" y="967"/>
                  </a:lnTo>
                  <a:lnTo>
                    <a:pt x="272" y="811"/>
                  </a:lnTo>
                  <a:lnTo>
                    <a:pt x="230" y="811"/>
                  </a:lnTo>
                  <a:lnTo>
                    <a:pt x="230" y="675"/>
                  </a:lnTo>
                  <a:lnTo>
                    <a:pt x="184" y="675"/>
                  </a:lnTo>
                  <a:lnTo>
                    <a:pt x="164" y="609"/>
                  </a:lnTo>
                  <a:lnTo>
                    <a:pt x="71" y="609"/>
                  </a:lnTo>
                  <a:lnTo>
                    <a:pt x="71" y="552"/>
                  </a:lnTo>
                  <a:lnTo>
                    <a:pt x="0" y="552"/>
                  </a:lnTo>
                  <a:lnTo>
                    <a:pt x="0" y="283"/>
                  </a:lnTo>
                  <a:lnTo>
                    <a:pt x="70" y="283"/>
                  </a:lnTo>
                  <a:lnTo>
                    <a:pt x="70" y="244"/>
                  </a:lnTo>
                  <a:lnTo>
                    <a:pt x="148" y="244"/>
                  </a:lnTo>
                  <a:lnTo>
                    <a:pt x="167" y="227"/>
                  </a:lnTo>
                  <a:lnTo>
                    <a:pt x="185" y="183"/>
                  </a:lnTo>
                  <a:lnTo>
                    <a:pt x="230" y="18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9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1502" y="1865"/>
              <a:ext cx="234" cy="383"/>
            </a:xfrm>
            <a:custGeom>
              <a:avLst/>
              <a:gdLst>
                <a:gd name="T0" fmla="*/ 1 w 938"/>
                <a:gd name="T1" fmla="*/ 0 h 1912"/>
                <a:gd name="T2" fmla="*/ 2 w 938"/>
                <a:gd name="T3" fmla="*/ 0 h 1912"/>
                <a:gd name="T4" fmla="*/ 2 w 938"/>
                <a:gd name="T5" fmla="*/ 0 h 1912"/>
                <a:gd name="T6" fmla="*/ 1 w 938"/>
                <a:gd name="T7" fmla="*/ 0 h 1912"/>
                <a:gd name="T8" fmla="*/ 1 w 938"/>
                <a:gd name="T9" fmla="*/ 0 h 1912"/>
                <a:gd name="T10" fmla="*/ 2 w 938"/>
                <a:gd name="T11" fmla="*/ 0 h 1912"/>
                <a:gd name="T12" fmla="*/ 2 w 938"/>
                <a:gd name="T13" fmla="*/ 0 h 1912"/>
                <a:gd name="T14" fmla="*/ 2 w 938"/>
                <a:gd name="T15" fmla="*/ 0 h 1912"/>
                <a:gd name="T16" fmla="*/ 3 w 938"/>
                <a:gd name="T17" fmla="*/ 0 h 1912"/>
                <a:gd name="T18" fmla="*/ 3 w 938"/>
                <a:gd name="T19" fmla="*/ 0 h 1912"/>
                <a:gd name="T20" fmla="*/ 3 w 938"/>
                <a:gd name="T21" fmla="*/ 0 h 1912"/>
                <a:gd name="T22" fmla="*/ 3 w 938"/>
                <a:gd name="T23" fmla="*/ 0 h 1912"/>
                <a:gd name="T24" fmla="*/ 3 w 938"/>
                <a:gd name="T25" fmla="*/ 0 h 1912"/>
                <a:gd name="T26" fmla="*/ 3 w 938"/>
                <a:gd name="T27" fmla="*/ 0 h 1912"/>
                <a:gd name="T28" fmla="*/ 3 w 938"/>
                <a:gd name="T29" fmla="*/ 0 h 1912"/>
                <a:gd name="T30" fmla="*/ 3 w 938"/>
                <a:gd name="T31" fmla="*/ 1 h 1912"/>
                <a:gd name="T32" fmla="*/ 3 w 938"/>
                <a:gd name="T33" fmla="*/ 1 h 1912"/>
                <a:gd name="T34" fmla="*/ 3 w 938"/>
                <a:gd name="T35" fmla="*/ 1 h 1912"/>
                <a:gd name="T36" fmla="*/ 3 w 938"/>
                <a:gd name="T37" fmla="*/ 1 h 1912"/>
                <a:gd name="T38" fmla="*/ 3 w 938"/>
                <a:gd name="T39" fmla="*/ 1 h 1912"/>
                <a:gd name="T40" fmla="*/ 3 w 938"/>
                <a:gd name="T41" fmla="*/ 1 h 1912"/>
                <a:gd name="T42" fmla="*/ 3 w 938"/>
                <a:gd name="T43" fmla="*/ 1 h 1912"/>
                <a:gd name="T44" fmla="*/ 3 w 938"/>
                <a:gd name="T45" fmla="*/ 1 h 1912"/>
                <a:gd name="T46" fmla="*/ 3 w 938"/>
                <a:gd name="T47" fmla="*/ 1 h 1912"/>
                <a:gd name="T48" fmla="*/ 3 w 938"/>
                <a:gd name="T49" fmla="*/ 2 h 1912"/>
                <a:gd name="T50" fmla="*/ 2 w 938"/>
                <a:gd name="T51" fmla="*/ 2 h 1912"/>
                <a:gd name="T52" fmla="*/ 2 w 938"/>
                <a:gd name="T53" fmla="*/ 3 h 1912"/>
                <a:gd name="T54" fmla="*/ 2 w 938"/>
                <a:gd name="T55" fmla="*/ 3 h 1912"/>
                <a:gd name="T56" fmla="*/ 1 w 938"/>
                <a:gd name="T57" fmla="*/ 3 h 1912"/>
                <a:gd name="T58" fmla="*/ 1 w 938"/>
                <a:gd name="T59" fmla="*/ 3 h 1912"/>
                <a:gd name="T60" fmla="*/ 1 w 938"/>
                <a:gd name="T61" fmla="*/ 3 h 1912"/>
                <a:gd name="T62" fmla="*/ 1 w 938"/>
                <a:gd name="T63" fmla="*/ 3 h 1912"/>
                <a:gd name="T64" fmla="*/ 1 w 938"/>
                <a:gd name="T65" fmla="*/ 3 h 1912"/>
                <a:gd name="T66" fmla="*/ 1 w 938"/>
                <a:gd name="T67" fmla="*/ 3 h 1912"/>
                <a:gd name="T68" fmla="*/ 1 w 938"/>
                <a:gd name="T69" fmla="*/ 2 h 1912"/>
                <a:gd name="T70" fmla="*/ 1 w 938"/>
                <a:gd name="T71" fmla="*/ 2 h 1912"/>
                <a:gd name="T72" fmla="*/ 1 w 938"/>
                <a:gd name="T73" fmla="*/ 2 h 1912"/>
                <a:gd name="T74" fmla="*/ 1 w 938"/>
                <a:gd name="T75" fmla="*/ 2 h 1912"/>
                <a:gd name="T76" fmla="*/ 1 w 938"/>
                <a:gd name="T77" fmla="*/ 2 h 1912"/>
                <a:gd name="T78" fmla="*/ 1 w 938"/>
                <a:gd name="T79" fmla="*/ 2 h 1912"/>
                <a:gd name="T80" fmla="*/ 1 w 938"/>
                <a:gd name="T81" fmla="*/ 2 h 1912"/>
                <a:gd name="T82" fmla="*/ 1 w 938"/>
                <a:gd name="T83" fmla="*/ 2 h 1912"/>
                <a:gd name="T84" fmla="*/ 1 w 938"/>
                <a:gd name="T85" fmla="*/ 2 h 1912"/>
                <a:gd name="T86" fmla="*/ 1 w 938"/>
                <a:gd name="T87" fmla="*/ 2 h 1912"/>
                <a:gd name="T88" fmla="*/ 1 w 938"/>
                <a:gd name="T89" fmla="*/ 2 h 1912"/>
                <a:gd name="T90" fmla="*/ 1 w 938"/>
                <a:gd name="T91" fmla="*/ 1 h 1912"/>
                <a:gd name="T92" fmla="*/ 1 w 938"/>
                <a:gd name="T93" fmla="*/ 1 h 1912"/>
                <a:gd name="T94" fmla="*/ 1 w 938"/>
                <a:gd name="T95" fmla="*/ 1 h 1912"/>
                <a:gd name="T96" fmla="*/ 1 w 938"/>
                <a:gd name="T97" fmla="*/ 1 h 1912"/>
                <a:gd name="T98" fmla="*/ 0 w 938"/>
                <a:gd name="T99" fmla="*/ 1 h 1912"/>
                <a:gd name="T100" fmla="*/ 0 w 938"/>
                <a:gd name="T101" fmla="*/ 1 h 1912"/>
                <a:gd name="T102" fmla="*/ 0 w 938"/>
                <a:gd name="T103" fmla="*/ 1 h 1912"/>
                <a:gd name="T104" fmla="*/ 0 w 938"/>
                <a:gd name="T105" fmla="*/ 1 h 1912"/>
                <a:gd name="T106" fmla="*/ 0 w 938"/>
                <a:gd name="T107" fmla="*/ 0 h 1912"/>
                <a:gd name="T108" fmla="*/ 0 w 938"/>
                <a:gd name="T109" fmla="*/ 0 h 1912"/>
                <a:gd name="T110" fmla="*/ 0 w 938"/>
                <a:gd name="T111" fmla="*/ 0 h 1912"/>
                <a:gd name="T112" fmla="*/ 0 w 938"/>
                <a:gd name="T113" fmla="*/ 0 h 1912"/>
                <a:gd name="T114" fmla="*/ 0 w 938"/>
                <a:gd name="T115" fmla="*/ 0 h 1912"/>
                <a:gd name="T116" fmla="*/ 1 w 938"/>
                <a:gd name="T117" fmla="*/ 0 h 1912"/>
                <a:gd name="T118" fmla="*/ 1 w 938"/>
                <a:gd name="T119" fmla="*/ 0 h 1912"/>
                <a:gd name="T120" fmla="*/ 1 w 938"/>
                <a:gd name="T121" fmla="*/ 0 h 191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38"/>
                <a:gd name="T184" fmla="*/ 0 h 1912"/>
                <a:gd name="T185" fmla="*/ 938 w 938"/>
                <a:gd name="T186" fmla="*/ 1912 h 191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38" h="1912">
                  <a:moveTo>
                    <a:pt x="336" y="0"/>
                  </a:moveTo>
                  <a:lnTo>
                    <a:pt x="619" y="0"/>
                  </a:lnTo>
                  <a:lnTo>
                    <a:pt x="565" y="73"/>
                  </a:lnTo>
                  <a:lnTo>
                    <a:pt x="400" y="73"/>
                  </a:lnTo>
                  <a:lnTo>
                    <a:pt x="338" y="190"/>
                  </a:lnTo>
                  <a:lnTo>
                    <a:pt x="622" y="190"/>
                  </a:lnTo>
                  <a:lnTo>
                    <a:pt x="564" y="74"/>
                  </a:lnTo>
                  <a:lnTo>
                    <a:pt x="619" y="1"/>
                  </a:lnTo>
                  <a:lnTo>
                    <a:pt x="719" y="182"/>
                  </a:lnTo>
                  <a:lnTo>
                    <a:pt x="772" y="183"/>
                  </a:lnTo>
                  <a:lnTo>
                    <a:pt x="790" y="245"/>
                  </a:lnTo>
                  <a:lnTo>
                    <a:pt x="874" y="245"/>
                  </a:lnTo>
                  <a:lnTo>
                    <a:pt x="876" y="289"/>
                  </a:lnTo>
                  <a:lnTo>
                    <a:pt x="907" y="290"/>
                  </a:lnTo>
                  <a:lnTo>
                    <a:pt x="938" y="290"/>
                  </a:lnTo>
                  <a:lnTo>
                    <a:pt x="938" y="557"/>
                  </a:lnTo>
                  <a:lnTo>
                    <a:pt x="874" y="558"/>
                  </a:lnTo>
                  <a:lnTo>
                    <a:pt x="873" y="614"/>
                  </a:lnTo>
                  <a:lnTo>
                    <a:pt x="794" y="614"/>
                  </a:lnTo>
                  <a:lnTo>
                    <a:pt x="771" y="681"/>
                  </a:lnTo>
                  <a:lnTo>
                    <a:pt x="727" y="682"/>
                  </a:lnTo>
                  <a:lnTo>
                    <a:pt x="724" y="817"/>
                  </a:lnTo>
                  <a:lnTo>
                    <a:pt x="694" y="817"/>
                  </a:lnTo>
                  <a:lnTo>
                    <a:pt x="687" y="829"/>
                  </a:lnTo>
                  <a:lnTo>
                    <a:pt x="687" y="974"/>
                  </a:lnTo>
                  <a:lnTo>
                    <a:pt x="632" y="974"/>
                  </a:lnTo>
                  <a:lnTo>
                    <a:pt x="635" y="1788"/>
                  </a:lnTo>
                  <a:lnTo>
                    <a:pt x="511" y="1912"/>
                  </a:lnTo>
                  <a:lnTo>
                    <a:pt x="351" y="1770"/>
                  </a:lnTo>
                  <a:lnTo>
                    <a:pt x="408" y="1730"/>
                  </a:lnTo>
                  <a:lnTo>
                    <a:pt x="408" y="1683"/>
                  </a:lnTo>
                  <a:lnTo>
                    <a:pt x="351" y="1640"/>
                  </a:lnTo>
                  <a:lnTo>
                    <a:pt x="408" y="1604"/>
                  </a:lnTo>
                  <a:lnTo>
                    <a:pt x="399" y="1589"/>
                  </a:lnTo>
                  <a:lnTo>
                    <a:pt x="350" y="1555"/>
                  </a:lnTo>
                  <a:lnTo>
                    <a:pt x="342" y="1450"/>
                  </a:lnTo>
                  <a:lnTo>
                    <a:pt x="335" y="1441"/>
                  </a:lnTo>
                  <a:lnTo>
                    <a:pt x="409" y="1379"/>
                  </a:lnTo>
                  <a:lnTo>
                    <a:pt x="409" y="1326"/>
                  </a:lnTo>
                  <a:lnTo>
                    <a:pt x="350" y="1264"/>
                  </a:lnTo>
                  <a:lnTo>
                    <a:pt x="408" y="1209"/>
                  </a:lnTo>
                  <a:lnTo>
                    <a:pt x="408" y="1154"/>
                  </a:lnTo>
                  <a:lnTo>
                    <a:pt x="351" y="1083"/>
                  </a:lnTo>
                  <a:lnTo>
                    <a:pt x="340" y="967"/>
                  </a:lnTo>
                  <a:lnTo>
                    <a:pt x="272" y="967"/>
                  </a:lnTo>
                  <a:lnTo>
                    <a:pt x="272" y="811"/>
                  </a:lnTo>
                  <a:lnTo>
                    <a:pt x="231" y="811"/>
                  </a:lnTo>
                  <a:lnTo>
                    <a:pt x="231" y="675"/>
                  </a:lnTo>
                  <a:lnTo>
                    <a:pt x="184" y="675"/>
                  </a:lnTo>
                  <a:lnTo>
                    <a:pt x="163" y="610"/>
                  </a:lnTo>
                  <a:lnTo>
                    <a:pt x="71" y="610"/>
                  </a:lnTo>
                  <a:lnTo>
                    <a:pt x="71" y="552"/>
                  </a:lnTo>
                  <a:lnTo>
                    <a:pt x="0" y="552"/>
                  </a:lnTo>
                  <a:lnTo>
                    <a:pt x="0" y="283"/>
                  </a:lnTo>
                  <a:lnTo>
                    <a:pt x="70" y="283"/>
                  </a:lnTo>
                  <a:lnTo>
                    <a:pt x="70" y="244"/>
                  </a:lnTo>
                  <a:lnTo>
                    <a:pt x="148" y="244"/>
                  </a:lnTo>
                  <a:lnTo>
                    <a:pt x="167" y="227"/>
                  </a:lnTo>
                  <a:lnTo>
                    <a:pt x="185" y="183"/>
                  </a:lnTo>
                  <a:lnTo>
                    <a:pt x="231" y="18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B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41" name="Group 33"/>
            <p:cNvGrpSpPr>
              <a:grpSpLocks/>
            </p:cNvGrpSpPr>
            <p:nvPr/>
          </p:nvGrpSpPr>
          <p:grpSpPr bwMode="auto">
            <a:xfrm>
              <a:off x="1535" y="1927"/>
              <a:ext cx="179" cy="44"/>
              <a:chOff x="1535" y="1927"/>
              <a:chExt cx="179" cy="44"/>
            </a:xfrm>
          </p:grpSpPr>
          <p:sp>
            <p:nvSpPr>
              <p:cNvPr id="53" name="Freeform 31"/>
              <p:cNvSpPr>
                <a:spLocks/>
              </p:cNvSpPr>
              <p:nvPr/>
            </p:nvSpPr>
            <p:spPr bwMode="auto">
              <a:xfrm>
                <a:off x="1535" y="1927"/>
                <a:ext cx="165" cy="44"/>
              </a:xfrm>
              <a:custGeom>
                <a:avLst/>
                <a:gdLst>
                  <a:gd name="T0" fmla="*/ 0 w 663"/>
                  <a:gd name="T1" fmla="*/ 0 h 219"/>
                  <a:gd name="T2" fmla="*/ 0 w 663"/>
                  <a:gd name="T3" fmla="*/ 0 h 219"/>
                  <a:gd name="T4" fmla="*/ 2 w 663"/>
                  <a:gd name="T5" fmla="*/ 0 h 219"/>
                  <a:gd name="T6" fmla="*/ 2 w 663"/>
                  <a:gd name="T7" fmla="*/ 0 h 219"/>
                  <a:gd name="T8" fmla="*/ 0 w 663"/>
                  <a:gd name="T9" fmla="*/ 0 h 219"/>
                  <a:gd name="T10" fmla="*/ 0 w 663"/>
                  <a:gd name="T11" fmla="*/ 0 h 219"/>
                  <a:gd name="T12" fmla="*/ 0 w 663"/>
                  <a:gd name="T13" fmla="*/ 0 h 219"/>
                  <a:gd name="T14" fmla="*/ 0 w 663"/>
                  <a:gd name="T15" fmla="*/ 0 h 219"/>
                  <a:gd name="T16" fmla="*/ 0 w 663"/>
                  <a:gd name="T17" fmla="*/ 0 h 2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63"/>
                  <a:gd name="T28" fmla="*/ 0 h 219"/>
                  <a:gd name="T29" fmla="*/ 663 w 663"/>
                  <a:gd name="T30" fmla="*/ 219 h 2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63" h="219">
                    <a:moveTo>
                      <a:pt x="0" y="114"/>
                    </a:moveTo>
                    <a:lnTo>
                      <a:pt x="58" y="0"/>
                    </a:lnTo>
                    <a:lnTo>
                      <a:pt x="663" y="0"/>
                    </a:lnTo>
                    <a:lnTo>
                      <a:pt x="657" y="8"/>
                    </a:lnTo>
                    <a:lnTo>
                      <a:pt x="64" y="8"/>
                    </a:lnTo>
                    <a:lnTo>
                      <a:pt x="11" y="114"/>
                    </a:lnTo>
                    <a:lnTo>
                      <a:pt x="63" y="212"/>
                    </a:lnTo>
                    <a:lnTo>
                      <a:pt x="53" y="219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BF7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1548" y="1927"/>
                <a:ext cx="166" cy="43"/>
              </a:xfrm>
              <a:custGeom>
                <a:avLst/>
                <a:gdLst>
                  <a:gd name="T0" fmla="*/ 3 w 663"/>
                  <a:gd name="T1" fmla="*/ 0 h 219"/>
                  <a:gd name="T2" fmla="*/ 3 w 663"/>
                  <a:gd name="T3" fmla="*/ 0 h 219"/>
                  <a:gd name="T4" fmla="*/ 0 w 663"/>
                  <a:gd name="T5" fmla="*/ 0 h 219"/>
                  <a:gd name="T6" fmla="*/ 0 w 663"/>
                  <a:gd name="T7" fmla="*/ 0 h 219"/>
                  <a:gd name="T8" fmla="*/ 3 w 663"/>
                  <a:gd name="T9" fmla="*/ 0 h 219"/>
                  <a:gd name="T10" fmla="*/ 3 w 663"/>
                  <a:gd name="T11" fmla="*/ 0 h 219"/>
                  <a:gd name="T12" fmla="*/ 3 w 663"/>
                  <a:gd name="T13" fmla="*/ 0 h 219"/>
                  <a:gd name="T14" fmla="*/ 3 w 663"/>
                  <a:gd name="T15" fmla="*/ 0 h 219"/>
                  <a:gd name="T16" fmla="*/ 3 w 663"/>
                  <a:gd name="T17" fmla="*/ 0 h 2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63"/>
                  <a:gd name="T28" fmla="*/ 0 h 219"/>
                  <a:gd name="T29" fmla="*/ 663 w 663"/>
                  <a:gd name="T30" fmla="*/ 219 h 2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63" h="219">
                    <a:moveTo>
                      <a:pt x="663" y="104"/>
                    </a:moveTo>
                    <a:lnTo>
                      <a:pt x="605" y="219"/>
                    </a:lnTo>
                    <a:lnTo>
                      <a:pt x="0" y="219"/>
                    </a:lnTo>
                    <a:lnTo>
                      <a:pt x="6" y="211"/>
                    </a:lnTo>
                    <a:lnTo>
                      <a:pt x="599" y="211"/>
                    </a:lnTo>
                    <a:lnTo>
                      <a:pt x="652" y="104"/>
                    </a:lnTo>
                    <a:lnTo>
                      <a:pt x="600" y="7"/>
                    </a:lnTo>
                    <a:lnTo>
                      <a:pt x="610" y="0"/>
                    </a:lnTo>
                    <a:lnTo>
                      <a:pt x="663" y="104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1520" y="1920"/>
              <a:ext cx="200" cy="2"/>
            </a:xfrm>
            <a:prstGeom prst="rect">
              <a:avLst/>
            </a:prstGeom>
            <a:solidFill>
              <a:srgbClr val="FF9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1540" y="1911"/>
              <a:ext cx="155" cy="3"/>
            </a:xfrm>
            <a:prstGeom prst="rect">
              <a:avLst/>
            </a:prstGeom>
            <a:solidFill>
              <a:srgbClr val="FF9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1520" y="1976"/>
              <a:ext cx="200" cy="271"/>
              <a:chOff x="1520" y="1976"/>
              <a:chExt cx="200" cy="271"/>
            </a:xfrm>
          </p:grpSpPr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1611" y="2029"/>
                <a:ext cx="6" cy="209"/>
              </a:xfrm>
              <a:custGeom>
                <a:avLst/>
                <a:gdLst>
                  <a:gd name="T0" fmla="*/ 0 w 20"/>
                  <a:gd name="T1" fmla="*/ 0 h 1045"/>
                  <a:gd name="T2" fmla="*/ 0 w 20"/>
                  <a:gd name="T3" fmla="*/ 2 h 1045"/>
                  <a:gd name="T4" fmla="*/ 0 w 20"/>
                  <a:gd name="T5" fmla="*/ 2 h 1045"/>
                  <a:gd name="T6" fmla="*/ 0 w 20"/>
                  <a:gd name="T7" fmla="*/ 0 h 1045"/>
                  <a:gd name="T8" fmla="*/ 0 w 20"/>
                  <a:gd name="T9" fmla="*/ 0 h 10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1045"/>
                  <a:gd name="T17" fmla="*/ 20 w 20"/>
                  <a:gd name="T18" fmla="*/ 1045 h 10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1045">
                    <a:moveTo>
                      <a:pt x="20" y="0"/>
                    </a:moveTo>
                    <a:lnTo>
                      <a:pt x="19" y="1045"/>
                    </a:lnTo>
                    <a:lnTo>
                      <a:pt x="2" y="1029"/>
                    </a:lnTo>
                    <a:lnTo>
                      <a:pt x="0" y="3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>
                <a:off x="1640" y="2035"/>
                <a:ext cx="5" cy="204"/>
              </a:xfrm>
              <a:custGeom>
                <a:avLst/>
                <a:gdLst>
                  <a:gd name="T0" fmla="*/ 0 w 19"/>
                  <a:gd name="T1" fmla="*/ 0 h 1019"/>
                  <a:gd name="T2" fmla="*/ 0 w 19"/>
                  <a:gd name="T3" fmla="*/ 2 h 1019"/>
                  <a:gd name="T4" fmla="*/ 0 w 19"/>
                  <a:gd name="T5" fmla="*/ 2 h 1019"/>
                  <a:gd name="T6" fmla="*/ 0 w 19"/>
                  <a:gd name="T7" fmla="*/ 0 h 1019"/>
                  <a:gd name="T8" fmla="*/ 0 w 19"/>
                  <a:gd name="T9" fmla="*/ 0 h 10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019"/>
                  <a:gd name="T17" fmla="*/ 19 w 19"/>
                  <a:gd name="T18" fmla="*/ 1019 h 10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019">
                    <a:moveTo>
                      <a:pt x="16" y="0"/>
                    </a:moveTo>
                    <a:lnTo>
                      <a:pt x="19" y="1002"/>
                    </a:lnTo>
                    <a:lnTo>
                      <a:pt x="2" y="1019"/>
                    </a:lnTo>
                    <a:lnTo>
                      <a:pt x="0" y="8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47" name="Group 43"/>
              <p:cNvGrpSpPr>
                <a:grpSpLocks/>
              </p:cNvGrpSpPr>
              <p:nvPr/>
            </p:nvGrpSpPr>
            <p:grpSpPr bwMode="auto">
              <a:xfrm>
                <a:off x="1520" y="1976"/>
                <a:ext cx="200" cy="271"/>
                <a:chOff x="1520" y="1976"/>
                <a:chExt cx="200" cy="271"/>
              </a:xfrm>
            </p:grpSpPr>
            <p:sp>
              <p:nvSpPr>
                <p:cNvPr id="48" name="Rectangle 38"/>
                <p:cNvSpPr>
                  <a:spLocks noChangeArrowheads="1"/>
                </p:cNvSpPr>
                <p:nvPr/>
              </p:nvSpPr>
              <p:spPr bwMode="auto">
                <a:xfrm>
                  <a:off x="1520" y="1976"/>
                  <a:ext cx="200" cy="5"/>
                </a:xfrm>
                <a:prstGeom prst="rect">
                  <a:avLst/>
                </a:prstGeom>
                <a:solidFill>
                  <a:srgbClr val="BF7F3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>
                  <a:off x="1561" y="2002"/>
                  <a:ext cx="122" cy="4"/>
                </a:xfrm>
                <a:prstGeom prst="rect">
                  <a:avLst/>
                </a:prstGeom>
                <a:solidFill>
                  <a:srgbClr val="BF7F3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0" name="Freeform 40"/>
                <p:cNvSpPr>
                  <a:spLocks/>
                </p:cNvSpPr>
                <p:nvPr/>
              </p:nvSpPr>
              <p:spPr bwMode="auto">
                <a:xfrm>
                  <a:off x="1629" y="2035"/>
                  <a:ext cx="15" cy="212"/>
                </a:xfrm>
                <a:custGeom>
                  <a:avLst/>
                  <a:gdLst>
                    <a:gd name="T0" fmla="*/ 0 w 62"/>
                    <a:gd name="T1" fmla="*/ 0 h 1061"/>
                    <a:gd name="T2" fmla="*/ 0 w 62"/>
                    <a:gd name="T3" fmla="*/ 0 h 1061"/>
                    <a:gd name="T4" fmla="*/ 0 w 62"/>
                    <a:gd name="T5" fmla="*/ 0 h 1061"/>
                    <a:gd name="T6" fmla="*/ 0 w 62"/>
                    <a:gd name="T7" fmla="*/ 2 h 1061"/>
                    <a:gd name="T8" fmla="*/ 0 w 62"/>
                    <a:gd name="T9" fmla="*/ 2 h 1061"/>
                    <a:gd name="T10" fmla="*/ 0 w 62"/>
                    <a:gd name="T11" fmla="*/ 0 h 1061"/>
                    <a:gd name="T12" fmla="*/ 0 w 62"/>
                    <a:gd name="T13" fmla="*/ 0 h 10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2"/>
                    <a:gd name="T22" fmla="*/ 0 h 1061"/>
                    <a:gd name="T23" fmla="*/ 62 w 62"/>
                    <a:gd name="T24" fmla="*/ 1061 h 10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2" h="1061">
                      <a:moveTo>
                        <a:pt x="62" y="0"/>
                      </a:moveTo>
                      <a:lnTo>
                        <a:pt x="47" y="69"/>
                      </a:lnTo>
                      <a:lnTo>
                        <a:pt x="23" y="129"/>
                      </a:lnTo>
                      <a:lnTo>
                        <a:pt x="23" y="1041"/>
                      </a:lnTo>
                      <a:lnTo>
                        <a:pt x="5" y="1061"/>
                      </a:lnTo>
                      <a:lnTo>
                        <a:pt x="0" y="11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" name="Freeform 41"/>
                <p:cNvSpPr>
                  <a:spLocks/>
                </p:cNvSpPr>
                <p:nvPr/>
              </p:nvSpPr>
              <p:spPr bwMode="auto">
                <a:xfrm>
                  <a:off x="1570" y="2027"/>
                  <a:ext cx="107" cy="32"/>
                </a:xfrm>
                <a:custGeom>
                  <a:avLst/>
                  <a:gdLst>
                    <a:gd name="T0" fmla="*/ 0 w 427"/>
                    <a:gd name="T1" fmla="*/ 0 h 160"/>
                    <a:gd name="T2" fmla="*/ 0 w 427"/>
                    <a:gd name="T3" fmla="*/ 0 h 160"/>
                    <a:gd name="T4" fmla="*/ 0 w 427"/>
                    <a:gd name="T5" fmla="*/ 0 h 160"/>
                    <a:gd name="T6" fmla="*/ 0 w 427"/>
                    <a:gd name="T7" fmla="*/ 0 h 160"/>
                    <a:gd name="T8" fmla="*/ 0 w 427"/>
                    <a:gd name="T9" fmla="*/ 0 h 160"/>
                    <a:gd name="T10" fmla="*/ 2 w 427"/>
                    <a:gd name="T11" fmla="*/ 0 h 160"/>
                    <a:gd name="T12" fmla="*/ 2 w 427"/>
                    <a:gd name="T13" fmla="*/ 0 h 160"/>
                    <a:gd name="T14" fmla="*/ 1 w 427"/>
                    <a:gd name="T15" fmla="*/ 0 h 160"/>
                    <a:gd name="T16" fmla="*/ 1 w 427"/>
                    <a:gd name="T17" fmla="*/ 0 h 160"/>
                    <a:gd name="T18" fmla="*/ 0 w 427"/>
                    <a:gd name="T19" fmla="*/ 0 h 160"/>
                    <a:gd name="T20" fmla="*/ 0 w 427"/>
                    <a:gd name="T21" fmla="*/ 0 h 16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27"/>
                    <a:gd name="T34" fmla="*/ 0 h 160"/>
                    <a:gd name="T35" fmla="*/ 427 w 427"/>
                    <a:gd name="T36" fmla="*/ 160 h 16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27" h="160">
                      <a:moveTo>
                        <a:pt x="72" y="160"/>
                      </a:moveTo>
                      <a:lnTo>
                        <a:pt x="43" y="124"/>
                      </a:lnTo>
                      <a:lnTo>
                        <a:pt x="43" y="19"/>
                      </a:ln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427" y="0"/>
                      </a:lnTo>
                      <a:lnTo>
                        <a:pt x="416" y="19"/>
                      </a:lnTo>
                      <a:lnTo>
                        <a:pt x="185" y="19"/>
                      </a:lnTo>
                      <a:lnTo>
                        <a:pt x="166" y="48"/>
                      </a:lnTo>
                      <a:lnTo>
                        <a:pt x="80" y="48"/>
                      </a:lnTo>
                      <a:lnTo>
                        <a:pt x="72" y="16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2" name="Freeform 42"/>
                <p:cNvSpPr>
                  <a:spLocks/>
                </p:cNvSpPr>
                <p:nvPr/>
              </p:nvSpPr>
              <p:spPr bwMode="auto">
                <a:xfrm>
                  <a:off x="1543" y="1987"/>
                  <a:ext cx="158" cy="4"/>
                </a:xfrm>
                <a:custGeom>
                  <a:avLst/>
                  <a:gdLst>
                    <a:gd name="T0" fmla="*/ 0 w 631"/>
                    <a:gd name="T1" fmla="*/ 0 h 22"/>
                    <a:gd name="T2" fmla="*/ 3 w 631"/>
                    <a:gd name="T3" fmla="*/ 0 h 22"/>
                    <a:gd name="T4" fmla="*/ 3 w 631"/>
                    <a:gd name="T5" fmla="*/ 0 h 22"/>
                    <a:gd name="T6" fmla="*/ 0 w 631"/>
                    <a:gd name="T7" fmla="*/ 0 h 22"/>
                    <a:gd name="T8" fmla="*/ 0 w 631"/>
                    <a:gd name="T9" fmla="*/ 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1"/>
                    <a:gd name="T16" fmla="*/ 0 h 22"/>
                    <a:gd name="T17" fmla="*/ 631 w 631"/>
                    <a:gd name="T18" fmla="*/ 22 h 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1" h="22">
                      <a:moveTo>
                        <a:pt x="0" y="2"/>
                      </a:moveTo>
                      <a:lnTo>
                        <a:pt x="631" y="0"/>
                      </a:lnTo>
                      <a:lnTo>
                        <a:pt x="624" y="21"/>
                      </a:lnTo>
                      <a:lnTo>
                        <a:pt x="5" y="2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55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15816" y="2564904"/>
            <a:ext cx="1306513" cy="1387475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2987824" y="2636912"/>
            <a:ext cx="1219200" cy="1176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  <a:flatTx/>
          </a:bodyPr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Algoritmo</a:t>
            </a: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Matemático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57" name="Picture 8" descr="gears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8336" y="3086174"/>
            <a:ext cx="663575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97735" y="4921845"/>
            <a:ext cx="1306513" cy="1387475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5569743" y="4993853"/>
            <a:ext cx="1219200" cy="1176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  <a:flatTx/>
          </a:bodyPr>
          <a:lstStyle/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Algoritmo</a:t>
            </a: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b="1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pt-BR" sz="1300" dirty="0">
              <a:solidFill>
                <a:schemeClr val="tx1"/>
              </a:solidFill>
            </a:endParaRPr>
          </a:p>
          <a:p>
            <a:pPr algn="ctr" defTabSz="8207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pt-BR" sz="1300" b="1" dirty="0" smtClean="0">
                <a:solidFill>
                  <a:schemeClr val="tx1"/>
                </a:solidFill>
              </a:rPr>
              <a:t>Matemático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60" name="Picture 8" descr="gears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0255" y="5443115"/>
            <a:ext cx="663575" cy="40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roup 9"/>
          <p:cNvGrpSpPr>
            <a:grpSpLocks noChangeAspect="1"/>
          </p:cNvGrpSpPr>
          <p:nvPr/>
        </p:nvGrpSpPr>
        <p:grpSpPr bwMode="auto">
          <a:xfrm>
            <a:off x="539552" y="5013176"/>
            <a:ext cx="1392237" cy="665163"/>
            <a:chOff x="4175" y="1126"/>
            <a:chExt cx="877" cy="419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auto">
            <a:xfrm>
              <a:off x="4175" y="1126"/>
              <a:ext cx="877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4214" y="1165"/>
              <a:ext cx="820" cy="377"/>
            </a:xfrm>
            <a:prstGeom prst="rect">
              <a:avLst/>
            </a:prstGeom>
            <a:solidFill>
              <a:srgbClr val="C0C0C0"/>
            </a:solidFill>
            <a:ln w="11113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4199" y="1151"/>
              <a:ext cx="819" cy="377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4199" y="1151"/>
              <a:ext cx="820" cy="171"/>
            </a:xfrm>
            <a:custGeom>
              <a:avLst/>
              <a:gdLst/>
              <a:ahLst/>
              <a:cxnLst>
                <a:cxn ang="0">
                  <a:pos x="1638" y="0"/>
                </a:cxn>
                <a:cxn ang="0">
                  <a:pos x="1583" y="137"/>
                </a:cxn>
                <a:cxn ang="0">
                  <a:pos x="954" y="326"/>
                </a:cxn>
                <a:cxn ang="0">
                  <a:pos x="832" y="343"/>
                </a:cxn>
                <a:cxn ang="0">
                  <a:pos x="702" y="326"/>
                </a:cxn>
                <a:cxn ang="0">
                  <a:pos x="62" y="137"/>
                </a:cxn>
                <a:cxn ang="0">
                  <a:pos x="0" y="0"/>
                </a:cxn>
                <a:cxn ang="0">
                  <a:pos x="1638" y="0"/>
                </a:cxn>
              </a:cxnLst>
              <a:rect l="0" t="0" r="r" b="b"/>
              <a:pathLst>
                <a:path w="1638" h="343">
                  <a:moveTo>
                    <a:pt x="1638" y="0"/>
                  </a:moveTo>
                  <a:lnTo>
                    <a:pt x="1583" y="137"/>
                  </a:lnTo>
                  <a:lnTo>
                    <a:pt x="954" y="326"/>
                  </a:lnTo>
                  <a:lnTo>
                    <a:pt x="832" y="343"/>
                  </a:lnTo>
                  <a:lnTo>
                    <a:pt x="702" y="326"/>
                  </a:lnTo>
                  <a:lnTo>
                    <a:pt x="62" y="137"/>
                  </a:lnTo>
                  <a:lnTo>
                    <a:pt x="0" y="0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B4B4B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 flipH="1" flipV="1">
              <a:off x="4746" y="1293"/>
              <a:ext cx="270" cy="207"/>
            </a:xfrm>
            <a:prstGeom prst="line">
              <a:avLst/>
            </a:prstGeom>
            <a:noFill/>
            <a:ln w="11113">
              <a:solidFill>
                <a:srgbClr val="B4B4B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 flipV="1">
              <a:off x="4201" y="1289"/>
              <a:ext cx="268" cy="207"/>
            </a:xfrm>
            <a:prstGeom prst="line">
              <a:avLst/>
            </a:prstGeom>
            <a:noFill/>
            <a:ln w="11113">
              <a:solidFill>
                <a:srgbClr val="B4B4B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4360" y="1154"/>
              <a:ext cx="47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Mensagem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4368" y="1396"/>
              <a:ext cx="48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Encriptada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2719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Conceitos básicos de criptografia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Chaves e Algoritmos;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Criptografia;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Envelope Digital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pt-BR" dirty="0" err="1" smtClean="0"/>
              <a:t>Hash</a:t>
            </a:r>
            <a:r>
              <a:rPr lang="pt-BR" dirty="0" smtClean="0"/>
              <a:t> Criptográfico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Assinatura;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Certificado Digital;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Autoridades Certificadoras;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utilizados em criptografia;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Dispositivos Criptográficos;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de interoperabilidade.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 </a:t>
            </a:r>
            <a:r>
              <a:rPr lang="en-US" dirty="0" err="1" smtClean="0"/>
              <a:t>Criptográfico</a:t>
            </a:r>
            <a:endParaRPr lang="en-US" dirty="0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Pague R$ 100 para Vicente Ranieri =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5064c498576ec57e9e75fbb04ee8ccaa58c29c1a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Pague R$ 100 para Vicente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Ramieri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83a8e63994fba9d9c927dd6fcf7c92ddc3185063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m = D4 (Hexadecimal) = 1101 0100 (Binário)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n = D5 (Hexadecimal) = 1101 0101 (Binário)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62000" y="4243858"/>
            <a:ext cx="7600950" cy="1387475"/>
            <a:chOff x="860" y="863"/>
            <a:chExt cx="4788" cy="874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441" y="863"/>
              <a:ext cx="823" cy="874"/>
              <a:chOff x="2321" y="1022"/>
              <a:chExt cx="823" cy="874"/>
            </a:xfrm>
          </p:grpSpPr>
          <p:sp>
            <p:nvSpPr>
              <p:cNvPr id="15" name="AutoShape 6">
                <a:hlinkClick r:id="" action="ppaction://noaction" highlightClick="1"/>
              </p:cNvPr>
              <p:cNvSpPr>
                <a:spLocks noChangeArrowheads="1"/>
              </p:cNvSpPr>
              <p:nvPr/>
            </p:nvSpPr>
            <p:spPr bwMode="auto">
              <a:xfrm>
                <a:off x="2321" y="1022"/>
                <a:ext cx="823" cy="874"/>
              </a:xfrm>
              <a:prstGeom prst="actionButtonBlank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82058" tIns="41029" rIns="82058" bIns="41029" anchor="ctr"/>
              <a:lstStyle/>
              <a:p>
                <a:pPr algn="ctr" defTabSz="820738"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2350" y="1077"/>
                <a:ext cx="768" cy="74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82058" tIns="41029" rIns="82058" bIns="41029">
                <a:spAutoFit/>
                <a:flatTx/>
              </a:bodyPr>
              <a:lstStyle/>
              <a:p>
                <a:pPr algn="ctr" defTabSz="820738"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pt-BR" sz="1300" b="1" dirty="0" smtClean="0">
                    <a:solidFill>
                      <a:schemeClr val="tx1"/>
                    </a:solidFill>
                  </a:rPr>
                  <a:t>Algoritmo</a:t>
                </a:r>
                <a:endParaRPr lang="pt-BR" sz="1300" b="1" dirty="0">
                  <a:solidFill>
                    <a:schemeClr val="tx1"/>
                  </a:solidFill>
                </a:endParaRPr>
              </a:p>
              <a:p>
                <a:pPr algn="ctr" defTabSz="820738"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pt-BR" sz="1300" b="1" dirty="0">
                  <a:solidFill>
                    <a:schemeClr val="tx1"/>
                  </a:solidFill>
                </a:endParaRPr>
              </a:p>
              <a:p>
                <a:pPr algn="ctr" defTabSz="820738"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pt-BR" sz="1300" dirty="0">
                  <a:solidFill>
                    <a:schemeClr val="tx1"/>
                  </a:solidFill>
                </a:endParaRPr>
              </a:p>
              <a:p>
                <a:pPr algn="ctr" defTabSz="820738"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pt-BR" sz="1300" b="1" dirty="0" smtClean="0">
                    <a:solidFill>
                      <a:schemeClr val="tx1"/>
                    </a:solidFill>
                  </a:rPr>
                  <a:t>Matemático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8" descr="gears"/>
              <p:cNvPicPr>
                <a:picLocks noChangeAspect="1" noChangeArrowheads="1" noCrop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50" y="1315"/>
                <a:ext cx="418" cy="2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860" y="1110"/>
              <a:ext cx="1139" cy="551"/>
              <a:chOff x="724" y="1550"/>
              <a:chExt cx="1139" cy="551"/>
            </a:xfrm>
          </p:grpSpPr>
          <p:pic>
            <p:nvPicPr>
              <p:cNvPr id="13" name="Picture 10" descr="Mensagem"/>
              <p:cNvPicPr>
                <a:picLocks noChangeAspect="1" noChangeArrowheads="1" noCrop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24" y="1550"/>
                <a:ext cx="551" cy="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1241" y="1913"/>
                <a:ext cx="622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82058" tIns="41029" rIns="82058" bIns="41029">
                <a:spAutoFit/>
              </a:bodyPr>
              <a:lstStyle/>
              <a:p>
                <a:pPr algn="ctr" defTabSz="820738"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pt-BR" sz="1400" b="1" dirty="0" smtClean="0"/>
                  <a:t>Mensagem</a:t>
                </a:r>
                <a:endParaRPr lang="en-US" sz="1400" b="1" dirty="0"/>
              </a:p>
            </p:txBody>
          </p:sp>
        </p:grpSp>
        <p:pic>
          <p:nvPicPr>
            <p:cNvPr id="9" name="Picture 12" descr="FLexa3"/>
            <p:cNvPicPr>
              <a:picLocks noChangeAspect="1" noChangeArrowheads="1" noCrop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6" y="1210"/>
              <a:ext cx="811" cy="203"/>
            </a:xfrm>
            <a:prstGeom prst="rect">
              <a:avLst/>
            </a:prstGeom>
            <a:noFill/>
          </p:spPr>
        </p:pic>
        <p:pic>
          <p:nvPicPr>
            <p:cNvPr id="10" name="Picture 13" descr="FLexa3"/>
            <p:cNvPicPr>
              <a:picLocks noChangeAspect="1" noChangeArrowheads="1" noCrop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86" y="1210"/>
              <a:ext cx="811" cy="203"/>
            </a:xfrm>
            <a:prstGeom prst="rect">
              <a:avLst/>
            </a:prstGeom>
            <a:noFill/>
          </p:spPr>
        </p:pic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759" y="894"/>
              <a:ext cx="17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Message Digest (Hash)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804" y="1166"/>
              <a:ext cx="184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 b="1" dirty="0">
                  <a:solidFill>
                    <a:schemeClr val="tx1"/>
                  </a:solidFill>
                </a:rPr>
                <a:t>MD5        </a:t>
              </a:r>
              <a:r>
                <a:rPr lang="pt-BR" sz="1600" dirty="0">
                  <a:solidFill>
                    <a:schemeClr val="tx1"/>
                  </a:solidFill>
                </a:rPr>
                <a:t>= 128 bits (16 bytes)</a:t>
              </a:r>
            </a:p>
            <a:p>
              <a:r>
                <a:rPr lang="pt-BR" sz="1600" b="1" dirty="0">
                  <a:solidFill>
                    <a:schemeClr val="tx1"/>
                  </a:solidFill>
                </a:rPr>
                <a:t>SHA-1     </a:t>
              </a:r>
              <a:r>
                <a:rPr lang="pt-BR" sz="1600" dirty="0">
                  <a:solidFill>
                    <a:schemeClr val="tx1"/>
                  </a:solidFill>
                </a:rPr>
                <a:t>= 160 bits (20 bytes)</a:t>
              </a:r>
            </a:p>
            <a:p>
              <a:r>
                <a:rPr lang="pt-BR" sz="1600" b="1" dirty="0">
                  <a:solidFill>
                    <a:schemeClr val="tx1"/>
                  </a:solidFill>
                </a:rPr>
                <a:t>SHA-256 </a:t>
              </a:r>
              <a:r>
                <a:rPr lang="pt-BR" sz="1600" dirty="0">
                  <a:solidFill>
                    <a:schemeClr val="tx1"/>
                  </a:solidFill>
                </a:rPr>
                <a:t>= 256 bits (32 bytes)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tângulo de cantos arredondados 18"/>
          <p:cNvSpPr/>
          <p:nvPr/>
        </p:nvSpPr>
        <p:spPr>
          <a:xfrm>
            <a:off x="5652120" y="3212976"/>
            <a:ext cx="144016" cy="936104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 </a:t>
            </a:r>
            <a:r>
              <a:rPr lang="en-US" dirty="0" err="1" smtClean="0"/>
              <a:t>Criptográfico</a:t>
            </a:r>
            <a:endParaRPr lang="en-US" dirty="0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Pode ser comparado a uma impressão digital, pois cada documento possui um valor único de </a:t>
            </a:r>
            <a:r>
              <a:rPr lang="pt-BR" i="1" dirty="0" err="1" smtClean="0"/>
              <a:t>hash</a:t>
            </a:r>
            <a:r>
              <a:rPr lang="pt-BR" dirty="0" smtClean="0"/>
              <a:t> e até mesmo uma pequena alteração no documento, como a inserção de um espaço em branco, resulta em um resumo completamente diferente.</a:t>
            </a:r>
          </a:p>
          <a:p>
            <a:endParaRPr lang="pt-BR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 básicos de criptografia</a:t>
            </a:r>
          </a:p>
          <a:p>
            <a:r>
              <a:rPr lang="pt-BR" dirty="0" smtClean="0"/>
              <a:t>Chaves e Algoritmos;</a:t>
            </a:r>
          </a:p>
          <a:p>
            <a:r>
              <a:rPr lang="pt-BR" dirty="0" smtClean="0"/>
              <a:t>Criptografia;</a:t>
            </a:r>
          </a:p>
          <a:p>
            <a:r>
              <a:rPr lang="pt-BR" dirty="0" err="1" smtClean="0"/>
              <a:t>Hash</a:t>
            </a:r>
            <a:r>
              <a:rPr lang="pt-BR" dirty="0" smtClean="0"/>
              <a:t> Criptográfico;</a:t>
            </a:r>
          </a:p>
          <a:p>
            <a:r>
              <a:rPr lang="pt-BR" dirty="0" smtClean="0"/>
              <a:t>Assinatura;</a:t>
            </a:r>
          </a:p>
          <a:p>
            <a:r>
              <a:rPr lang="pt-BR" dirty="0" smtClean="0"/>
              <a:t>Envelope Digital;</a:t>
            </a:r>
          </a:p>
          <a:p>
            <a:r>
              <a:rPr lang="pt-BR" dirty="0" smtClean="0"/>
              <a:t>Certificado Digital;</a:t>
            </a:r>
          </a:p>
          <a:p>
            <a:r>
              <a:rPr lang="pt-BR" dirty="0" smtClean="0"/>
              <a:t>Autoridades Certificadoras;</a:t>
            </a:r>
          </a:p>
          <a:p>
            <a:r>
              <a:rPr lang="pt-BR" dirty="0" smtClean="0"/>
              <a:t>Padrões utilizados em criptografia;</a:t>
            </a:r>
          </a:p>
          <a:p>
            <a:r>
              <a:rPr lang="pt-BR" dirty="0" smtClean="0"/>
              <a:t>Dispositivos Criptográficos;</a:t>
            </a:r>
          </a:p>
          <a:p>
            <a:r>
              <a:rPr lang="pt-BR" dirty="0" smtClean="0"/>
              <a:t>Padrões de interoperabilidade.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de HASH </a:t>
            </a:r>
            <a:r>
              <a:rPr lang="en-US" dirty="0" err="1" smtClean="0"/>
              <a:t>Criptográfico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MD4  - 1990/91 Ronald </a:t>
            </a:r>
            <a:r>
              <a:rPr lang="pt-BR" dirty="0" err="1" smtClean="0"/>
              <a:t>Riverst</a:t>
            </a:r>
            <a:r>
              <a:rPr lang="pt-BR" dirty="0" smtClean="0"/>
              <a:t> – Muito frágil</a:t>
            </a:r>
          </a:p>
          <a:p>
            <a:r>
              <a:rPr lang="pt-BR" dirty="0" smtClean="0"/>
              <a:t>MD5 – 1991 Ronald </a:t>
            </a:r>
            <a:r>
              <a:rPr lang="pt-BR" dirty="0" err="1" smtClean="0"/>
              <a:t>Riverst</a:t>
            </a:r>
            <a:r>
              <a:rPr lang="pt-BR" dirty="0" smtClean="0"/>
              <a:t>/RSA Data Security – Em processo de substituição</a:t>
            </a:r>
          </a:p>
          <a:p>
            <a:r>
              <a:rPr lang="pt-BR" dirty="0" smtClean="0"/>
              <a:t>SHA-1 – 2005 NIST e NSA (com falhas)</a:t>
            </a:r>
          </a:p>
          <a:p>
            <a:r>
              <a:rPr lang="pt-BR" dirty="0" smtClean="0"/>
              <a:t>SHA-2 (família SHA-224,256,384,512)– 2009 NIST e NSA (sendo implantando nas aplicações atuais)</a:t>
            </a:r>
          </a:p>
          <a:p>
            <a:r>
              <a:rPr lang="pt-BR" dirty="0" smtClean="0"/>
              <a:t>Whirlpool – 2004 - Paulo S.M. Barreto/Vincent </a:t>
            </a:r>
            <a:r>
              <a:rPr lang="pt-BR" dirty="0" err="1" smtClean="0"/>
              <a:t>Rijmen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Conceitos básicos de criptografia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Chaves e Algoritmos;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Criptografia;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Envelope Digital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Hash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Criptográfico;</a:t>
            </a:r>
          </a:p>
          <a:p>
            <a:r>
              <a:rPr lang="pt-BR" dirty="0" smtClean="0"/>
              <a:t>Assinatura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Certificado Digital;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Autoridades Certificadoras;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utilizados em criptografia;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Dispositivos Criptográficos;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de interoperabilidade.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Assinatura</a:t>
            </a:r>
            <a:r>
              <a:rPr lang="en-US" dirty="0" smtClean="0"/>
              <a:t> Digital</a:t>
            </a:r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457200" y="1412776"/>
            <a:ext cx="8301000" cy="2592288"/>
          </a:xfrm>
        </p:spPr>
        <p:txBody>
          <a:bodyPr/>
          <a:lstStyle/>
          <a:p>
            <a:r>
              <a:rPr lang="pt-BR" dirty="0" smtClean="0"/>
              <a:t>Assinatura digital é o conjunto de dados sob forma eletrônica, ligados ou logicamente associados a outros dados eletrônicos, utilizado como método de comprovação da autoria.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717032"/>
            <a:ext cx="806489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Usa o mesmo método de autenticação dos algoritmos de criptografia com chaves assimétricas operando em conjunto com uma função de </a:t>
            </a:r>
            <a:r>
              <a:rPr lang="pt-BR" dirty="0" err="1"/>
              <a:t>hash</a:t>
            </a:r>
            <a:r>
              <a:rPr lang="pt-BR" dirty="0"/>
              <a:t> (ou resumo) com a finalidade de verificar se o emissor da mensagem é aquele quem se diz ser.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517232"/>
            <a:ext cx="813690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Possibilita assinar mensagens sem a presença de uma terceira parte confiável.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Assinatura</a:t>
            </a:r>
            <a:r>
              <a:rPr lang="en-US" dirty="0" smtClean="0"/>
              <a:t>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Necessidades</a:t>
            </a:r>
            <a:endParaRPr lang="en-US" dirty="0" smtClean="0"/>
          </a:p>
          <a:p>
            <a:pPr lvl="2"/>
            <a:r>
              <a:rPr lang="en-US" dirty="0" err="1" smtClean="0"/>
              <a:t>Autenticidade</a:t>
            </a:r>
            <a:r>
              <a:rPr lang="en-US" dirty="0" smtClean="0"/>
              <a:t> dos dados</a:t>
            </a:r>
          </a:p>
          <a:p>
            <a:pPr lvl="2"/>
            <a:r>
              <a:rPr lang="en-US" dirty="0" err="1" smtClean="0"/>
              <a:t>Integridade</a:t>
            </a:r>
            <a:r>
              <a:rPr lang="en-US" dirty="0" smtClean="0"/>
              <a:t> dos dados</a:t>
            </a:r>
          </a:p>
          <a:p>
            <a:pPr lvl="2"/>
            <a:endParaRPr lang="en-US" dirty="0"/>
          </a:p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Necessidades</a:t>
            </a:r>
            <a:endParaRPr lang="en-US" dirty="0"/>
          </a:p>
          <a:p>
            <a:pPr lvl="2"/>
            <a:r>
              <a:rPr lang="en-US" dirty="0" err="1" smtClean="0"/>
              <a:t>Tornar</a:t>
            </a:r>
            <a:r>
              <a:rPr lang="en-US" dirty="0" smtClean="0"/>
              <a:t> o </a:t>
            </a:r>
            <a:r>
              <a:rPr lang="en-US" dirty="0" err="1" smtClean="0"/>
              <a:t>mundo</a:t>
            </a:r>
            <a:r>
              <a:rPr lang="en-US" dirty="0" smtClean="0"/>
              <a:t> digital </a:t>
            </a:r>
            <a:r>
              <a:rPr lang="en-US" dirty="0" err="1" smtClean="0"/>
              <a:t>parecido</a:t>
            </a:r>
            <a:r>
              <a:rPr lang="en-US" dirty="0" smtClean="0"/>
              <a:t> com o </a:t>
            </a:r>
            <a:r>
              <a:rPr lang="en-US" dirty="0" err="1" smtClean="0"/>
              <a:t>mundo</a:t>
            </a:r>
            <a:r>
              <a:rPr lang="en-US" dirty="0" smtClean="0"/>
              <a:t> real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7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Assinatura</a:t>
            </a:r>
            <a:r>
              <a:rPr lang="en-US" dirty="0" smtClean="0"/>
              <a:t> Digital – </a:t>
            </a:r>
            <a:r>
              <a:rPr lang="en-US" dirty="0" err="1" smtClean="0"/>
              <a:t>Geração</a:t>
            </a:r>
            <a:endParaRPr lang="en-US" dirty="0"/>
          </a:p>
        </p:txBody>
      </p:sp>
      <p:pic>
        <p:nvPicPr>
          <p:cNvPr id="4" name="Imagem 3" descr="assinatur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988840"/>
            <a:ext cx="8748464" cy="271396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Assinatura</a:t>
            </a:r>
            <a:r>
              <a:rPr lang="en-US" dirty="0" smtClean="0"/>
              <a:t> Digital - </a:t>
            </a:r>
            <a:r>
              <a:rPr lang="en-US" dirty="0" err="1" smtClean="0"/>
              <a:t>Verificação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340290" cy="406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Assinatura</a:t>
            </a:r>
            <a:r>
              <a:rPr lang="en-US" dirty="0" smtClean="0"/>
              <a:t> Digital – </a:t>
            </a:r>
            <a:r>
              <a:rPr lang="en-US" dirty="0" err="1" smtClean="0"/>
              <a:t>Pontos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457200" y="1412776"/>
            <a:ext cx="8301000" cy="273630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Para comprovar uma assinatura digital é necessário inicialmente realizar duas operações: </a:t>
            </a:r>
          </a:p>
          <a:p>
            <a:pPr lvl="1"/>
            <a:r>
              <a:rPr lang="pt-BR" dirty="0" smtClean="0"/>
              <a:t>calcular o resumo criptográfico (</a:t>
            </a:r>
            <a:r>
              <a:rPr lang="pt-BR" dirty="0" err="1" smtClean="0"/>
              <a:t>hash</a:t>
            </a:r>
            <a:r>
              <a:rPr lang="pt-BR" dirty="0" smtClean="0"/>
              <a:t>) do documento;</a:t>
            </a:r>
          </a:p>
          <a:p>
            <a:pPr lvl="1"/>
            <a:r>
              <a:rPr lang="pt-BR" dirty="0" smtClean="0"/>
              <a:t>decifrar a assinatura com a chave pública do signatário (garante não repúdio).</a:t>
            </a:r>
          </a:p>
          <a:p>
            <a:r>
              <a:rPr lang="pt-BR" dirty="0" smtClean="0"/>
              <a:t>Um carimbo de tempo pode estar associado à assinatura digital (necessária uma CA de tempo no processo).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725144"/>
            <a:ext cx="820891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Carimbo do tempo é documento eletrônico emitido por uma parte confiável, que serve como evidência de que uma informação digital existia numa determinada data e hora.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Conceitos básicos de criptografia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Chaves e Algoritmos;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Criptografia;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Envelope Digital;</a:t>
            </a:r>
          </a:p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Hash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Criptográfico;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Assinatura;</a:t>
            </a:r>
          </a:p>
          <a:p>
            <a:r>
              <a:rPr lang="pt-BR" dirty="0" smtClean="0"/>
              <a:t>Certificado Digital;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Autoridades Certificadoras;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utilizados em criptografia;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Dispositivos Criptográficos;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de interoperabilidade.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Suponhamos que o Banco A e o Banco B desejam iniciar uma comunicação confiável  e criptografada entre eles. </a:t>
            </a:r>
          </a:p>
          <a:p>
            <a:r>
              <a:rPr lang="pt-BR" dirty="0" smtClean="0"/>
              <a:t>Para que isso aconteça eles precisam trocar a chave pública além de ter a certeza que aquela chave pública a ser utilizada pertence realmente a seu parceiro de comunicação.</a:t>
            </a:r>
          </a:p>
          <a:p>
            <a:r>
              <a:rPr lang="pt-BR" dirty="0" smtClean="0"/>
              <a:t>Como fazer para enviar a chave pública para cada um dos parceiros?</a:t>
            </a:r>
          </a:p>
          <a:p>
            <a:r>
              <a:rPr lang="pt-BR" dirty="0" smtClean="0"/>
              <a:t>Solução 1: Enviar via e-mail?</a:t>
            </a:r>
          </a:p>
          <a:p>
            <a:r>
              <a:rPr lang="pt-BR" dirty="0" smtClean="0"/>
              <a:t>Solução 2: Disponibilizar usando um arquivo na página dos respectivos bancos?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Pontos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no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pública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ser </a:t>
            </a:r>
            <a:r>
              <a:rPr lang="en-US" dirty="0" err="1" smtClean="0"/>
              <a:t>substituída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de um </a:t>
            </a:r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fingindo</a:t>
            </a:r>
            <a:r>
              <a:rPr lang="en-US" dirty="0" smtClean="0"/>
              <a:t> ser o </a:t>
            </a:r>
            <a:r>
              <a:rPr lang="en-US" dirty="0" err="1" smtClean="0"/>
              <a:t>parceiro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.  </a:t>
            </a:r>
            <a:r>
              <a:rPr lang="en-US" dirty="0" err="1" smtClean="0"/>
              <a:t>Esta</a:t>
            </a:r>
            <a:r>
              <a:rPr lang="en-US" dirty="0" smtClean="0"/>
              <a:t> 3</a:t>
            </a:r>
            <a:r>
              <a:rPr lang="en-US" baseline="30000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 </a:t>
            </a:r>
            <a:r>
              <a:rPr lang="en-US" dirty="0" err="1" smtClean="0"/>
              <a:t>atuaria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intermediário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err="1" smtClean="0"/>
              <a:t>abrindo</a:t>
            </a:r>
            <a:r>
              <a:rPr lang="en-US" dirty="0" smtClean="0"/>
              <a:t> as </a:t>
            </a:r>
            <a:r>
              <a:rPr lang="en-US" dirty="0" err="1" smtClean="0"/>
              <a:t>mensagens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disso re-</a:t>
            </a:r>
            <a:r>
              <a:rPr lang="en-US" dirty="0" err="1" smtClean="0"/>
              <a:t>criptografando</a:t>
            </a:r>
            <a:r>
              <a:rPr lang="en-US" dirty="0" smtClean="0"/>
              <a:t> com a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pública</a:t>
            </a:r>
            <a:r>
              <a:rPr lang="en-US" dirty="0" smtClean="0"/>
              <a:t> do </a:t>
            </a:r>
            <a:r>
              <a:rPr lang="en-US" dirty="0" err="1" smtClean="0"/>
              <a:t>destinatário</a:t>
            </a:r>
            <a:r>
              <a:rPr lang="en-US" dirty="0" smtClean="0"/>
              <a:t> original. (</a:t>
            </a:r>
            <a:r>
              <a:rPr lang="en-US" dirty="0" err="1" smtClean="0"/>
              <a:t>Ataque</a:t>
            </a:r>
            <a:r>
              <a:rPr lang="en-US" dirty="0" smtClean="0"/>
              <a:t> </a:t>
            </a:r>
            <a:r>
              <a:rPr lang="en-US" i="1" dirty="0" smtClean="0"/>
              <a:t>men in the middle</a:t>
            </a:r>
            <a:r>
              <a:rPr lang="en-US" dirty="0" smtClean="0"/>
              <a:t>).</a:t>
            </a:r>
          </a:p>
          <a:p>
            <a:endParaRPr lang="pt-BR" dirty="0"/>
          </a:p>
        </p:txBody>
      </p:sp>
      <p:pic>
        <p:nvPicPr>
          <p:cNvPr id="6" name="Imagem 5" descr="ma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861048"/>
            <a:ext cx="3384376" cy="929774"/>
          </a:xfrm>
          <a:prstGeom prst="rect">
            <a:avLst/>
          </a:prstGeom>
        </p:spPr>
      </p:pic>
      <p:pic>
        <p:nvPicPr>
          <p:cNvPr id="7" name="Imagem 6" descr="ma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573016"/>
            <a:ext cx="2784309" cy="158417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 básicos de criptografia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Chaves e Algoritmos;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Criptografia;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Envelope Digital;</a:t>
            </a:r>
          </a:p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Hash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Criptográfico;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Assinatura;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Certificado Digital;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Autoridades Certificadoras;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utilizados em criptografia;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Dispositivos Criptográficos;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de interoperabilidade.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</a:rPr>
              <a:t>Distribuição de Chave Pública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Problemas:</a:t>
            </a:r>
          </a:p>
          <a:p>
            <a:pPr lvl="1"/>
            <a:r>
              <a:rPr lang="pt-BR" dirty="0" smtClean="0"/>
              <a:t>Distribuição das chaves públicas</a:t>
            </a:r>
          </a:p>
          <a:p>
            <a:pPr lvl="1"/>
            <a:r>
              <a:rPr lang="pt-BR" dirty="0" smtClean="0"/>
              <a:t>Identificação do parceiro na comunicação</a:t>
            </a:r>
          </a:p>
          <a:p>
            <a:pPr lvl="1"/>
            <a:r>
              <a:rPr lang="pt-BR" dirty="0" smtClean="0"/>
              <a:t>Confiança no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45690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banco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um email </a:t>
            </a:r>
            <a:r>
              <a:rPr lang="en-US" dirty="0" err="1" smtClean="0"/>
              <a:t>assinado</a:t>
            </a:r>
            <a:r>
              <a:rPr lang="en-US" dirty="0" smtClean="0"/>
              <a:t> </a:t>
            </a:r>
            <a:r>
              <a:rPr lang="en-US" dirty="0" err="1" smtClean="0"/>
              <a:t>contendo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um </a:t>
            </a:r>
            <a:r>
              <a:rPr lang="en-US" dirty="0" err="1" smtClean="0"/>
              <a:t>procedimento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realizado</a:t>
            </a:r>
            <a:r>
              <a:rPr lang="en-US" dirty="0" smtClean="0"/>
              <a:t>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i="1" dirty="0" smtClean="0"/>
              <a:t>internet banking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Questão</a:t>
            </a:r>
            <a:r>
              <a:rPr lang="en-US" dirty="0" smtClean="0"/>
              <a:t> 1: Como saber se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assinatura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diz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</a:rPr>
              <a:t>Distribuição de Chave Pública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Problemas:</a:t>
            </a:r>
          </a:p>
          <a:p>
            <a:pPr lvl="1"/>
            <a:r>
              <a:rPr lang="pt-BR" dirty="0" smtClean="0"/>
              <a:t>Identificação da entidade de origem da informação</a:t>
            </a:r>
          </a:p>
          <a:p>
            <a:pPr lvl="1"/>
            <a:r>
              <a:rPr lang="pt-BR" dirty="0" smtClean="0"/>
              <a:t>Confiança no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63111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Solução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err="1" smtClean="0"/>
              <a:t>Certificado</a:t>
            </a:r>
            <a:r>
              <a:rPr lang="en-US" dirty="0" smtClean="0"/>
              <a:t> </a:t>
            </a:r>
            <a:r>
              <a:rPr lang="en-US" sz="2000" dirty="0" smtClean="0"/>
              <a:t>Digital</a:t>
            </a:r>
          </a:p>
          <a:p>
            <a:r>
              <a:rPr lang="en-US" sz="2000" dirty="0" err="1" smtClean="0"/>
              <a:t>Autoridade</a:t>
            </a:r>
            <a:r>
              <a:rPr lang="en-US" sz="2000" dirty="0" smtClean="0"/>
              <a:t> </a:t>
            </a:r>
            <a:r>
              <a:rPr lang="en-US" sz="2000" dirty="0" err="1" smtClean="0"/>
              <a:t>Certificadora</a:t>
            </a:r>
            <a:endParaRPr lang="en-US" sz="2000" dirty="0" smtClean="0"/>
          </a:p>
          <a:p>
            <a:endParaRPr lang="en-US" sz="2000" dirty="0" smtClean="0"/>
          </a:p>
          <a:p>
            <a:endParaRPr lang="pt-BR" dirty="0"/>
          </a:p>
        </p:txBody>
      </p:sp>
      <p:pic>
        <p:nvPicPr>
          <p:cNvPr id="3" name="Picture 2" descr="certificado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7" y="2585156"/>
            <a:ext cx="4953000" cy="3352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Certificado</a:t>
            </a:r>
            <a:r>
              <a:rPr lang="en-US" dirty="0" smtClean="0"/>
              <a:t> Digital</a:t>
            </a:r>
            <a:endParaRPr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É um documento eletrônico assinado digitalmente e cumpre a função de associar uma pessoa ou entidade a uma chave pública. As informações públicas contidas num certificado digital são o que possibilita colocá-lo em repositórios públicos.</a:t>
            </a:r>
          </a:p>
          <a:p>
            <a:r>
              <a:rPr lang="pt-BR" dirty="0" smtClean="0"/>
              <a:t>Informações  no Certificado</a:t>
            </a:r>
          </a:p>
          <a:p>
            <a:pPr lvl="1"/>
            <a:r>
              <a:rPr lang="pt-BR" dirty="0" smtClean="0"/>
              <a:t>nome da pessoa ou entidade a ser associada à chave pública</a:t>
            </a:r>
          </a:p>
          <a:p>
            <a:pPr lvl="1"/>
            <a:r>
              <a:rPr lang="pt-BR" dirty="0" smtClean="0"/>
              <a:t>período de validade do certificado</a:t>
            </a:r>
          </a:p>
          <a:p>
            <a:pPr lvl="1"/>
            <a:r>
              <a:rPr lang="pt-BR" dirty="0" smtClean="0"/>
              <a:t>chave pública</a:t>
            </a:r>
          </a:p>
          <a:p>
            <a:pPr lvl="1"/>
            <a:r>
              <a:rPr lang="pt-BR" dirty="0" smtClean="0"/>
              <a:t>nome e assinatura da entidade que assinou o certificado</a:t>
            </a:r>
          </a:p>
          <a:p>
            <a:pPr lvl="1"/>
            <a:r>
              <a:rPr lang="pt-BR" dirty="0" smtClean="0"/>
              <a:t>número de série</a:t>
            </a:r>
          </a:p>
          <a:p>
            <a:pPr lvl="1"/>
            <a:r>
              <a:rPr lang="pt-BR" dirty="0" smtClean="0"/>
              <a:t>Cadeia de certificados das autoridades emissoras</a:t>
            </a:r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Identidade</a:t>
            </a:r>
            <a:r>
              <a:rPr lang="en-US" dirty="0" smtClean="0"/>
              <a:t> Digital</a:t>
            </a:r>
            <a:endParaRPr lang="en-US" dirty="0"/>
          </a:p>
        </p:txBody>
      </p:sp>
      <p:pic>
        <p:nvPicPr>
          <p:cNvPr id="4" name="Picture 3" descr="identidade_digit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4481349" cy="2808312"/>
          </a:xfrm>
          <a:prstGeom prst="rect">
            <a:avLst/>
          </a:prstGeom>
        </p:spPr>
      </p:pic>
      <p:pic>
        <p:nvPicPr>
          <p:cNvPr id="6" name="Picture 5" descr="camposCertific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84784"/>
            <a:ext cx="3888432" cy="50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8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Certificado</a:t>
            </a:r>
            <a:r>
              <a:rPr lang="en-US" dirty="0" smtClean="0"/>
              <a:t> Digital</a:t>
            </a:r>
            <a:endParaRPr lang="en-US" dirty="0"/>
          </a:p>
        </p:txBody>
      </p:sp>
      <p:pic>
        <p:nvPicPr>
          <p:cNvPr id="3" name="Picture 2" descr="certificado-digital-6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3"/>
            <a:ext cx="4680520" cy="3662507"/>
          </a:xfrm>
          <a:prstGeom prst="rect">
            <a:avLst/>
          </a:prstGeom>
        </p:spPr>
      </p:pic>
      <p:pic>
        <p:nvPicPr>
          <p:cNvPr id="5" name="Picture 4" descr="digital_certifica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8800"/>
            <a:ext cx="4176464" cy="48623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serve um </a:t>
            </a:r>
            <a:r>
              <a:rPr lang="en-US" dirty="0" err="1" smtClean="0"/>
              <a:t>Certificado</a:t>
            </a:r>
            <a:r>
              <a:rPr lang="en-US" dirty="0" smtClean="0"/>
              <a:t> Digital?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Pela</a:t>
            </a:r>
            <a:r>
              <a:rPr lang="en-US" dirty="0" smtClean="0"/>
              <a:t> Internet </a:t>
            </a:r>
            <a:r>
              <a:rPr lang="en-US" dirty="0" err="1" smtClean="0"/>
              <a:t>necessitamos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Estabelecer</a:t>
            </a:r>
            <a:r>
              <a:rPr lang="en-US" dirty="0" smtClean="0"/>
              <a:t> </a:t>
            </a:r>
            <a:r>
              <a:rPr lang="en-US" dirty="0" err="1" smtClean="0"/>
              <a:t>relacionamento</a:t>
            </a:r>
            <a:r>
              <a:rPr lang="en-US" dirty="0" smtClean="0"/>
              <a:t> </a:t>
            </a:r>
            <a:r>
              <a:rPr lang="en-US" dirty="0" err="1" smtClean="0"/>
              <a:t>validando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fornecidas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Fechar</a:t>
            </a:r>
            <a:r>
              <a:rPr lang="en-US" dirty="0" smtClean="0"/>
              <a:t> </a:t>
            </a:r>
            <a:r>
              <a:rPr lang="en-US" dirty="0" err="1" smtClean="0"/>
              <a:t>negócios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Criptografar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confidenciais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Pelo</a:t>
            </a:r>
            <a:r>
              <a:rPr lang="en-US" dirty="0" smtClean="0"/>
              <a:t> email </a:t>
            </a:r>
            <a:r>
              <a:rPr lang="en-US" dirty="0" err="1" smtClean="0"/>
              <a:t>necessitamos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Dar </a:t>
            </a:r>
            <a:r>
              <a:rPr lang="en-US" dirty="0" err="1" smtClean="0"/>
              <a:t>validade</a:t>
            </a:r>
            <a:r>
              <a:rPr lang="en-US" dirty="0" smtClean="0"/>
              <a:t> </a:t>
            </a:r>
            <a:r>
              <a:rPr lang="en-US" dirty="0" err="1" smtClean="0"/>
              <a:t>jurídica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Ter</a:t>
            </a:r>
            <a:r>
              <a:rPr lang="en-US" dirty="0" smtClean="0"/>
              <a:t> a </a:t>
            </a:r>
            <a:r>
              <a:rPr lang="en-US" dirty="0" err="1" smtClean="0"/>
              <a:t>certeza</a:t>
            </a:r>
            <a:r>
              <a:rPr lang="en-US" dirty="0" smtClean="0"/>
              <a:t> da </a:t>
            </a:r>
            <a:r>
              <a:rPr lang="en-US" dirty="0" err="1" smtClean="0"/>
              <a:t>identidade</a:t>
            </a:r>
            <a:r>
              <a:rPr lang="en-US" dirty="0" smtClean="0"/>
              <a:t> do </a:t>
            </a:r>
          </a:p>
          <a:p>
            <a:r>
              <a:rPr lang="en-US" dirty="0" smtClean="0"/>
              <a:t>     interlocutor</a:t>
            </a:r>
          </a:p>
          <a:p>
            <a:endParaRPr lang="en-US" dirty="0"/>
          </a:p>
        </p:txBody>
      </p:sp>
      <p:pic>
        <p:nvPicPr>
          <p:cNvPr id="5" name="Picture 4" descr="relacionamen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84984"/>
            <a:ext cx="381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146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Validade</a:t>
            </a:r>
            <a:r>
              <a:rPr lang="en-US" dirty="0" smtClean="0"/>
              <a:t> dos </a:t>
            </a:r>
            <a:r>
              <a:rPr lang="en-US" dirty="0" err="1" smtClean="0"/>
              <a:t>Certificados</a:t>
            </a:r>
            <a:endParaRPr lang="en-US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certificado digital possui validade determinada.</a:t>
            </a:r>
          </a:p>
          <a:p>
            <a:r>
              <a:rPr lang="pt-BR" dirty="0" smtClean="0"/>
              <a:t>O certificado digital pode expirar ou ser revogado (há um campo para acesso à </a:t>
            </a:r>
            <a:r>
              <a:rPr lang="pt-BR" i="1" dirty="0" err="1" smtClean="0"/>
              <a:t>Certificate</a:t>
            </a:r>
            <a:r>
              <a:rPr lang="pt-BR" i="1" dirty="0" smtClean="0"/>
              <a:t> </a:t>
            </a:r>
            <a:r>
              <a:rPr lang="pt-BR" i="1" dirty="0" err="1" smtClean="0"/>
              <a:t>Revogation</a:t>
            </a:r>
            <a:r>
              <a:rPr lang="pt-BR" i="1" dirty="0" smtClean="0"/>
              <a:t> </a:t>
            </a:r>
            <a:r>
              <a:rPr lang="pt-BR" i="1" dirty="0" err="1" smtClean="0"/>
              <a:t>List</a:t>
            </a:r>
            <a:r>
              <a:rPr lang="pt-BR" i="1" dirty="0" smtClean="0"/>
              <a:t> </a:t>
            </a:r>
            <a:r>
              <a:rPr lang="pt-BR" dirty="0" smtClean="0"/>
              <a:t> da AC).</a:t>
            </a:r>
          </a:p>
          <a:p>
            <a:r>
              <a:rPr lang="pt-BR" dirty="0" smtClean="0"/>
              <a:t>Pode-se continuar a verificar se a assinatura de um documento é válida após expiração do certificado.</a:t>
            </a:r>
          </a:p>
          <a:p>
            <a:r>
              <a:rPr lang="pt-BR" dirty="0" smtClean="0"/>
              <a:t>Assinaturas que possuem um carimbo de tempo podem ser  invalidadas se estas forem posterior de sua publicação na </a:t>
            </a:r>
            <a:r>
              <a:rPr lang="pt-BR" i="1" dirty="0" err="1" smtClean="0"/>
              <a:t>Certificate</a:t>
            </a:r>
            <a:r>
              <a:rPr lang="pt-BR" i="1" dirty="0" smtClean="0"/>
              <a:t> </a:t>
            </a:r>
            <a:r>
              <a:rPr lang="pt-BR" i="1" dirty="0" err="1" smtClean="0"/>
              <a:t>Revogation</a:t>
            </a:r>
            <a:r>
              <a:rPr lang="pt-BR" i="1" dirty="0" smtClean="0"/>
              <a:t> </a:t>
            </a:r>
            <a:r>
              <a:rPr lang="pt-BR" i="1" dirty="0" err="1" smtClean="0"/>
              <a:t>List</a:t>
            </a:r>
            <a:r>
              <a:rPr lang="pt-BR" i="1" dirty="0" smtClean="0"/>
              <a:t> (</a:t>
            </a:r>
            <a:r>
              <a:rPr lang="pt-BR" dirty="0" smtClean="0"/>
              <a:t>CRL) da AC.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87624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581128"/>
            <a:ext cx="6336704" cy="161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Ciclo</a:t>
            </a:r>
            <a:r>
              <a:rPr lang="en-US" dirty="0" smtClean="0"/>
              <a:t> de Vida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Assinatura</a:t>
            </a:r>
            <a:r>
              <a:rPr lang="en-US" dirty="0" smtClean="0"/>
              <a:t> Digital</a:t>
            </a:r>
            <a:endParaRPr lang="en-US" dirty="0"/>
          </a:p>
        </p:txBody>
      </p:sp>
      <p:pic>
        <p:nvPicPr>
          <p:cNvPr id="4" name="Picture 3" descr="Screen shot 2012-10-07 at 1.48.3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56792"/>
            <a:ext cx="60706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5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História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558924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600 a 500 </a:t>
            </a:r>
            <a:r>
              <a:rPr lang="en-US" sz="1400" dirty="0" smtClean="0"/>
              <a:t>A.C 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15816" y="4993431"/>
            <a:ext cx="733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487AC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86287" y="4417367"/>
            <a:ext cx="67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 </a:t>
            </a:r>
            <a:r>
              <a:rPr lang="en-US" sz="1400" dirty="0" smtClean="0"/>
              <a:t>AC 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0104" y="3789040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1586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96248" y="3140968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1948</a:t>
            </a:r>
          </a:p>
        </p:txBody>
      </p:sp>
      <p:pic>
        <p:nvPicPr>
          <p:cNvPr id="14" name="Picture 13" descr="cifrashebraic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28" y="3356992"/>
            <a:ext cx="990792" cy="20882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9995" y="3167390"/>
            <a:ext cx="1195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/>
              <a:t>Cifras</a:t>
            </a:r>
            <a:r>
              <a:rPr lang="en-US" sz="1100" b="1" dirty="0" smtClean="0"/>
              <a:t> ATBASH</a:t>
            </a:r>
            <a:endParaRPr lang="en-US" sz="1100" b="1" dirty="0"/>
          </a:p>
        </p:txBody>
      </p:sp>
      <p:pic>
        <p:nvPicPr>
          <p:cNvPr id="16" name="Picture 15" descr="mesopotami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29200"/>
            <a:ext cx="687191" cy="6373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4941168"/>
            <a:ext cx="1168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Mesopotâmia</a:t>
            </a:r>
            <a:endParaRPr lang="en-US" sz="1200" b="1" dirty="0"/>
          </a:p>
        </p:txBody>
      </p:sp>
      <p:pic>
        <p:nvPicPr>
          <p:cNvPr id="18" name="Picture 17" descr="skyt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77072"/>
            <a:ext cx="1386588" cy="7920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23728" y="3789040"/>
            <a:ext cx="1390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Skytale</a:t>
            </a:r>
            <a:r>
              <a:rPr lang="en-US" sz="1200" dirty="0" smtClean="0"/>
              <a:t> - Esparta</a:t>
            </a:r>
            <a:endParaRPr lang="en-US" sz="1200" dirty="0"/>
          </a:p>
        </p:txBody>
      </p:sp>
      <p:pic>
        <p:nvPicPr>
          <p:cNvPr id="20" name="Picture 19" descr="cifraces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356992"/>
            <a:ext cx="1536170" cy="648072"/>
          </a:xfrm>
          <a:prstGeom prst="rect">
            <a:avLst/>
          </a:prstGeom>
        </p:spPr>
      </p:pic>
      <p:pic>
        <p:nvPicPr>
          <p:cNvPr id="22" name="Picture 21" descr="BlaiseVigner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32856"/>
            <a:ext cx="1418824" cy="136815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91880" y="3068960"/>
            <a:ext cx="122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Cifra</a:t>
            </a:r>
            <a:r>
              <a:rPr lang="en-US" sz="1200" b="1" dirty="0" smtClean="0"/>
              <a:t> de César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88024" y="1844824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Blaise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Vigen</a:t>
            </a:r>
            <a:r>
              <a:rPr lang="en-US" sz="1200" b="1" dirty="0" err="1"/>
              <a:t>è</a:t>
            </a:r>
            <a:r>
              <a:rPr lang="en-US" sz="1200" b="1" dirty="0" err="1" smtClean="0"/>
              <a:t>re</a:t>
            </a:r>
            <a:endParaRPr lang="en-US" sz="1200" b="1" dirty="0"/>
          </a:p>
        </p:txBody>
      </p:sp>
      <p:pic>
        <p:nvPicPr>
          <p:cNvPr id="25" name="Picture 24" descr="claude_elwood_shann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2816"/>
            <a:ext cx="1111889" cy="100811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28184" y="980728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Teoria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Matemática</a:t>
            </a:r>
            <a:r>
              <a:rPr lang="en-US" sz="1200" b="1" dirty="0" smtClean="0"/>
              <a:t> da </a:t>
            </a:r>
            <a:r>
              <a:rPr lang="en-US" sz="1200" b="1" dirty="0" err="1" smtClean="0"/>
              <a:t>Comunicação</a:t>
            </a:r>
            <a:r>
              <a:rPr lang="en-US" sz="1200" dirty="0" smtClean="0"/>
              <a:t>-Shannon</a:t>
            </a:r>
            <a:endParaRPr lang="en-US" sz="1200" dirty="0"/>
          </a:p>
        </p:txBody>
      </p:sp>
      <p:pic>
        <p:nvPicPr>
          <p:cNvPr id="27" name="Picture 26" descr="rsa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556792"/>
            <a:ext cx="956813" cy="57606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0071409">
            <a:off x="101908" y="3809281"/>
            <a:ext cx="9396960" cy="4242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Evolução</a:t>
            </a:r>
            <a:r>
              <a:rPr lang="en-US" dirty="0" smtClean="0"/>
              <a:t> da </a:t>
            </a:r>
            <a:r>
              <a:rPr lang="en-US" dirty="0" err="1" smtClean="0"/>
              <a:t>Criptografia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56376" y="2564904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1978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596336" y="90872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Rivest</a:t>
            </a:r>
            <a:r>
              <a:rPr lang="en-US" sz="1200" b="1" dirty="0"/>
              <a:t>, </a:t>
            </a:r>
            <a:r>
              <a:rPr lang="en-US" sz="1200" b="1" dirty="0" smtClean="0"/>
              <a:t>Shamir </a:t>
            </a:r>
            <a:r>
              <a:rPr lang="en-US" sz="1200" b="1" dirty="0"/>
              <a:t>e </a:t>
            </a:r>
            <a:r>
              <a:rPr lang="en-US" sz="1200" b="1" dirty="0" err="1" smtClean="0"/>
              <a:t>Adleman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6" y="6021288"/>
            <a:ext cx="873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1500 AC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575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Certificados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Categorias de certificados digitais</a:t>
            </a:r>
          </a:p>
          <a:p>
            <a:pPr lvl="1"/>
            <a:r>
              <a:rPr lang="pt-BR" dirty="0" smtClean="0"/>
              <a:t>Categoria A: assinatura;</a:t>
            </a:r>
          </a:p>
          <a:p>
            <a:pPr lvl="1"/>
            <a:r>
              <a:rPr lang="pt-BR" dirty="0" smtClean="0"/>
              <a:t>Categoria S: sigilo (criptografia </a:t>
            </a:r>
            <a:r>
              <a:rPr lang="pt-BR" smtClean="0"/>
              <a:t>de dados). </a:t>
            </a: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06555"/>
              </p:ext>
            </p:extLst>
          </p:nvPr>
        </p:nvGraphicFramePr>
        <p:xfrm>
          <a:off x="1403648" y="2996952"/>
          <a:ext cx="6480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629"/>
                <a:gridCol w="1377944"/>
                <a:gridCol w="1301392"/>
                <a:gridCol w="1586611"/>
                <a:gridCol w="1296144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Geração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Mínimo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Armazen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A1/S1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Software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2048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Software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 ano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A2/S2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Software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Hardware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 anos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A3/S3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Hardware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smtClean="0"/>
                        <a:t>2048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Hardware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 a 5 anos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47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Certificado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certificados de servidores (SSL);</a:t>
            </a:r>
          </a:p>
          <a:p>
            <a:r>
              <a:rPr lang="pt-BR" dirty="0" smtClean="0"/>
              <a:t>certificados pessoais (</a:t>
            </a:r>
            <a:r>
              <a:rPr lang="pt-BR" dirty="0" err="1" smtClean="0"/>
              <a:t>e-CPF</a:t>
            </a:r>
            <a:r>
              <a:rPr lang="pt-BR" dirty="0" smtClean="0"/>
              <a:t>);</a:t>
            </a:r>
          </a:p>
          <a:p>
            <a:r>
              <a:rPr lang="pt-BR" dirty="0" smtClean="0"/>
              <a:t>certificados para empresas (</a:t>
            </a:r>
            <a:r>
              <a:rPr lang="pt-BR" dirty="0" err="1" smtClean="0"/>
              <a:t>e-CNPJ</a:t>
            </a:r>
            <a:r>
              <a:rPr lang="pt-BR" dirty="0" smtClean="0"/>
              <a:t>);</a:t>
            </a:r>
          </a:p>
          <a:p>
            <a:r>
              <a:rPr lang="pt-BR" dirty="0" smtClean="0"/>
              <a:t>certificados para distribuição de software (</a:t>
            </a:r>
            <a:r>
              <a:rPr lang="pt-BR" dirty="0" err="1" smtClean="0"/>
              <a:t>Authenticode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certificados para aplicações: SPB, </a:t>
            </a:r>
            <a:r>
              <a:rPr lang="pt-BR" dirty="0" err="1" smtClean="0"/>
              <a:t>NFe</a:t>
            </a:r>
            <a:r>
              <a:rPr lang="pt-BR" dirty="0" smtClean="0"/>
              <a:t>, </a:t>
            </a:r>
            <a:r>
              <a:rPr lang="pt-BR" dirty="0" err="1" smtClean="0"/>
              <a:t>CTe</a:t>
            </a:r>
            <a:r>
              <a:rPr lang="pt-BR" dirty="0" smtClean="0"/>
              <a:t>, COMPE;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Objetivos de Criptografia Assimétrica com Certificado Digital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dirty="0" smtClean="0"/>
              <a:t>Confidencialidade</a:t>
            </a:r>
            <a:r>
              <a:rPr lang="pt-BR" dirty="0" smtClean="0"/>
              <a:t>: só o destinatário autorizado extrai o conteúdo da mensagem.</a:t>
            </a:r>
          </a:p>
          <a:p>
            <a:r>
              <a:rPr lang="pt-BR" b="1" dirty="0" smtClean="0"/>
              <a:t>Integridade</a:t>
            </a:r>
            <a:r>
              <a:rPr lang="pt-BR" dirty="0" smtClean="0"/>
              <a:t>: a mensagem não foi alterada durante a transmissão.</a:t>
            </a:r>
          </a:p>
          <a:p>
            <a:r>
              <a:rPr lang="pt-BR" b="1" dirty="0" smtClean="0"/>
              <a:t>Autenticação</a:t>
            </a:r>
            <a:r>
              <a:rPr lang="pt-BR" dirty="0" smtClean="0"/>
              <a:t>: o remetente é identificado e verificado.</a:t>
            </a:r>
          </a:p>
          <a:p>
            <a:r>
              <a:rPr lang="pt-BR" b="1" dirty="0" err="1" smtClean="0"/>
              <a:t>Não-repúdio</a:t>
            </a:r>
            <a:r>
              <a:rPr lang="pt-BR" b="1" dirty="0" smtClean="0"/>
              <a:t> ou </a:t>
            </a:r>
            <a:r>
              <a:rPr lang="pt-BR" b="1" dirty="0" err="1" smtClean="0"/>
              <a:t>irretratabilidade</a:t>
            </a:r>
            <a:r>
              <a:rPr lang="pt-BR" dirty="0" smtClean="0"/>
              <a:t>: o emissor não nega a autoria.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Questões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Adoção</a:t>
            </a:r>
            <a:r>
              <a:rPr lang="en-US" dirty="0" smtClean="0"/>
              <a:t> de </a:t>
            </a:r>
            <a:r>
              <a:rPr lang="en-US" dirty="0" err="1" smtClean="0"/>
              <a:t>Certificados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endParaRPr lang="en-US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23404063"/>
              </p:ext>
            </p:extLst>
          </p:nvPr>
        </p:nvGraphicFramePr>
        <p:xfrm>
          <a:off x="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Conceitos básicos de criptografia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Chaves e Algoritmos;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Criptografia;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Envelope Digital;</a:t>
            </a:r>
          </a:p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Hash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Criptográfico;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Assinatura;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Certificado Digital;</a:t>
            </a:r>
          </a:p>
          <a:p>
            <a:r>
              <a:rPr lang="pt-BR" dirty="0" smtClean="0"/>
              <a:t>Autoridades Certificadoras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utilizados em criptografia;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Dispositivos Criptográficos;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de interoperabilidade.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Autoridade</a:t>
            </a:r>
            <a:r>
              <a:rPr lang="en-US" dirty="0" smtClean="0"/>
              <a:t> </a:t>
            </a:r>
            <a:r>
              <a:rPr lang="en-US" dirty="0" err="1" smtClean="0"/>
              <a:t>Certificadora</a:t>
            </a:r>
            <a:r>
              <a:rPr lang="en-US" dirty="0" smtClean="0"/>
              <a:t> (AC)</a:t>
            </a:r>
            <a:endParaRPr lang="en-US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É o terceiro confiável que emite um certificado;</a:t>
            </a:r>
          </a:p>
          <a:p>
            <a:pPr lvl="1"/>
            <a:r>
              <a:rPr lang="pt-BR" dirty="0" smtClean="0"/>
              <a:t>É o principal componente de uma Infraestrutura de Chaves Públicas (ICP) e é responsável pela emissão dos certificados digitais.</a:t>
            </a:r>
          </a:p>
          <a:p>
            <a:r>
              <a:rPr lang="pt-BR" dirty="0" smtClean="0"/>
              <a:t>O usuário de um certificado digital precisa confiar na AC.</a:t>
            </a:r>
            <a:endParaRPr lang="pt-BR" dirty="0"/>
          </a:p>
        </p:txBody>
      </p:sp>
      <p:pic>
        <p:nvPicPr>
          <p:cNvPr id="3" name="Picture 2" descr="cifragem-300x2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810000" cy="2692400"/>
          </a:xfrm>
          <a:prstGeom prst="rect">
            <a:avLst/>
          </a:prstGeom>
        </p:spPr>
      </p:pic>
      <p:pic>
        <p:nvPicPr>
          <p:cNvPr id="5" name="Picture 4" descr="icp_brasi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89040"/>
            <a:ext cx="1790700" cy="228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Autoridade</a:t>
            </a:r>
            <a:r>
              <a:rPr lang="en-US" dirty="0" smtClean="0"/>
              <a:t> </a:t>
            </a:r>
            <a:r>
              <a:rPr lang="en-US" dirty="0" err="1" smtClean="0"/>
              <a:t>Certificadora</a:t>
            </a:r>
            <a:endParaRPr lang="en-US" dirty="0"/>
          </a:p>
        </p:txBody>
      </p:sp>
      <p:pic>
        <p:nvPicPr>
          <p:cNvPr id="4" name="Imagem 3" descr="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8185494" cy="39148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Legais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Medida Provisória nº 2.200-2, de 24 de agosto de 2001 </a:t>
            </a:r>
            <a:r>
              <a:rPr lang="pt-BR" sz="2000" b="0" dirty="0" smtClean="0"/>
              <a:t>- regras para a criação da </a:t>
            </a:r>
            <a:r>
              <a:rPr lang="pt-BR" sz="2000" b="0" dirty="0" err="1" smtClean="0"/>
              <a:t>ICP-Brasil</a:t>
            </a:r>
            <a:r>
              <a:rPr lang="pt-BR" sz="2000" b="0" dirty="0" smtClean="0"/>
              <a:t> e da DPC (Declaração de Práticas de Certificação) associada, bem como a utilização de certificados digitais no Brasil, aspectos legais e aspectos necessários para uma entidade se tornar uma AC Intermediária e assim emitir certificados digitais para outras entidades garantindo autenticidade, integridade, não repúdio e validade jurídica de trâmites eletrônicos </a:t>
            </a:r>
            <a:r>
              <a:rPr lang="pt-BR" dirty="0" smtClean="0"/>
              <a:t>realizados por </a:t>
            </a:r>
            <a:r>
              <a:rPr lang="pt-BR" sz="2000" b="0" dirty="0" smtClean="0"/>
              <a:t>essas entidades.</a:t>
            </a:r>
          </a:p>
          <a:p>
            <a:r>
              <a:rPr lang="pt-BR" sz="2000" dirty="0" smtClean="0"/>
              <a:t>Lei 11.419 de 19 de dezembro de 2006 </a:t>
            </a:r>
            <a:r>
              <a:rPr lang="pt-BR" sz="2000" b="0" dirty="0" smtClean="0"/>
              <a:t>- fundamenta os processos judiciais eletrônicos no Brasil -&gt; artigo 20 do capítulo 4 (que altera o artigo 38 do Código de Processo Civil) fazendo com que a autenticação por certificados digitais também seja legalmente válida.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Pedindo</a:t>
            </a:r>
            <a:r>
              <a:rPr lang="en-US" dirty="0" smtClean="0"/>
              <a:t> um </a:t>
            </a:r>
            <a:r>
              <a:rPr lang="en-US" dirty="0" err="1" smtClean="0"/>
              <a:t>certificado</a:t>
            </a:r>
            <a:r>
              <a:rPr lang="en-US" dirty="0" smtClean="0"/>
              <a:t> digital</a:t>
            </a:r>
            <a:endParaRPr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817200" indent="-457200">
              <a:buFont typeface="+mj-lt"/>
              <a:buAutoNum type="arabicPeriod"/>
            </a:pPr>
            <a:r>
              <a:rPr lang="pt-BR" dirty="0" smtClean="0"/>
              <a:t>A entidade que deseja emitir o certificado gera um par de chaves criptográficas (uma chave pública e uma chave privada).</a:t>
            </a:r>
          </a:p>
          <a:p>
            <a:pPr marL="817200" indent="-457200">
              <a:buFont typeface="+mj-lt"/>
              <a:buAutoNum type="arabicPeriod"/>
            </a:pPr>
            <a:r>
              <a:rPr lang="pt-BR" dirty="0" smtClean="0"/>
              <a:t>A entidade gera um arquivo chamado </a:t>
            </a:r>
            <a:r>
              <a:rPr lang="pt-BR" i="1" dirty="0" err="1" smtClean="0"/>
              <a:t>Certificate</a:t>
            </a:r>
            <a:r>
              <a:rPr lang="pt-BR" i="1" dirty="0" smtClean="0"/>
              <a:t> </a:t>
            </a:r>
            <a:r>
              <a:rPr lang="pt-BR" i="1" dirty="0" err="1" smtClean="0"/>
              <a:t>Signing</a:t>
            </a:r>
            <a:r>
              <a:rPr lang="pt-BR" i="1" dirty="0" smtClean="0"/>
              <a:t> </a:t>
            </a:r>
            <a:r>
              <a:rPr lang="pt-BR" i="1" dirty="0" err="1" smtClean="0"/>
              <a:t>Request</a:t>
            </a:r>
            <a:r>
              <a:rPr lang="pt-BR" dirty="0" smtClean="0"/>
              <a:t> (CSR) composto pela chave pública da entidade + informações que a AC requer sobre a entidade e é assinado digitalmente pela chave privada da entidade.</a:t>
            </a:r>
          </a:p>
          <a:p>
            <a:pPr marL="817200" indent="-457200">
              <a:buFont typeface="+mj-lt"/>
              <a:buAutoNum type="arabicPeriod"/>
            </a:pPr>
            <a:r>
              <a:rPr lang="pt-BR" dirty="0" smtClean="0"/>
              <a:t>A entidade envia o CSR cifrado pela chave pública da AC (geralmente no site da AC).</a:t>
            </a:r>
          </a:p>
          <a:p>
            <a:pPr marL="817200" indent="-457200">
              <a:buFont typeface="+mj-lt"/>
              <a:buAutoNum type="arabicPeriod"/>
            </a:pPr>
            <a:r>
              <a:rPr lang="pt-BR" dirty="0" smtClean="0"/>
              <a:t>A AC checa a documentação da entidade + dados do CSR conforme DPC (pode-se usar uma AR para validação).</a:t>
            </a:r>
          </a:p>
          <a:p>
            <a:pPr marL="817200" indent="-457200">
              <a:buFont typeface="+mj-lt"/>
              <a:buAutoNum type="arabicPeriod"/>
            </a:pPr>
            <a:r>
              <a:rPr lang="pt-BR" dirty="0" smtClean="0"/>
              <a:t>O CSR é "transformado" em um certificado digital assinado pela AC e devolvido ao cliente e/ou publicado em repositório público (via download).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Autoridade</a:t>
            </a:r>
            <a:r>
              <a:rPr lang="en-US" dirty="0" smtClean="0"/>
              <a:t> </a:t>
            </a:r>
            <a:r>
              <a:rPr lang="en-US" dirty="0" err="1" smtClean="0"/>
              <a:t>Certificadoras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err="1" smtClean="0"/>
              <a:t>Verisign</a:t>
            </a:r>
            <a:endParaRPr lang="pt-BR" dirty="0" smtClean="0"/>
          </a:p>
          <a:p>
            <a:r>
              <a:rPr lang="pt-BR" dirty="0" err="1" smtClean="0"/>
              <a:t>Certisign</a:t>
            </a:r>
            <a:endParaRPr lang="pt-BR" dirty="0" smtClean="0"/>
          </a:p>
          <a:p>
            <a:r>
              <a:rPr lang="pt-BR" dirty="0" err="1" smtClean="0"/>
              <a:t>ICP-Brasil</a:t>
            </a:r>
            <a:endParaRPr lang="pt-BR" dirty="0" smtClean="0"/>
          </a:p>
          <a:p>
            <a:r>
              <a:rPr lang="pt-BR" dirty="0" smtClean="0"/>
              <a:t>Serpro</a:t>
            </a:r>
          </a:p>
          <a:p>
            <a:r>
              <a:rPr lang="pt-BR" dirty="0" smtClean="0"/>
              <a:t>Correios</a:t>
            </a:r>
          </a:p>
          <a:p>
            <a:r>
              <a:rPr lang="pt-BR" dirty="0" smtClean="0"/>
              <a:t>CAIXA</a:t>
            </a:r>
          </a:p>
          <a:p>
            <a:r>
              <a:rPr lang="pt-BR" dirty="0" smtClean="0"/>
              <a:t>Serasa </a:t>
            </a:r>
            <a:r>
              <a:rPr lang="pt-BR" dirty="0" err="1" smtClean="0"/>
              <a:t>Experian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Ramificações</a:t>
            </a:r>
            <a:r>
              <a:rPr lang="en-US" dirty="0" smtClean="0"/>
              <a:t> da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secreta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46251569"/>
              </p:ext>
            </p:extLst>
          </p:nvPr>
        </p:nvGraphicFramePr>
        <p:xfrm>
          <a:off x="971600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37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Conceitos básicos de criptografia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Chaves e Algoritmos;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Criptografia;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Envelope Digital;</a:t>
            </a:r>
          </a:p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Hash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Criptográfico;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Assinatura;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Certificado Digital;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Autoridades Certificadoras;</a:t>
            </a:r>
          </a:p>
          <a:p>
            <a:r>
              <a:rPr lang="pt-BR" dirty="0" smtClean="0"/>
              <a:t>Padrões utilizados em criptografia;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Dispositivos Criptográficos;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de interoperabilidade.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17215"/>
            <a:ext cx="6480720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PKCS: Public Key Cryptography Standards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852264" y="2852936"/>
          <a:ext cx="7896200" cy="3381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6600056"/>
              </a:tblGrid>
              <a:tr h="3865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Comentário</a:t>
                      </a:r>
                      <a:endParaRPr lang="en-US" dirty="0"/>
                    </a:p>
                  </a:txBody>
                  <a:tcPr/>
                </a:tc>
              </a:tr>
              <a:tr h="667133">
                <a:tc>
                  <a:txBody>
                    <a:bodyPr/>
                    <a:lstStyle/>
                    <a:p>
                      <a:r>
                        <a:rPr lang="en-US" dirty="0" smtClean="0"/>
                        <a:t>PKCS#1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Propriedades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matemáticas</a:t>
                      </a:r>
                      <a:r>
                        <a:rPr lang="en-US" dirty="0" smtClean="0"/>
                        <a:t> e </a:t>
                      </a:r>
                      <a:r>
                        <a:rPr lang="en-US" dirty="0" err="1" smtClean="0"/>
                        <a:t>formato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chaves</a:t>
                      </a:r>
                      <a:r>
                        <a:rPr lang="en-US" dirty="0" smtClean="0"/>
                        <a:t> RSA (</a:t>
                      </a:r>
                      <a:r>
                        <a:rPr lang="en-US" dirty="0" err="1" smtClean="0"/>
                        <a:t>pública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privada</a:t>
                      </a:r>
                      <a:r>
                        <a:rPr lang="en-US" dirty="0" smtClean="0"/>
                        <a:t>)  </a:t>
                      </a:r>
                      <a:r>
                        <a:rPr lang="en-US" dirty="0" err="1" smtClean="0"/>
                        <a:t>codificadas</a:t>
                      </a:r>
                      <a:r>
                        <a:rPr lang="en-US" dirty="0" smtClean="0"/>
                        <a:t> no </a:t>
                      </a:r>
                      <a:r>
                        <a:rPr lang="en-US" dirty="0" err="1" smtClean="0"/>
                        <a:t>formato</a:t>
                      </a:r>
                      <a:r>
                        <a:rPr lang="en-US" dirty="0" smtClean="0"/>
                        <a:t> ASN1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algoritmos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básicos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86514">
                <a:tc>
                  <a:txBody>
                    <a:bodyPr/>
                    <a:lstStyle/>
                    <a:p>
                      <a:r>
                        <a:rPr lang="en-US" dirty="0" smtClean="0"/>
                        <a:t>PKCS#7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Padrão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formato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mensagem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criptografada</a:t>
                      </a:r>
                      <a:endParaRPr lang="en-US" dirty="0"/>
                    </a:p>
                  </a:txBody>
                  <a:tcPr/>
                </a:tc>
              </a:tr>
              <a:tr h="386514">
                <a:tc>
                  <a:txBody>
                    <a:bodyPr/>
                    <a:lstStyle/>
                    <a:p>
                      <a:r>
                        <a:rPr lang="en-US" dirty="0" smtClean="0"/>
                        <a:t>PKCS#10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CSR (Certificate Sign</a:t>
                      </a:r>
                      <a:r>
                        <a:rPr lang="en-US" baseline="0" dirty="0" smtClean="0"/>
                        <a:t> Request) – </a:t>
                      </a:r>
                      <a:r>
                        <a:rPr lang="en-US" baseline="0" dirty="0" err="1" smtClean="0"/>
                        <a:t>padrão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pedido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certificado</a:t>
                      </a:r>
                      <a:endParaRPr lang="en-US" dirty="0"/>
                    </a:p>
                  </a:txBody>
                  <a:tcPr/>
                </a:tc>
              </a:tr>
              <a:tr h="386514">
                <a:tc>
                  <a:txBody>
                    <a:bodyPr/>
                    <a:lstStyle/>
                    <a:p>
                      <a:r>
                        <a:rPr lang="en-US" dirty="0" smtClean="0"/>
                        <a:t>PKCS#11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comunicação</a:t>
                      </a:r>
                      <a:r>
                        <a:rPr lang="en-US" baseline="0" dirty="0" smtClean="0"/>
                        <a:t> com </a:t>
                      </a:r>
                      <a:r>
                        <a:rPr lang="en-US" baseline="0" dirty="0" err="1" smtClean="0"/>
                        <a:t>dispositivos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criptográficos</a:t>
                      </a:r>
                      <a:endParaRPr lang="en-US" dirty="0"/>
                    </a:p>
                  </a:txBody>
                  <a:tcPr/>
                </a:tc>
              </a:tr>
              <a:tr h="667133">
                <a:tc>
                  <a:txBody>
                    <a:bodyPr/>
                    <a:lstStyle/>
                    <a:p>
                      <a:r>
                        <a:rPr lang="en-US" dirty="0" smtClean="0"/>
                        <a:t>PKCS#12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Estrutura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arquivo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armazenar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privada+certificado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protegido</a:t>
                      </a:r>
                      <a:r>
                        <a:rPr lang="en-US" baseline="0" dirty="0" smtClean="0"/>
                        <a:t> com </a:t>
                      </a:r>
                      <a:r>
                        <a:rPr lang="en-US" baseline="0" dirty="0" err="1" smtClean="0"/>
                        <a:t>senha</a:t>
                      </a:r>
                      <a:r>
                        <a:rPr lang="en-US" baseline="0" dirty="0" smtClean="0"/>
                        <a:t>. (PFX).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Conjunto de padrões definidos pela </a:t>
            </a:r>
            <a:r>
              <a:rPr lang="pt-BR" i="1" dirty="0" smtClean="0"/>
              <a:t>RSA </a:t>
            </a:r>
            <a:r>
              <a:rPr lang="pt-BR" i="1" dirty="0" err="1" smtClean="0"/>
              <a:t>Laboratories</a:t>
            </a:r>
            <a:r>
              <a:rPr lang="pt-BR" i="1" dirty="0" smtClean="0"/>
              <a:t> </a:t>
            </a:r>
            <a:r>
              <a:rPr lang="pt-BR" dirty="0" smtClean="0"/>
              <a:t>em cooperação com desenvolvedores de sistemas de segurança no âmbito mundial com o propósito de acelerar o desenvolvimento de infraestrutura de criptografia com chaves públicas.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Normas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Equipamentos</a:t>
            </a:r>
            <a:r>
              <a:rPr lang="en-US" dirty="0" smtClean="0"/>
              <a:t> </a:t>
            </a:r>
            <a:r>
              <a:rPr lang="en-US" dirty="0" err="1" smtClean="0"/>
              <a:t>Criptográficos</a:t>
            </a:r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EUA</a:t>
            </a:r>
          </a:p>
          <a:p>
            <a:pPr lvl="1"/>
            <a:r>
              <a:rPr lang="pt-BR" dirty="0" smtClean="0"/>
              <a:t>NIST (</a:t>
            </a:r>
            <a:r>
              <a:rPr lang="pt-BR" i="1" dirty="0" err="1" smtClean="0"/>
              <a:t>National</a:t>
            </a:r>
            <a:r>
              <a:rPr lang="pt-BR" i="1" dirty="0" smtClean="0"/>
              <a:t> </a:t>
            </a:r>
            <a:r>
              <a:rPr lang="pt-BR" i="1" dirty="0" err="1" smtClean="0"/>
              <a:t>Institute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Standards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Technology</a:t>
            </a:r>
            <a:r>
              <a:rPr lang="pt-BR" i="1" dirty="0" smtClean="0"/>
              <a:t>)</a:t>
            </a:r>
            <a:r>
              <a:rPr lang="pt-BR" dirty="0" smtClean="0"/>
              <a:t> possui um conjunto de normas públicas (</a:t>
            </a:r>
            <a:r>
              <a:rPr lang="pt-BR" i="1" dirty="0" smtClean="0"/>
              <a:t>Federal </a:t>
            </a:r>
            <a:r>
              <a:rPr lang="pt-BR" i="1" dirty="0" err="1" smtClean="0"/>
              <a:t>Information</a:t>
            </a:r>
            <a:r>
              <a:rPr lang="pt-BR" i="1" dirty="0" smtClean="0"/>
              <a:t> </a:t>
            </a:r>
            <a:r>
              <a:rPr lang="pt-BR" i="1" dirty="0" err="1" smtClean="0"/>
              <a:t>Processing</a:t>
            </a:r>
            <a:r>
              <a:rPr lang="pt-BR" i="1" dirty="0" smtClean="0"/>
              <a:t> Standards -</a:t>
            </a:r>
            <a:r>
              <a:rPr lang="pt-BR" dirty="0" smtClean="0"/>
              <a:t> FIPS) desenvolvidas pelo governo para uso por qualquer agência de governo não militar e por empresas contratas pelo governo. Várias normas FIPS são versões modificadas de normas mais difundidas pela comunidade (ANSI, IEEE, ISO, etc.).</a:t>
            </a:r>
          </a:p>
          <a:p>
            <a:r>
              <a:rPr lang="pt-BR" dirty="0" smtClean="0"/>
              <a:t>Brasil</a:t>
            </a:r>
          </a:p>
          <a:p>
            <a:pPr lvl="1"/>
            <a:r>
              <a:rPr lang="pt-BR" dirty="0" smtClean="0"/>
              <a:t>ITI (Instituto Nacional de Tecnologia da Informação) possui um conjunto de normas públicas (Manuais de Conduta Técnica – </a:t>
            </a:r>
            <a:r>
              <a:rPr lang="pt-BR" dirty="0" err="1" smtClean="0"/>
              <a:t>MCTs</a:t>
            </a:r>
            <a:r>
              <a:rPr lang="pt-BR" dirty="0" smtClean="0"/>
              <a:t>) nos mesmos moldes do governo americano.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Conceitos básicos de criptografia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Chaves e Algoritmos;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Criptografia;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Envelope Digital;</a:t>
            </a:r>
          </a:p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Hash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Criptográfico;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Assinatura;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Certificado Digital;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Autoridades Certificadoras;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utilizados em criptografia;</a:t>
            </a:r>
          </a:p>
          <a:p>
            <a:r>
              <a:rPr lang="pt-BR" dirty="0" smtClean="0"/>
              <a:t>Dispositivos Criptográficos;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de interoperabilidade.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Dispositivos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de Chaves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Objetivo:</a:t>
            </a:r>
          </a:p>
          <a:p>
            <a:pPr lvl="1"/>
            <a:r>
              <a:rPr lang="pt-BR" dirty="0" smtClean="0"/>
              <a:t>Armazenamento das chaves que são utilizadas pelas aplicações que necessitam fazer criptografia e/ou assinatura.</a:t>
            </a:r>
          </a:p>
          <a:p>
            <a:endParaRPr lang="pt-BR" dirty="0" smtClean="0"/>
          </a:p>
          <a:p>
            <a:r>
              <a:rPr lang="pt-BR" dirty="0" smtClean="0"/>
              <a:t>Estes dispositivos tem que prover um armazenamento seguro das chaves criptográficas.  Uma vez comprometida essa chave ela pode ser utilizada por terceiros para visualizar ou acessar os dados que foram </a:t>
            </a:r>
            <a:r>
              <a:rPr lang="pt-BR" dirty="0" err="1" smtClean="0"/>
              <a:t>encriptados</a:t>
            </a:r>
            <a:r>
              <a:rPr lang="pt-BR" dirty="0" smtClean="0"/>
              <a:t> pelo par público relacionado a ela ou ainda ser </a:t>
            </a:r>
            <a:r>
              <a:rPr lang="pt-BR" smtClean="0"/>
              <a:t>utilizada para </a:t>
            </a:r>
            <a:r>
              <a:rPr lang="pt-BR" dirty="0" smtClean="0"/>
              <a:t>forjar assinaturas.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Armazenamento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armazenamento da chave é feito em arquivo aberto, dito “em texto claro”, ou cifrado usando uma senha.</a:t>
            </a: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24944"/>
            <a:ext cx="6624736" cy="332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Armazenamento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Necessária a proteção de leitura pelo sistema operacional;</a:t>
            </a:r>
          </a:p>
          <a:p>
            <a:pPr lvl="1"/>
            <a:r>
              <a:rPr lang="pt-BR" dirty="0" smtClean="0"/>
              <a:t>Uma vez invadida a máquina com </a:t>
            </a:r>
            <a:r>
              <a:rPr lang="pt-BR" i="1" dirty="0" err="1" smtClean="0"/>
              <a:t>impersonate</a:t>
            </a:r>
            <a:r>
              <a:rPr lang="pt-BR" dirty="0" smtClean="0"/>
              <a:t> pode-se ter acesso à chave;</a:t>
            </a:r>
          </a:p>
          <a:p>
            <a:pPr lvl="1"/>
            <a:r>
              <a:rPr lang="pt-BR" dirty="0" smtClean="0"/>
              <a:t>Usuário administrador sempre terá acesso à chave;</a:t>
            </a:r>
          </a:p>
          <a:p>
            <a:pPr lvl="1"/>
            <a:r>
              <a:rPr lang="pt-BR" dirty="0" smtClean="0"/>
              <a:t>Facilmente </a:t>
            </a:r>
            <a:r>
              <a:rPr lang="pt-BR" dirty="0" err="1" smtClean="0"/>
              <a:t>copiável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Fácil distribuição entre </a:t>
            </a:r>
            <a:r>
              <a:rPr lang="pt-BR" i="1" dirty="0" smtClean="0"/>
              <a:t>pool</a:t>
            </a:r>
            <a:r>
              <a:rPr lang="pt-BR" dirty="0" smtClean="0"/>
              <a:t> de máquinas por replicação de diretório ou cópia manual (inseguro);</a:t>
            </a:r>
          </a:p>
          <a:p>
            <a:r>
              <a:rPr lang="pt-BR" dirty="0" smtClean="0"/>
              <a:t>Utilização</a:t>
            </a:r>
          </a:p>
          <a:p>
            <a:pPr lvl="1"/>
            <a:r>
              <a:rPr lang="pt-BR" dirty="0" smtClean="0"/>
              <a:t>Muito utilizada em softwares de VPN, softwares de criptografia pessoal, etc. Às vezes em vez de arquivo, a chave é armazenada em banco de dados para facilitar a questão de acesso por diversas máquinas.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17215"/>
            <a:ext cx="6552728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Armazenamento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i="1" dirty="0" smtClean="0"/>
              <a:t>Software Storage</a:t>
            </a:r>
            <a:endParaRPr lang="en-US" i="1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 chave é armazenada em </a:t>
            </a:r>
            <a:r>
              <a:rPr lang="pt-BR" i="1" dirty="0" smtClean="0"/>
              <a:t>containers</a:t>
            </a:r>
            <a:r>
              <a:rPr lang="pt-BR" dirty="0" smtClean="0"/>
              <a:t> ou dispositivos virtuais de softwares que provê formatos específicos para armazenamento de chaves e certificados.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93304" y="3861048"/>
            <a:ext cx="13624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r>
              <a:rPr lang="en-US" dirty="0" err="1" smtClean="0"/>
              <a:t>Keystore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3525044" y="3861048"/>
            <a:ext cx="17281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CertStore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6222504" y="3861048"/>
            <a:ext cx="17281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Outros</a:t>
            </a:r>
            <a:r>
              <a:rPr lang="en-US" dirty="0" smtClean="0"/>
              <a:t> </a:t>
            </a:r>
            <a:r>
              <a:rPr lang="en-US" dirty="0" err="1" smtClean="0"/>
              <a:t>Formatos</a:t>
            </a:r>
            <a:r>
              <a:rPr lang="en-US" dirty="0" smtClean="0"/>
              <a:t> </a:t>
            </a:r>
            <a:r>
              <a:rPr lang="en-US" dirty="0" err="1" smtClean="0"/>
              <a:t>Proprietários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17215"/>
            <a:ext cx="6624736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Armazenamento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i="1" dirty="0" smtClean="0"/>
              <a:t>Software Storage</a:t>
            </a:r>
            <a:endParaRPr lang="en-US" i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Necessária a proteção de leitura pelo sistema operacional;</a:t>
            </a:r>
          </a:p>
          <a:p>
            <a:pPr lvl="1"/>
            <a:r>
              <a:rPr lang="pt-BR" dirty="0" smtClean="0"/>
              <a:t>Arquivo é facilmente </a:t>
            </a:r>
            <a:r>
              <a:rPr lang="pt-BR" dirty="0" err="1" smtClean="0"/>
              <a:t>copiável</a:t>
            </a:r>
            <a:r>
              <a:rPr lang="pt-BR" dirty="0" smtClean="0"/>
              <a:t> ;</a:t>
            </a:r>
          </a:p>
          <a:p>
            <a:pPr lvl="1"/>
            <a:r>
              <a:rPr lang="pt-BR" dirty="0" smtClean="0"/>
              <a:t>Distribuição entre </a:t>
            </a:r>
            <a:r>
              <a:rPr lang="pt-BR" i="1" dirty="0" smtClean="0"/>
              <a:t>pool</a:t>
            </a:r>
            <a:r>
              <a:rPr lang="pt-BR" dirty="0" smtClean="0"/>
              <a:t> de máquinas é complexo;</a:t>
            </a:r>
          </a:p>
          <a:p>
            <a:r>
              <a:rPr lang="pt-BR" dirty="0" smtClean="0"/>
              <a:t>Utilização</a:t>
            </a:r>
          </a:p>
          <a:p>
            <a:pPr lvl="1"/>
            <a:r>
              <a:rPr lang="pt-BR" dirty="0" smtClean="0"/>
              <a:t>Muito utilizada em softwares desenvolvidos por terceiros e que usam criptografia em </a:t>
            </a:r>
            <a:r>
              <a:rPr lang="pt-BR" dirty="0" err="1" smtClean="0"/>
              <a:t>java</a:t>
            </a:r>
            <a:r>
              <a:rPr lang="pt-BR" dirty="0" smtClean="0"/>
              <a:t>/.NET.  Usado em criptografia SSL pelo MS IIS – </a:t>
            </a:r>
            <a:r>
              <a:rPr lang="pt-BR" i="1" dirty="0" smtClean="0"/>
              <a:t>Microsoft Internet </a:t>
            </a:r>
            <a:r>
              <a:rPr lang="pt-BR" i="1" dirty="0" err="1" smtClean="0"/>
              <a:t>Information</a:t>
            </a:r>
            <a:r>
              <a:rPr lang="pt-BR" i="1" dirty="0" smtClean="0"/>
              <a:t> Server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17215"/>
            <a:ext cx="6552728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Armazenamento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Token/Smartcard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É um componente de hardware capaz de gerar e armazenar as chaves criptográficas. Uma vez geradas estas chaves estarão totalmente protegidas, pois não será possível exportá-las ou retirá-las, além de protegê-las de riscos como roubo ou violação.</a:t>
            </a:r>
            <a:endParaRPr lang="pt-BR" dirty="0"/>
          </a:p>
        </p:txBody>
      </p:sp>
      <p:pic>
        <p:nvPicPr>
          <p:cNvPr id="65538" name="Picture 2" descr="http://www.usbtoken.ro/cms_en/uploads/images/USB%20Token/USB-To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635411"/>
            <a:ext cx="2664296" cy="1881821"/>
          </a:xfrm>
          <a:prstGeom prst="rect">
            <a:avLst/>
          </a:prstGeom>
          <a:noFill/>
        </p:spPr>
      </p:pic>
      <p:pic>
        <p:nvPicPr>
          <p:cNvPr id="65540" name="Picture 4" descr="http://www.nexustechnologies.it/images/smartcard_re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212976"/>
            <a:ext cx="2253850" cy="288032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Necessidade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Antigamente</a:t>
            </a:r>
            <a:endParaRPr lang="en-US" dirty="0" smtClean="0"/>
          </a:p>
          <a:p>
            <a:pPr lvl="1"/>
            <a:r>
              <a:rPr lang="en-US" dirty="0" err="1" smtClean="0"/>
              <a:t>Diplomacia</a:t>
            </a:r>
            <a:endParaRPr lang="en-US" dirty="0" smtClean="0"/>
          </a:p>
          <a:p>
            <a:pPr lvl="1"/>
            <a:r>
              <a:rPr lang="en-US" dirty="0" smtClean="0"/>
              <a:t>Guerra</a:t>
            </a:r>
          </a:p>
          <a:p>
            <a:pPr lvl="1"/>
            <a:r>
              <a:rPr lang="en-US" dirty="0" smtClean="0"/>
              <a:t>Amor/</a:t>
            </a:r>
            <a:r>
              <a:rPr lang="en-US" dirty="0" err="1" smtClean="0"/>
              <a:t>Traição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Hoje</a:t>
            </a:r>
            <a:endParaRPr lang="en-US" dirty="0" smtClean="0"/>
          </a:p>
          <a:p>
            <a:pPr lvl="1"/>
            <a:r>
              <a:rPr lang="en-US" dirty="0" err="1" smtClean="0"/>
              <a:t>Segurança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endParaRPr lang="en-US" dirty="0" smtClean="0"/>
          </a:p>
          <a:p>
            <a:pPr lvl="1"/>
            <a:r>
              <a:rPr lang="en-US" dirty="0" err="1" smtClean="0"/>
              <a:t>Dinheiro</a:t>
            </a:r>
            <a:endParaRPr lang="en-US" dirty="0" smtClean="0"/>
          </a:p>
          <a:p>
            <a:pPr lvl="1"/>
            <a:r>
              <a:rPr lang="en-US" dirty="0" err="1" smtClean="0"/>
              <a:t>Comunicação</a:t>
            </a:r>
            <a:endParaRPr lang="en-US" dirty="0" smtClean="0"/>
          </a:p>
          <a:p>
            <a:pPr lvl="1"/>
            <a:r>
              <a:rPr lang="en-US" dirty="0" err="1" smtClean="0"/>
              <a:t>Sigilo</a:t>
            </a:r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17215"/>
            <a:ext cx="6552728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Armazenamento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Token/Smartcard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i="1" dirty="0" err="1" smtClean="0"/>
              <a:t>Smartcard</a:t>
            </a:r>
            <a:r>
              <a:rPr lang="pt-BR" dirty="0" smtClean="0"/>
              <a:t> necessita de instalação de hardware adicional;</a:t>
            </a:r>
          </a:p>
          <a:p>
            <a:pPr lvl="1"/>
            <a:r>
              <a:rPr lang="pt-BR" dirty="0" smtClean="0"/>
              <a:t>A chave fica armazenada no </a:t>
            </a:r>
            <a:r>
              <a:rPr lang="pt-BR" i="1" dirty="0" err="1" smtClean="0"/>
              <a:t>token</a:t>
            </a:r>
            <a:r>
              <a:rPr lang="pt-BR" i="1" dirty="0" smtClean="0"/>
              <a:t>/</a:t>
            </a:r>
            <a:r>
              <a:rPr lang="pt-BR" i="1" dirty="0" err="1" smtClean="0"/>
              <a:t>smartcard</a:t>
            </a:r>
            <a:r>
              <a:rPr lang="pt-BR" dirty="0" smtClean="0"/>
              <a:t> e é de uso pessoal;</a:t>
            </a:r>
          </a:p>
          <a:p>
            <a:pPr lvl="1"/>
            <a:r>
              <a:rPr lang="pt-BR" dirty="0" smtClean="0"/>
              <a:t>Inviável para aplicações que exigem distribuição de chaves entre pool de máquinas;</a:t>
            </a:r>
          </a:p>
          <a:p>
            <a:r>
              <a:rPr lang="pt-BR" dirty="0" smtClean="0"/>
              <a:t>Utilização</a:t>
            </a:r>
          </a:p>
          <a:p>
            <a:pPr lvl="1"/>
            <a:r>
              <a:rPr lang="pt-BR" dirty="0" smtClean="0"/>
              <a:t>Acessos a aplicações da receita federal, assinatura de documentos, de email, autenticação de documentos.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Armazenamento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HSM</a:t>
            </a:r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É um dispositivo processador criptográfico seguro voltado para o gerenciamento de chaves digitais, acelerando o processo criptográfico fornecendo autenticação forte para acesso às chaves críticas para aplicativos de servidor.  Esses dispositivos podem ser  fornecidos na forma de placas  de expansão ou um hardware de rede.</a:t>
            </a:r>
            <a:endParaRPr lang="pt-BR" dirty="0"/>
          </a:p>
        </p:txBody>
      </p:sp>
      <p:pic>
        <p:nvPicPr>
          <p:cNvPr id="6" name="Imagem 5" descr="Dinamo Renderizado-3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4221088"/>
            <a:ext cx="5436096" cy="159478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547664" y="5805264"/>
            <a:ext cx="59046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Armazenamento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HSM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Função de criptografia simétrica/assimétrica fica a cargo de outra máquina na rede;</a:t>
            </a:r>
          </a:p>
          <a:p>
            <a:pPr lvl="1"/>
            <a:r>
              <a:rPr lang="pt-BR" dirty="0" smtClean="0"/>
              <a:t>Maior segurança porque a chave privada nasce dentro do dispositivo;</a:t>
            </a:r>
          </a:p>
          <a:p>
            <a:pPr lvl="1"/>
            <a:r>
              <a:rPr lang="pt-BR" dirty="0" smtClean="0"/>
              <a:t>Uso das chaves em um ambiente distribuído é simples.</a:t>
            </a:r>
          </a:p>
          <a:p>
            <a:r>
              <a:rPr lang="pt-BR" dirty="0" smtClean="0"/>
              <a:t>Utilização</a:t>
            </a:r>
          </a:p>
          <a:p>
            <a:pPr lvl="1"/>
            <a:r>
              <a:rPr lang="pt-BR" dirty="0" smtClean="0"/>
              <a:t>Softwares de criptografia que exige alto nível de segurança das chaves, redundância, alto desempenho em criptografia simétrica/assimétrica, alta disponibilidade.</a:t>
            </a:r>
          </a:p>
          <a:p>
            <a:pPr lvl="1"/>
            <a:endParaRPr lang="pt-BR" dirty="0" smtClean="0"/>
          </a:p>
          <a:p>
            <a:pPr marL="0">
              <a:buNone/>
            </a:pPr>
            <a:r>
              <a:rPr lang="pt-BR" sz="1400" dirty="0" smtClean="0"/>
              <a:t>ITI alerta que no âmbito da </a:t>
            </a:r>
            <a:r>
              <a:rPr lang="pt-BR" sz="1400" dirty="0" err="1" smtClean="0"/>
              <a:t>ICP-Brasil</a:t>
            </a:r>
            <a:r>
              <a:rPr lang="pt-BR" sz="1400" dirty="0" smtClean="0"/>
              <a:t> chaves privadas de pessoa física não devem ser armazenadas em HSM.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Conceitos básicos de criptografia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Chaves e Algoritmos;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Criptografia;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Envelope Digital;</a:t>
            </a:r>
          </a:p>
          <a:p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Hash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Criptográfico;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Assinatura;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Certificado Digital;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Autoridades Certificadoras;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Padrões utilizados em criptografia;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Dispositivos Criptográficos;</a:t>
            </a:r>
          </a:p>
          <a:p>
            <a:r>
              <a:rPr lang="pt-BR" dirty="0" smtClean="0"/>
              <a:t>Padrões de interoperabilidade.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17215"/>
            <a:ext cx="6912768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Interoperabilidade</a:t>
            </a:r>
            <a:r>
              <a:rPr lang="en-US" dirty="0" smtClean="0"/>
              <a:t> entre </a:t>
            </a:r>
            <a:r>
              <a:rPr lang="en-US" dirty="0" err="1" smtClean="0"/>
              <a:t>Dispositivos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PKCS#11</a:t>
            </a:r>
            <a:r>
              <a:rPr lang="en-US" sz="2000" dirty="0" smtClean="0"/>
              <a:t>:</a:t>
            </a:r>
            <a:r>
              <a:rPr lang="en-US" sz="2000" b="0" dirty="0" smtClean="0"/>
              <a:t> API da RSA, </a:t>
            </a:r>
            <a:r>
              <a:rPr lang="en-US" sz="2000" b="0" dirty="0" err="1" smtClean="0"/>
              <a:t>projetada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para</a:t>
            </a:r>
            <a:r>
              <a:rPr lang="en-US" sz="2000" b="0" dirty="0" smtClean="0"/>
              <a:t> ser </a:t>
            </a:r>
            <a:r>
              <a:rPr lang="en-US" sz="2000" b="0" dirty="0" err="1" smtClean="0"/>
              <a:t>independente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platafomra</a:t>
            </a:r>
            <a:r>
              <a:rPr lang="en-US" sz="2000" b="0" dirty="0" smtClean="0"/>
              <a:t> de hardware, </a:t>
            </a:r>
            <a:r>
              <a:rPr lang="en-US" sz="2000" b="0" dirty="0" err="1" smtClean="0"/>
              <a:t>definida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para</a:t>
            </a:r>
            <a:r>
              <a:rPr lang="en-US" sz="2000" b="0" dirty="0" smtClean="0"/>
              <a:t> ser </a:t>
            </a:r>
            <a:r>
              <a:rPr lang="en-US" sz="2000" b="0" dirty="0" err="1" smtClean="0"/>
              <a:t>uma</a:t>
            </a:r>
            <a:r>
              <a:rPr lang="en-US" sz="2000" b="0" dirty="0" smtClean="0"/>
              <a:t> interface </a:t>
            </a:r>
            <a:r>
              <a:rPr lang="en-US" sz="2000" b="0" dirty="0" err="1" smtClean="0"/>
              <a:t>genérica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para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dispositivos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externos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como</a:t>
            </a:r>
            <a:r>
              <a:rPr lang="en-US" sz="2000" b="0" dirty="0" smtClean="0"/>
              <a:t> HSM e </a:t>
            </a:r>
            <a:r>
              <a:rPr lang="en-US" sz="2000" b="0" i="1" dirty="0" smtClean="0"/>
              <a:t>Tokens/Smartcards</a:t>
            </a:r>
            <a:r>
              <a:rPr lang="en-US" sz="2000" b="0" dirty="0" smtClean="0"/>
              <a:t>;</a:t>
            </a:r>
          </a:p>
          <a:p>
            <a:endParaRPr lang="en-US" sz="1200" b="0" dirty="0" smtClean="0"/>
          </a:p>
          <a:p>
            <a:r>
              <a:rPr lang="en-US" sz="2000" b="1" dirty="0" err="1" smtClean="0"/>
              <a:t>OpenSSL</a:t>
            </a:r>
            <a:r>
              <a:rPr lang="en-US" sz="2000" dirty="0" smtClean="0"/>
              <a:t>: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Biblioteca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criptografia</a:t>
            </a:r>
            <a:r>
              <a:rPr lang="en-US" sz="2000" b="0" dirty="0" smtClean="0"/>
              <a:t> </a:t>
            </a:r>
            <a:r>
              <a:rPr lang="en-US" sz="2000" b="0" i="1" dirty="0" smtClean="0"/>
              <a:t>Open Source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compatível</a:t>
            </a:r>
            <a:r>
              <a:rPr lang="en-US" sz="2000" b="0" dirty="0" smtClean="0"/>
              <a:t> com </a:t>
            </a:r>
            <a:r>
              <a:rPr lang="en-US" sz="2000" b="0" dirty="0" err="1" smtClean="0"/>
              <a:t>várias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plataformas</a:t>
            </a:r>
            <a:r>
              <a:rPr lang="en-US" sz="2000" dirty="0" smtClean="0"/>
              <a:t>;</a:t>
            </a:r>
          </a:p>
          <a:p>
            <a:endParaRPr lang="en-US" sz="1200" b="0" dirty="0" smtClean="0"/>
          </a:p>
          <a:p>
            <a:r>
              <a:rPr lang="en-US" sz="2000" b="1" dirty="0" smtClean="0"/>
              <a:t>JCE/JCA</a:t>
            </a:r>
            <a:r>
              <a:rPr lang="en-US" sz="2000" dirty="0" smtClean="0"/>
              <a:t>:</a:t>
            </a:r>
            <a:r>
              <a:rPr lang="en-US" sz="2000" b="0" dirty="0" smtClean="0"/>
              <a:t> API de </a:t>
            </a:r>
            <a:r>
              <a:rPr lang="en-US" sz="2000" b="0" dirty="0" err="1" smtClean="0"/>
              <a:t>criptografia</a:t>
            </a:r>
            <a:r>
              <a:rPr lang="en-US" sz="2000" b="0" dirty="0" smtClean="0"/>
              <a:t> do Java;</a:t>
            </a:r>
          </a:p>
          <a:p>
            <a:endParaRPr lang="en-US" sz="1200" b="0" dirty="0" smtClean="0"/>
          </a:p>
          <a:p>
            <a:r>
              <a:rPr lang="en-US" sz="2000" b="1" dirty="0" smtClean="0"/>
              <a:t>Microsoft CAPI</a:t>
            </a:r>
            <a:r>
              <a:rPr lang="en-US" sz="2000" dirty="0" smtClean="0"/>
              <a:t>:</a:t>
            </a:r>
            <a:r>
              <a:rPr lang="en-US" sz="2000" b="0" dirty="0" smtClean="0"/>
              <a:t> API de </a:t>
            </a:r>
            <a:r>
              <a:rPr lang="en-US" sz="2000" b="0" dirty="0" err="1" smtClean="0"/>
              <a:t>criptografia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da</a:t>
            </a:r>
            <a:r>
              <a:rPr lang="en-US" sz="2000" b="0" dirty="0" smtClean="0"/>
              <a:t> Microsoft. </a:t>
            </a:r>
            <a:r>
              <a:rPr lang="en-US" sz="2000" b="0" dirty="0" err="1" smtClean="0"/>
              <a:t>Usada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por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exemplo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por</a:t>
            </a:r>
            <a:r>
              <a:rPr lang="en-US" sz="2000" b="0" dirty="0" smtClean="0"/>
              <a:t> MS-IIS, MS-SQL</a:t>
            </a:r>
            <a:r>
              <a:rPr lang="en-US" sz="2000" dirty="0" smtClean="0"/>
              <a:t> e</a:t>
            </a:r>
            <a:r>
              <a:rPr lang="en-US" sz="2000" b="0" dirty="0" smtClean="0"/>
              <a:t> MS-ADCS; </a:t>
            </a:r>
            <a:r>
              <a:rPr lang="en-US" sz="2000" b="0" dirty="0" err="1" smtClean="0"/>
              <a:t>compatível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também</a:t>
            </a:r>
            <a:r>
              <a:rPr lang="en-US" sz="2000" b="0" dirty="0" smtClean="0"/>
              <a:t> com </a:t>
            </a:r>
            <a:r>
              <a:rPr lang="en-US" sz="2000" b="0" dirty="0" err="1" smtClean="0"/>
              <a:t>plataforma</a:t>
            </a:r>
            <a:r>
              <a:rPr lang="en-US" sz="2000" b="0" dirty="0" smtClean="0"/>
              <a:t> .NET.</a:t>
            </a:r>
          </a:p>
          <a:p>
            <a:endParaRPr lang="en-US" sz="1200" b="0" dirty="0" smtClean="0"/>
          </a:p>
          <a:p>
            <a:r>
              <a:rPr lang="en-US" sz="2000" b="1" dirty="0" smtClean="0"/>
              <a:t>Microsoft CNG API</a:t>
            </a:r>
            <a:r>
              <a:rPr lang="en-US" sz="2000" dirty="0" smtClean="0"/>
              <a:t>:</a:t>
            </a:r>
            <a:r>
              <a:rPr lang="en-US" sz="2000" b="0" dirty="0" smtClean="0"/>
              <a:t> API de </a:t>
            </a:r>
            <a:r>
              <a:rPr lang="en-US" sz="2000" b="0" dirty="0" err="1" smtClean="0"/>
              <a:t>criptografia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próxima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geração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sistemas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operacionais</a:t>
            </a:r>
            <a:r>
              <a:rPr lang="en-US" sz="2000" b="0" dirty="0" smtClean="0"/>
              <a:t> Microsoft (Windows Vista e </a:t>
            </a:r>
            <a:r>
              <a:rPr lang="en-US" sz="2000" b="0" dirty="0" err="1" smtClean="0"/>
              <a:t>superiores</a:t>
            </a:r>
            <a:r>
              <a:rPr lang="en-US" sz="2000" b="0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Aprendidos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dirty="0" err="1" smtClean="0"/>
              <a:t>Criptografia</a:t>
            </a:r>
            <a:r>
              <a:rPr lang="en-US" b="0" dirty="0" smtClean="0"/>
              <a:t> </a:t>
            </a:r>
            <a:r>
              <a:rPr lang="en-US" b="0" dirty="0" err="1" smtClean="0"/>
              <a:t>simétrica</a:t>
            </a:r>
            <a:endParaRPr lang="en-US" b="0" dirty="0" smtClean="0"/>
          </a:p>
          <a:p>
            <a:r>
              <a:rPr lang="en-US" b="0" dirty="0" err="1" smtClean="0"/>
              <a:t>Criptografia</a:t>
            </a:r>
            <a:r>
              <a:rPr lang="en-US" b="0" dirty="0" smtClean="0"/>
              <a:t> </a:t>
            </a:r>
            <a:r>
              <a:rPr lang="en-US" b="0" dirty="0" err="1" smtClean="0"/>
              <a:t>assimétrica</a:t>
            </a:r>
            <a:endParaRPr lang="en-US" b="0" dirty="0" smtClean="0"/>
          </a:p>
          <a:p>
            <a:r>
              <a:rPr lang="en-US" b="0" dirty="0" err="1" smtClean="0"/>
              <a:t>Certificado</a:t>
            </a:r>
            <a:r>
              <a:rPr lang="en-US" b="0" dirty="0" smtClean="0"/>
              <a:t> Digital</a:t>
            </a:r>
          </a:p>
          <a:p>
            <a:r>
              <a:rPr lang="en-US" b="0" dirty="0" err="1" smtClean="0"/>
              <a:t>Autoridade</a:t>
            </a:r>
            <a:r>
              <a:rPr lang="en-US" b="0" dirty="0" smtClean="0"/>
              <a:t> </a:t>
            </a:r>
            <a:r>
              <a:rPr lang="en-US" b="0" dirty="0" err="1" smtClean="0"/>
              <a:t>Certificadora</a:t>
            </a:r>
            <a:endParaRPr lang="en-US" b="0" dirty="0" smtClean="0"/>
          </a:p>
          <a:p>
            <a:r>
              <a:rPr lang="en-US" b="0" dirty="0" smtClean="0"/>
              <a:t>Envelope Digital</a:t>
            </a:r>
          </a:p>
          <a:p>
            <a:r>
              <a:rPr lang="en-US" b="0" dirty="0" err="1" smtClean="0"/>
              <a:t>Assinatura</a:t>
            </a:r>
            <a:r>
              <a:rPr lang="en-US" b="0" dirty="0" smtClean="0"/>
              <a:t> Digital</a:t>
            </a:r>
          </a:p>
          <a:p>
            <a:r>
              <a:rPr lang="en-US" b="0" dirty="0" err="1" smtClean="0"/>
              <a:t>Padrões</a:t>
            </a:r>
            <a:r>
              <a:rPr lang="en-US" b="0" dirty="0" smtClean="0"/>
              <a:t> </a:t>
            </a:r>
            <a:r>
              <a:rPr lang="en-US" b="0" dirty="0" err="1" smtClean="0"/>
              <a:t>utilizados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criptografia</a:t>
            </a:r>
            <a:endParaRPr lang="en-US" b="0" dirty="0" smtClean="0"/>
          </a:p>
          <a:p>
            <a:r>
              <a:rPr lang="en-US" b="0" dirty="0" err="1" smtClean="0"/>
              <a:t>Dispositivos</a:t>
            </a:r>
            <a:r>
              <a:rPr lang="en-US" b="0" dirty="0" smtClean="0"/>
              <a:t> de </a:t>
            </a:r>
            <a:r>
              <a:rPr lang="en-US" b="0" dirty="0" err="1" smtClean="0"/>
              <a:t>armazenamento</a:t>
            </a:r>
            <a:r>
              <a:rPr lang="en-US" b="0" dirty="0" smtClean="0"/>
              <a:t> de </a:t>
            </a:r>
            <a:r>
              <a:rPr lang="en-US" b="0" dirty="0" err="1" smtClean="0"/>
              <a:t>chaves</a:t>
            </a:r>
            <a:endParaRPr lang="en-US" b="0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5" descr="MCj040426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08275"/>
            <a:ext cx="26638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Title 1"/>
          <p:cNvSpPr>
            <a:spLocks/>
          </p:cNvSpPr>
          <p:nvPr/>
        </p:nvSpPr>
        <p:spPr bwMode="auto">
          <a:xfrm>
            <a:off x="611188" y="16287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pt-BR" sz="2800" b="1">
                <a:solidFill>
                  <a:srgbClr val="A6A630"/>
                </a:solidFill>
              </a:rPr>
              <a:t>Dúvidas ?</a:t>
            </a:r>
            <a:endParaRPr lang="en-US" sz="2800" b="1">
              <a:solidFill>
                <a:srgbClr val="A6A6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00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115616" y="2636912"/>
            <a:ext cx="7329510" cy="1143000"/>
          </a:xfrm>
        </p:spPr>
        <p:txBody>
          <a:bodyPr/>
          <a:lstStyle/>
          <a:p>
            <a:pPr algn="ctr"/>
            <a:r>
              <a:rPr lang="pt-BR" dirty="0" smtClean="0">
                <a:latin typeface="Arial" charset="0"/>
                <a:cs typeface="Arial" charset="0"/>
              </a:rPr>
              <a:t>Obrigado!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Interdisciplinaridade</a:t>
            </a:r>
            <a:endParaRPr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Matemática</a:t>
            </a:r>
          </a:p>
          <a:p>
            <a:pPr lvl="1"/>
            <a:r>
              <a:rPr lang="pt-BR" dirty="0" smtClean="0"/>
              <a:t>Estruturas Algébricas</a:t>
            </a:r>
          </a:p>
          <a:p>
            <a:pPr lvl="1"/>
            <a:r>
              <a:rPr lang="pt-BR" dirty="0" smtClean="0"/>
              <a:t>Teoria dos Números</a:t>
            </a:r>
          </a:p>
          <a:p>
            <a:pPr lvl="1"/>
            <a:r>
              <a:rPr lang="pt-BR" dirty="0" smtClean="0"/>
              <a:t>Probabilidade</a:t>
            </a:r>
          </a:p>
          <a:p>
            <a:r>
              <a:rPr lang="pt-BR" dirty="0" smtClean="0"/>
              <a:t>Computação</a:t>
            </a:r>
          </a:p>
          <a:p>
            <a:pPr lvl="1"/>
            <a:r>
              <a:rPr lang="pt-BR" dirty="0" smtClean="0"/>
              <a:t>Complexidade Computacional</a:t>
            </a:r>
          </a:p>
          <a:p>
            <a:pPr lvl="1"/>
            <a:r>
              <a:rPr lang="pt-BR" dirty="0" smtClean="0"/>
              <a:t>Software Básico</a:t>
            </a:r>
          </a:p>
          <a:p>
            <a:pPr lvl="1"/>
            <a:r>
              <a:rPr lang="pt-BR" dirty="0" smtClean="0"/>
              <a:t>Redes</a:t>
            </a:r>
          </a:p>
          <a:p>
            <a:r>
              <a:rPr lang="pt-BR" dirty="0" smtClean="0"/>
              <a:t>Eletrônica, Física, Linguística…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conceitos</a:t>
            </a:r>
            <a:r>
              <a:rPr lang="en-US" dirty="0" smtClean="0"/>
              <a:t> e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visam</a:t>
            </a:r>
            <a:r>
              <a:rPr lang="en-US" dirty="0" smtClean="0"/>
              <a:t> </a:t>
            </a:r>
            <a:r>
              <a:rPr lang="en-US" dirty="0" err="1" smtClean="0"/>
              <a:t>codificar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de forma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o </a:t>
            </a:r>
            <a:r>
              <a:rPr lang="en-US" dirty="0" err="1" smtClean="0"/>
              <a:t>emissor</a:t>
            </a:r>
            <a:r>
              <a:rPr lang="en-US" dirty="0" smtClean="0"/>
              <a:t> e receptor </a:t>
            </a:r>
            <a:r>
              <a:rPr lang="en-US" dirty="0" err="1" smtClean="0"/>
              <a:t>possam</a:t>
            </a:r>
            <a:r>
              <a:rPr lang="en-US" dirty="0" smtClean="0"/>
              <a:t> </a:t>
            </a:r>
            <a:r>
              <a:rPr lang="en-US" dirty="0" err="1" smtClean="0"/>
              <a:t>acessá</a:t>
            </a:r>
            <a:r>
              <a:rPr lang="en-US" dirty="0" smtClean="0"/>
              <a:t>-la.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Cifrar</a:t>
            </a:r>
            <a:r>
              <a:rPr lang="en-US" dirty="0" smtClean="0"/>
              <a:t> = </a:t>
            </a:r>
            <a:r>
              <a:rPr lang="en-US" dirty="0" err="1" smtClean="0"/>
              <a:t>Criptografar</a:t>
            </a:r>
            <a:r>
              <a:rPr lang="en-US" dirty="0" smtClean="0"/>
              <a:t> = </a:t>
            </a:r>
            <a:r>
              <a:rPr lang="en-US" dirty="0" err="1" smtClean="0"/>
              <a:t>Encriptar</a:t>
            </a:r>
            <a:endParaRPr lang="en-US" dirty="0" smtClean="0"/>
          </a:p>
          <a:p>
            <a:r>
              <a:rPr lang="en-US" dirty="0" err="1" smtClean="0"/>
              <a:t>Decifrar</a:t>
            </a:r>
            <a:r>
              <a:rPr lang="en-US" dirty="0" smtClean="0"/>
              <a:t> = </a:t>
            </a:r>
            <a:r>
              <a:rPr lang="en-US" dirty="0" err="1" smtClean="0"/>
              <a:t>Decriptografar</a:t>
            </a:r>
            <a:r>
              <a:rPr lang="en-US" dirty="0" smtClean="0"/>
              <a:t> = </a:t>
            </a:r>
            <a:r>
              <a:rPr lang="en-US" dirty="0" err="1" smtClean="0"/>
              <a:t>Decriptar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5301208"/>
            <a:ext cx="842493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Criptografia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Kryptos</a:t>
            </a:r>
            <a:r>
              <a:rPr lang="en-US" sz="2400" b="1" dirty="0" smtClean="0"/>
              <a:t> + </a:t>
            </a:r>
            <a:r>
              <a:rPr lang="en-US" sz="2400" b="1" dirty="0" err="1" smtClean="0"/>
              <a:t>gráphein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oculto</a:t>
            </a:r>
            <a:r>
              <a:rPr lang="en-US" sz="2400" b="1" dirty="0" smtClean="0"/>
              <a:t> + </a:t>
            </a:r>
            <a:r>
              <a:rPr lang="en-US" sz="2400" b="1" dirty="0" err="1" smtClean="0"/>
              <a:t>escrever</a:t>
            </a:r>
            <a:endParaRPr lang="en-US" sz="24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TemaTAC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10600</TotalTime>
  <Words>3883</Words>
  <Application>Microsoft Macintosh PowerPoint</Application>
  <PresentationFormat>On-screen Show (4:3)</PresentationFormat>
  <Paragraphs>615</Paragraphs>
  <Slides>77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1_TemaTAC</vt:lpstr>
      <vt:lpstr>Clip</vt:lpstr>
      <vt:lpstr>PowerPoint Presentation</vt:lpstr>
      <vt:lpstr>Informações Gerais</vt:lpstr>
      <vt:lpstr>Ementa</vt:lpstr>
      <vt:lpstr>Ementa</vt:lpstr>
      <vt:lpstr>História</vt:lpstr>
      <vt:lpstr>Ramificações da escrita secreta</vt:lpstr>
      <vt:lpstr>Necessidade</vt:lpstr>
      <vt:lpstr>Interdisciplinaridade</vt:lpstr>
      <vt:lpstr>Definição</vt:lpstr>
      <vt:lpstr>Ementa</vt:lpstr>
      <vt:lpstr>Componentes Básicos de um Sistema Criptográfico Moderno</vt:lpstr>
      <vt:lpstr>Chaves</vt:lpstr>
      <vt:lpstr>Ementa</vt:lpstr>
      <vt:lpstr>Criptografia Simétrica</vt:lpstr>
      <vt:lpstr>Algoritmos para Criptografia Simétrica</vt:lpstr>
      <vt:lpstr>Criptografia Simétrica – Pontos Importantes</vt:lpstr>
      <vt:lpstr>Criptografia Assimétrica</vt:lpstr>
      <vt:lpstr>Criptografia Assimétrica</vt:lpstr>
      <vt:lpstr>Criptografia Assimétrica – Pontos Importantes</vt:lpstr>
      <vt:lpstr>Algoritmos Utilizados na Criptografia Assimétrica</vt:lpstr>
      <vt:lpstr>Algoritmo Padrão Atualmente - RSA</vt:lpstr>
      <vt:lpstr>Equivalência de tamanhos de chave </vt:lpstr>
      <vt:lpstr>Ementa</vt:lpstr>
      <vt:lpstr>Envelope Digital</vt:lpstr>
      <vt:lpstr>Envelope Digital - Criptografando</vt:lpstr>
      <vt:lpstr>Envelope Digital - Decriptografando</vt:lpstr>
      <vt:lpstr>Ementa</vt:lpstr>
      <vt:lpstr>Hash ou Resumo Criptográfico</vt:lpstr>
      <vt:lpstr>Hash ou Resumo Criptográfico</vt:lpstr>
      <vt:lpstr>Algoritmos de HASH Criptográfico</vt:lpstr>
      <vt:lpstr>Ementa</vt:lpstr>
      <vt:lpstr>Assinatura Digital</vt:lpstr>
      <vt:lpstr>Assinatura Digital</vt:lpstr>
      <vt:lpstr>Assinatura Digital – Geração</vt:lpstr>
      <vt:lpstr>Assinatura Digital - Verificação</vt:lpstr>
      <vt:lpstr>Assinatura Digital – Pontos Chave</vt:lpstr>
      <vt:lpstr>Ementa</vt:lpstr>
      <vt:lpstr>Problema Prático 1</vt:lpstr>
      <vt:lpstr>Pontos Chave no Problema</vt:lpstr>
      <vt:lpstr>Distribuição de Chave Pública</vt:lpstr>
      <vt:lpstr>Problema Prático 2</vt:lpstr>
      <vt:lpstr>Distribuição de Chave Pública</vt:lpstr>
      <vt:lpstr>Solução</vt:lpstr>
      <vt:lpstr>Certificado Digital</vt:lpstr>
      <vt:lpstr>Identidade Digital</vt:lpstr>
      <vt:lpstr>Certificado Digital</vt:lpstr>
      <vt:lpstr>Para que serve um Certificado Digital?</vt:lpstr>
      <vt:lpstr>Validade dos Certificados</vt:lpstr>
      <vt:lpstr>Ciclo de Vida de uma Assinatura Digital</vt:lpstr>
      <vt:lpstr>Tipos de Certificados</vt:lpstr>
      <vt:lpstr>Tipos de Certificado</vt:lpstr>
      <vt:lpstr>Objetivos de Criptografia Assimétrica com Certificado Digital</vt:lpstr>
      <vt:lpstr>Questões na Adoção de Certificados Digitais</vt:lpstr>
      <vt:lpstr>Ementa</vt:lpstr>
      <vt:lpstr>Autoridade Certificadora (AC)</vt:lpstr>
      <vt:lpstr>Autoridade Certificadora</vt:lpstr>
      <vt:lpstr>Aspectos Legais</vt:lpstr>
      <vt:lpstr>Pedindo um certificado digital</vt:lpstr>
      <vt:lpstr>Autoridade Certificadoras</vt:lpstr>
      <vt:lpstr>Ementa</vt:lpstr>
      <vt:lpstr>PKCS: Public Key Cryptography Standards</vt:lpstr>
      <vt:lpstr>Normas de Segurança para Equipamentos Criptográficos</vt:lpstr>
      <vt:lpstr>Ementa</vt:lpstr>
      <vt:lpstr>Dispositivos de Armazenamento de Chaves</vt:lpstr>
      <vt:lpstr>Armazenamento de Chave em Arquivo</vt:lpstr>
      <vt:lpstr>Armazenamento de Chave em Arquivo</vt:lpstr>
      <vt:lpstr>Armazenamento de Chave em Software Storage</vt:lpstr>
      <vt:lpstr>Armazenamento de Chave em Software Storage</vt:lpstr>
      <vt:lpstr>Armazenamento de Chave em Token/Smartcard</vt:lpstr>
      <vt:lpstr>Armazenamento de Chave em Token/Smartcard</vt:lpstr>
      <vt:lpstr>Armazenamento de Chave em HSM</vt:lpstr>
      <vt:lpstr>Armazenamento de Chave em HSM</vt:lpstr>
      <vt:lpstr>Ementa</vt:lpstr>
      <vt:lpstr>Padrões de Interoperabilidade entre Dispositivos</vt:lpstr>
      <vt:lpstr>Conceitos Aprendidos</vt:lpstr>
      <vt:lpstr>PowerPoint Presentation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mateusp</dc:creator>
  <cp:lastModifiedBy>Jose Roberto</cp:lastModifiedBy>
  <cp:revision>433</cp:revision>
  <dcterms:created xsi:type="dcterms:W3CDTF">2008-03-03T21:59:28Z</dcterms:created>
  <dcterms:modified xsi:type="dcterms:W3CDTF">2013-07-29T20:13:44Z</dcterms:modified>
</cp:coreProperties>
</file>