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?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FA8C-F74B-4F47-BB18-DE2E00A1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018" y="1415473"/>
            <a:ext cx="6049818" cy="2013527"/>
          </a:xfrm>
        </p:spPr>
        <p:txBody>
          <a:bodyPr/>
          <a:lstStyle/>
          <a:p>
            <a:pPr algn="ctr"/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implementacija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Sign On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autentifikacione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šeme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FA3A9-49BB-4AE6-B5CD-534FBA26B927}"/>
              </a:ext>
            </a:extLst>
          </p:cNvPr>
          <p:cNvSpPr txBox="1"/>
          <p:nvPr/>
        </p:nvSpPr>
        <p:spPr>
          <a:xfrm>
            <a:off x="2911763" y="4271325"/>
            <a:ext cx="460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Š</a:t>
            </a:r>
            <a:r>
              <a:rPr lang="en-US" sz="2800" dirty="0"/>
              <a:t>ta je Single Sign On (SSO)?</a:t>
            </a:r>
          </a:p>
        </p:txBody>
      </p:sp>
    </p:spTree>
    <p:extLst>
      <p:ext uri="{BB962C8B-B14F-4D97-AF65-F5344CB8AC3E}">
        <p14:creationId xmlns:p14="http://schemas.microsoft.com/office/powerpoint/2010/main" val="26945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B827-91B8-4C73-8926-7557C4F5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970375" cy="1320800"/>
          </a:xfrm>
        </p:spPr>
        <p:txBody>
          <a:bodyPr/>
          <a:lstStyle/>
          <a:p>
            <a:r>
              <a:rPr lang="sr-Latn-RS" sz="3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F0E7-FECD-405C-BB26-F2EAFAF3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2198255"/>
            <a:ext cx="8596668" cy="4294908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3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dobijanje</a:t>
            </a:r>
            <a:r>
              <a:rPr lang="en-US" sz="3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tokena</a:t>
            </a:r>
            <a:endParaRPr lang="en-US" sz="3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/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/token HTTP/1.1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application/x-www-form-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urlencoded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grant_type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authorization_code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code=SplxlOBeZQQYbYS6WxSbIA&amp;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=https%3A%2F%2Fclient.example.org%2Fcb&amp;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=s6BhdRkqt3&amp;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client_secret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=secret_1234</a:t>
            </a:r>
          </a:p>
          <a:p>
            <a:r>
              <a:rPr lang="en-US" sz="3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Odgovor</a:t>
            </a:r>
            <a:r>
              <a:rPr lang="en-US" sz="3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endParaRPr lang="en-US" sz="3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access_token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”: “SlAV32hkKG”,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token_type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”: “Bearer”,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expires_in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”: 3600,</a:t>
            </a:r>
            <a:br>
              <a:rPr lang="en-US" sz="19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9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id_token</a:t>
            </a:r>
            <a:r>
              <a:rPr lang="en-US" sz="19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”: “eyJhbGciOiJSUzI1NiIsImtpZCI6IjFlOWdkazcifQ.ewogImlzc…”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73D5-5CCC-4B69-98CF-3091E02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69043" cy="651029"/>
          </a:xfrm>
        </p:spPr>
        <p:txBody>
          <a:bodyPr/>
          <a:lstStyle/>
          <a:p>
            <a:r>
              <a:rPr lang="en-US" b="1" dirty="0" err="1"/>
              <a:t>Implicitni</a:t>
            </a:r>
            <a:r>
              <a:rPr lang="en-US" b="1" dirty="0"/>
              <a:t> 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EFD0-A2A4-4C94-9F34-0F470C21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488613"/>
            <a:ext cx="8596668" cy="5369387"/>
          </a:xfrm>
        </p:spPr>
        <p:txBody>
          <a:bodyPr>
            <a:normAutofit/>
          </a:bodyPr>
          <a:lstStyle/>
          <a:p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 za autentikaciju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/authorize?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=id_token%20token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&amp;scope=openid%20profile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&amp;nonce=n-0S6_WzA2Mj HTTP/1.1</a:t>
            </a:r>
          </a:p>
          <a:p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Uspe</a:t>
            </a:r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šan odgovor nakon potvrde identiteta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HTTP/1.1 302 Found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sz="1800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https://client.example.org/cb#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=SlAV32hkKG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=bearer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=eyJ0 ... NiJ9.eyJ1c ... I6IjIifX0.DeWt4Qu ... 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ZXso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expires_in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=3600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-25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pc="-25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5215-CBFE-43E9-8E7D-89868179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>
            <a:noAutofit/>
          </a:bodyPr>
          <a:lstStyle/>
          <a:p>
            <a:r>
              <a:rPr lang="sr-Latn-R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 Autorizacionim kodom sa dokazom ključa za razmenu kodova - PKCE</a:t>
            </a:r>
            <a:b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55EA-78DB-4EC9-8C5D-080E1625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9709"/>
            <a:ext cx="8848406" cy="4188691"/>
          </a:xfrm>
        </p:spPr>
        <p:txBody>
          <a:bodyPr>
            <a:normAutofit lnSpcReduction="10000"/>
          </a:bodyPr>
          <a:lstStyle/>
          <a:p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 za autentikaciju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authorize?response_type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=code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&amp;scope=openid%20profile%20email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code_challange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PCBxoCJMdDloUVl1ctjvA6VNbY6fTg1P7PNhymbydM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sr-Latn-R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code_challenge_method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=S256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 HTTP/1.1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</a:p>
          <a:p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Uspe</a:t>
            </a:r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šan odgovor nakon potvrde identiteta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1800" b="1" u="sng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https://client.example.org/cb?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pc="-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7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D43F-93F2-4B94-82BF-9843A71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 Autorizacionim kodom sa dokazom ključa za razmenu kodova </a:t>
            </a:r>
            <a:r>
              <a:rPr lang="sr-Latn-R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r-Latn-R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PKCE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D89E-6198-432B-AB73-ACB605C2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6050"/>
            <a:ext cx="8596668" cy="3795312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dobijanje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tokena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/token HTTP/1.1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application/x-www-form-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authorization_code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code_verifier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=shekrslsnj4kfdksfksk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0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F37-DF1C-4F91-8E3E-64165343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87124" cy="775317"/>
          </a:xfrm>
        </p:spPr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Sistema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ED0C12-CD65-4E7F-8FC7-A8BBFC772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86" y="1293092"/>
            <a:ext cx="9050237" cy="4729018"/>
          </a:xfrm>
        </p:spPr>
      </p:pic>
    </p:spTree>
    <p:extLst>
      <p:ext uri="{BB962C8B-B14F-4D97-AF65-F5344CB8AC3E}">
        <p14:creationId xmlns:p14="http://schemas.microsoft.com/office/powerpoint/2010/main" val="186321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25C4-6F60-4005-8E19-3E00CB50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27"/>
          </a:xfrm>
        </p:spPr>
        <p:txBody>
          <a:bodyPr/>
          <a:lstStyle/>
          <a:p>
            <a:r>
              <a:rPr lang="en-US" b="1" dirty="0"/>
              <a:t>Identity Server 4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0CA6-A044-43D0-BEAF-8DB5B9A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565"/>
            <a:ext cx="8596668" cy="4221798"/>
          </a:xfrm>
        </p:spPr>
        <p:txBody>
          <a:bodyPr/>
          <a:lstStyle/>
          <a:p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Resources</a:t>
            </a:r>
          </a:p>
          <a:p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Resources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resources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A0E4-3C1B-45DE-A295-684E9B72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86194"/>
            <a:ext cx="7062739" cy="35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1174-8B25-4B91-A79D-D4A7F48B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741939" cy="1055796"/>
          </a:xfrm>
        </p:spPr>
        <p:txBody>
          <a:bodyPr>
            <a:noAutofit/>
          </a:bodyPr>
          <a:lstStyle/>
          <a:p>
            <a:r>
              <a:rPr lang="en-US" b="1" dirty="0"/>
              <a:t>Identity Server 4 Clients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1351C-FDB2-4633-BD82-946F5865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96" y="1665396"/>
            <a:ext cx="3914775" cy="36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BFAA4-2DE8-4591-9D5F-41154B35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665396"/>
            <a:ext cx="4743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195-AE2C-4171-8BE0-3A60BFA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Identity Server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9B45E-ED4F-4C81-87A5-C455EC71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8582"/>
            <a:ext cx="7767782" cy="49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195-AE2C-4171-8BE0-3A60BFA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Client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8F6A1-4EED-4275-91F7-179946DD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6" y="1488613"/>
            <a:ext cx="8596668" cy="3880773"/>
          </a:xfrm>
        </p:spPr>
        <p:txBody>
          <a:bodyPr/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Lib for OpenID Connect &amp; OAuth2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angular-auth-</a:t>
            </a:r>
            <a:r>
              <a:rPr lang="en-US" sz="18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oidc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-client</a:t>
            </a:r>
            <a:endParaRPr lang="en-US" sz="1800" b="1" dirty="0">
              <a:solidFill>
                <a:srgbClr val="24292E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06735-ADB3-43DB-8220-B014AE78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7" y="2321974"/>
            <a:ext cx="8704810" cy="3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4EC2-D749-4808-9070-4D4868BF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24149" cy="642151"/>
          </a:xfrm>
        </p:spPr>
        <p:txBody>
          <a:bodyPr/>
          <a:lstStyle/>
          <a:p>
            <a:r>
              <a:rPr lang="en-US" b="1" dirty="0"/>
              <a:t>Angular</a:t>
            </a:r>
            <a:r>
              <a:rPr lang="en-US" dirty="0"/>
              <a:t> </a:t>
            </a:r>
            <a:r>
              <a:rPr lang="en-US" b="1" dirty="0"/>
              <a:t>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4A4BD-1FFC-4A99-B0BE-B60BDEFE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91" y="1665475"/>
            <a:ext cx="7241309" cy="4755346"/>
          </a:xfrm>
        </p:spPr>
      </p:pic>
    </p:spTree>
    <p:extLst>
      <p:ext uri="{BB962C8B-B14F-4D97-AF65-F5344CB8AC3E}">
        <p14:creationId xmlns:p14="http://schemas.microsoft.com/office/powerpoint/2010/main" val="96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FA27-5A21-4F98-A76B-5C6BD5C7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bez Singe Sign On-a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E8D3A-DF43-4B2C-A53A-051C96D96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73" y="1662545"/>
            <a:ext cx="6742545" cy="5017629"/>
          </a:xfrm>
        </p:spPr>
      </p:pic>
    </p:spTree>
    <p:extLst>
      <p:ext uri="{BB962C8B-B14F-4D97-AF65-F5344CB8AC3E}">
        <p14:creationId xmlns:p14="http://schemas.microsoft.com/office/powerpoint/2010/main" val="165705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DC2-5790-4546-95F4-08D1FDEF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MVC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B6A71-C691-4F65-9C50-AD73E1BA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31283"/>
            <a:ext cx="7598448" cy="1252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F718-5160-4150-A72A-F932998D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752083"/>
            <a:ext cx="8644300" cy="33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376-3BA2-494B-959E-790C19A8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85462" cy="704295"/>
          </a:xfrm>
        </p:spPr>
        <p:txBody>
          <a:bodyPr/>
          <a:lstStyle/>
          <a:p>
            <a:r>
              <a:rPr lang="en-US" b="1" dirty="0" err="1"/>
              <a:t>Zaklju</a:t>
            </a:r>
            <a:r>
              <a:rPr lang="sr-Latn-RS" b="1" dirty="0"/>
              <a:t>č</a:t>
            </a:r>
            <a:r>
              <a:rPr lang="en-US" b="1" dirty="0" err="1"/>
              <a:t>ak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1797-0F80-4516-AA1A-7B6081A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Alternative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Komparativne</a:t>
            </a:r>
            <a:r>
              <a:rPr lang="en-US" sz="2800" b="1" dirty="0"/>
              <a:t> </a:t>
            </a:r>
            <a:r>
              <a:rPr lang="en-US" sz="2800" b="1" dirty="0" err="1"/>
              <a:t>Tehnike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7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305-1279-4FA3-92A3-B91FC713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en-US" b="1" dirty="0"/>
              <a:t>Scenario </a:t>
            </a:r>
            <a:r>
              <a:rPr lang="en-US" b="1" dirty="0" err="1"/>
              <a:t>sa</a:t>
            </a:r>
            <a:r>
              <a:rPr lang="en-US" b="1" dirty="0"/>
              <a:t> Singe Sign On-om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D57F0-40F0-4526-82DF-30FD08617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73" y="1556267"/>
            <a:ext cx="8089693" cy="4692134"/>
          </a:xfrm>
        </p:spPr>
      </p:pic>
    </p:spTree>
    <p:extLst>
      <p:ext uri="{BB962C8B-B14F-4D97-AF65-F5344CB8AC3E}">
        <p14:creationId xmlns:p14="http://schemas.microsoft.com/office/powerpoint/2010/main" val="31327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1D79-9719-46A1-AECB-F9112D10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Ujedinjeni</a:t>
            </a: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identiteta</a:t>
            </a: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(Federated Identity)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861A-89B7-45A4-8507-34B06788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2219"/>
            <a:ext cx="8974666" cy="421256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Ujedinjeni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identiteta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rešavaju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nekoliko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Autentifikacij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Pravo pristupa resursima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Razmena korisničkih podataka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Upravljanje korisnicima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21C7-9B17-4FB1-8EA9-0A58BC1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Singl</a:t>
            </a:r>
            <a:r>
              <a:rPr lang="sr-Latn-RS" b="1" dirty="0"/>
              <a:t>e</a:t>
            </a:r>
            <a:r>
              <a:rPr lang="en-US" b="1" dirty="0"/>
              <a:t> Sign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FD5F-2DD2-43D8-9183-BDE22423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854"/>
            <a:ext cx="8596668" cy="411018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Prednosti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Sing</a:t>
            </a:r>
            <a:r>
              <a:rPr lang="sr-Latn-R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 Sign On-a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Pam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desetina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lozinki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Interfejs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aštit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samo na jednom mestu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Single Sing On-a</a:t>
            </a:r>
            <a:endParaRPr lang="sr-Latn-R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identiteta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postaje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usko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grlo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kredencijal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 pogrešne ruke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0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0445-D6FE-49DC-9AE4-931CAFD4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>
            <a:noAutofit/>
          </a:bodyPr>
          <a:lstStyle/>
          <a:p>
            <a:r>
              <a:rPr lang="sr-Latn-R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OpenID Connect (OIDC)</a:t>
            </a:r>
            <a:b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6EFB-7CCD-40B7-9F73-02A42A42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1309"/>
            <a:ext cx="5898957" cy="25492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sr-Latn-RS" sz="2800" b="1" dirty="0"/>
              <a:t>Š</a:t>
            </a:r>
            <a:r>
              <a:rPr lang="en-US" sz="2800" b="1" dirty="0"/>
              <a:t>ta je OAuth2?</a:t>
            </a:r>
          </a:p>
          <a:p>
            <a:pPr>
              <a:spcBef>
                <a:spcPts val="600"/>
              </a:spcBef>
            </a:pPr>
            <a:r>
              <a:rPr lang="sr-Latn-RS" sz="2800" b="1" dirty="0"/>
              <a:t>Š</a:t>
            </a:r>
            <a:r>
              <a:rPr lang="en-US" sz="2800" b="1" dirty="0"/>
              <a:t>ta je OIDC?</a:t>
            </a:r>
          </a:p>
        </p:txBody>
      </p:sp>
    </p:spTree>
    <p:extLst>
      <p:ext uri="{BB962C8B-B14F-4D97-AF65-F5344CB8AC3E}">
        <p14:creationId xmlns:p14="http://schemas.microsoft.com/office/powerpoint/2010/main" val="24851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1425-5736-4DFD-B1A9-7476262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Koncepti</a:t>
            </a:r>
            <a:r>
              <a:rPr lang="en-US" b="1" dirty="0"/>
              <a:t> OIDC </a:t>
            </a:r>
            <a:r>
              <a:rPr lang="sr-Latn-RS" b="1" dirty="0"/>
              <a:t>i</a:t>
            </a:r>
            <a:r>
              <a:rPr lang="en-US" b="1" dirty="0"/>
              <a:t> OAuth2 </a:t>
            </a:r>
            <a:r>
              <a:rPr lang="en-US" b="1" dirty="0" err="1"/>
              <a:t>protokola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0AE-6AF7-466B-BF2B-15C886E8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Vlasnik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Resursa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(Resource Owner)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OAuth Klijent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OAuth server (IdP)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Resursa (Resource Server)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 Identiteta (ID Token)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Dodela Odobrenja (Authorization Grant) 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B170-3E08-4786-B021-4AE7FD0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24921" cy="1320800"/>
          </a:xfrm>
        </p:spPr>
        <p:txBody>
          <a:bodyPr/>
          <a:lstStyle/>
          <a:p>
            <a:r>
              <a:rPr lang="en-US" b="1" dirty="0" err="1"/>
              <a:t>Dodela</a:t>
            </a:r>
            <a:r>
              <a:rPr lang="en-US" b="1" dirty="0"/>
              <a:t> </a:t>
            </a:r>
            <a:r>
              <a:rPr lang="sr-Latn-RS" b="1" dirty="0"/>
              <a:t>i</a:t>
            </a:r>
            <a:r>
              <a:rPr lang="en-US" b="1" dirty="0"/>
              <a:t> </a:t>
            </a:r>
            <a:r>
              <a:rPr lang="sr-Latn-RS" b="1" dirty="0"/>
              <a:t>t</a:t>
            </a:r>
            <a:r>
              <a:rPr lang="en-US" b="1" dirty="0" err="1"/>
              <a:t>okovi</a:t>
            </a:r>
            <a:r>
              <a:rPr lang="en-US" b="1" dirty="0"/>
              <a:t> </a:t>
            </a:r>
            <a:r>
              <a:rPr lang="sr-Latn-RS" b="1" dirty="0"/>
              <a:t>o</a:t>
            </a:r>
            <a:r>
              <a:rPr lang="en-US" b="1" dirty="0" err="1"/>
              <a:t>dobrenja</a:t>
            </a:r>
            <a:r>
              <a:rPr lang="en-US" b="1" dirty="0"/>
              <a:t> (Authorization Flow Grants)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75C-FBAB-4D6E-BC4E-50D781F3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46958" cy="3880773"/>
          </a:xfrm>
        </p:spPr>
        <p:txBody>
          <a:bodyPr/>
          <a:lstStyle/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endParaRPr lang="sr-Latn-R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Implicitni Tok (eng. Implicit Flow)</a:t>
            </a:r>
            <a:endParaRPr lang="sr-Latn-R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Hibridni Tok (eng. Hybrid Flow) </a:t>
            </a:r>
            <a:endParaRPr lang="sr-Latn-R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sr-Latn-R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sa dokazom ključa za razmenu kodova (eng. Authorization Code Flow with Proof Key for Code Excange - PKCE)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4BA5-C045-45DE-9BDB-6F4C4F0F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933431" cy="1148179"/>
          </a:xfrm>
        </p:spPr>
        <p:txBody>
          <a:bodyPr>
            <a:normAutofit fontScale="90000"/>
          </a:bodyPr>
          <a:lstStyle/>
          <a:p>
            <a:r>
              <a:rPr lang="sr-Latn-RS" sz="4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b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52EB-524A-46B7-8270-624444B2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6" y="2115127"/>
            <a:ext cx="8596668" cy="4378037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Zahtev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Autentikaciju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/authorize?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=code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&amp;scope=openid%20profile%20email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2Fcb  HTTP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/1.1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&amp;nonce=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fjsjsellesldska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Uspe</a:t>
            </a:r>
            <a:r>
              <a:rPr lang="sr-Latn-R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šan odgovor nakon potvrde identiteta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 302  Found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b="1" u="sng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https://client.example.org/cb?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4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1781</TotalTime>
  <Words>822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Trebuchet MS</vt:lpstr>
      <vt:lpstr>Wingdings 3</vt:lpstr>
      <vt:lpstr>Facet</vt:lpstr>
      <vt:lpstr>Analiza i implementacija Single Sign On metode autentifikacione šeme</vt:lpstr>
      <vt:lpstr>Scenario bez Singe Sign On-a</vt:lpstr>
      <vt:lpstr>Scenario sa Singe Sign On-om</vt:lpstr>
      <vt:lpstr>Ujedinjeni sistemi identiteta (Federated Identity)</vt:lpstr>
      <vt:lpstr>Single Sign On</vt:lpstr>
      <vt:lpstr>OpenID Connect (OIDC) </vt:lpstr>
      <vt:lpstr>Koncepti OIDC i OAuth2 protokola</vt:lpstr>
      <vt:lpstr>Dodela i tokovi odobrenja (Authorization Flow Grants)</vt:lpstr>
      <vt:lpstr>Tok Autorizacionim kodom (eng. Authorization Code Flow) </vt:lpstr>
      <vt:lpstr>Tok Autorizacionim kodom (eng. Authorization Code Flow)</vt:lpstr>
      <vt:lpstr>Implicitni Tok</vt:lpstr>
      <vt:lpstr>Tok Autorizacionim kodom sa dokazom ključa za razmenu kodova - PKCE </vt:lpstr>
      <vt:lpstr>Tok Autorizacionim kodom sa dokazom ključa za razmenu kodova - PKCE</vt:lpstr>
      <vt:lpstr>Arhitektura Sistema</vt:lpstr>
      <vt:lpstr>Identity Server 4 resources</vt:lpstr>
      <vt:lpstr>Identity Server 4 Clients</vt:lpstr>
      <vt:lpstr>Identity Server Login</vt:lpstr>
      <vt:lpstr>Angular Client</vt:lpstr>
      <vt:lpstr>Angular Client</vt:lpstr>
      <vt:lpstr>MVC Client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 Pesic</dc:creator>
  <cp:lastModifiedBy>Jovan Pesic</cp:lastModifiedBy>
  <cp:revision>15</cp:revision>
  <dcterms:created xsi:type="dcterms:W3CDTF">2021-10-11T18:08:49Z</dcterms:created>
  <dcterms:modified xsi:type="dcterms:W3CDTF">2021-10-14T20:30:18Z</dcterms:modified>
</cp:coreProperties>
</file>