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64" r:id="rId5"/>
    <p:sldId id="266" r:id="rId6"/>
    <p:sldId id="259" r:id="rId7"/>
    <p:sldId id="260" r:id="rId8"/>
    <p:sldId id="268" r:id="rId9"/>
    <p:sldId id="261" r:id="rId10"/>
    <p:sldId id="262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-5186"/>
              <a:lumOff val="-1238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satOff val="-5186"/>
              <a:lumOff val="-2840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2">
            <a:satOff val="44164"/>
            <a:lumOff val="14231"/>
          </a:schemeClr>
        </a:fontRef>
        <a:schemeClr val="accent2">
          <a:satOff val="44164"/>
          <a:lumOff val="14231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1301" y="-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3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60400" y="4292600"/>
            <a:ext cx="11684000" cy="2222500"/>
          </a:xfrm>
          <a:prstGeom prst="rect">
            <a:avLst/>
          </a:prstGeom>
        </p:spPr>
        <p:txBody>
          <a:bodyPr/>
          <a:lstStyle>
            <a:lvl1pPr>
              <a:defRPr sz="6200" spc="992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60400" y="3416300"/>
            <a:ext cx="11684000" cy="8890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>
              <a:spcBef>
                <a:spcPts val="0"/>
              </a:spcBef>
              <a:buClrTx/>
              <a:buSzTx/>
              <a:buNone/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>
              <a:spcBef>
                <a:spcPts val="0"/>
              </a:spcBef>
              <a:buClrTx/>
              <a:buSzTx/>
              <a:buNone/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>
              <a:spcBef>
                <a:spcPts val="0"/>
              </a:spcBef>
              <a:buClrTx/>
              <a:buSzTx/>
              <a:buNone/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>
              <a:spcBef>
                <a:spcPts val="0"/>
              </a:spcBef>
              <a:buClrTx/>
              <a:buSzTx/>
              <a:buNone/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4815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29591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13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134620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14" name="Image"/>
          <p:cNvSpPr>
            <a:spLocks noGrp="1"/>
          </p:cNvSpPr>
          <p:nvPr>
            <p:ph type="pic" idx="15"/>
          </p:nvPr>
        </p:nvSpPr>
        <p:spPr>
          <a:xfrm>
            <a:off x="-19050" y="3613150"/>
            <a:ext cx="13004800" cy="613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z="6200" spc="992"/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2400" cap="all" spc="384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>
              <a:spcBef>
                <a:spcPts val="0"/>
              </a:spcBef>
              <a:buClrTx/>
              <a:buSzTx/>
              <a:buNone/>
              <a:defRPr sz="2400" cap="all" spc="384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>
              <a:spcBef>
                <a:spcPts val="0"/>
              </a:spcBef>
              <a:buClrTx/>
              <a:buSzTx/>
              <a:buNone/>
              <a:defRPr sz="2400" cap="all" spc="384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>
              <a:spcBef>
                <a:spcPts val="0"/>
              </a:spcBef>
              <a:buClrTx/>
              <a:buSzTx/>
              <a:buNone/>
              <a:defRPr sz="2400" cap="all" spc="384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>
              <a:spcBef>
                <a:spcPts val="0"/>
              </a:spcBef>
              <a:buClrTx/>
              <a:buSzTx/>
              <a:buNone/>
              <a:defRPr sz="2400" cap="all" spc="384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mage"/>
          <p:cNvSpPr>
            <a:spLocks noGrp="1"/>
          </p:cNvSpPr>
          <p:nvPr>
            <p:ph type="pic" idx="13"/>
          </p:nvPr>
        </p:nvSpPr>
        <p:spPr>
          <a:xfrm>
            <a:off x="0" y="2717800"/>
            <a:ext cx="13004800" cy="7035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z="6200" spc="992"/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2400" cap="all" spc="384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>
              <a:spcBef>
                <a:spcPts val="0"/>
              </a:spcBef>
              <a:buClrTx/>
              <a:buSzTx/>
              <a:buNone/>
              <a:defRPr sz="2400" cap="all" spc="384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>
              <a:spcBef>
                <a:spcPts val="0"/>
              </a:spcBef>
              <a:buClrTx/>
              <a:buSzTx/>
              <a:buNone/>
              <a:defRPr sz="2400" cap="all" spc="384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>
              <a:spcBef>
                <a:spcPts val="0"/>
              </a:spcBef>
              <a:buClrTx/>
              <a:buSzTx/>
              <a:buNone/>
              <a:defRPr sz="2400" cap="all" spc="384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>
              <a:spcBef>
                <a:spcPts val="0"/>
              </a:spcBef>
              <a:buClrTx/>
              <a:buSzTx/>
              <a:buNone/>
              <a:defRPr sz="2400" cap="all" spc="384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660400" y="3759200"/>
            <a:ext cx="11684000" cy="2222500"/>
          </a:xfrm>
          <a:prstGeom prst="rect">
            <a:avLst/>
          </a:prstGeom>
        </p:spPr>
        <p:txBody>
          <a:bodyPr anchor="ctr"/>
          <a:lstStyle>
            <a:lvl1pPr>
              <a:defRPr sz="6200" spc="992"/>
            </a:lvl1pPr>
          </a:lstStyle>
          <a:p>
            <a:r>
              <a:t>Title Text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Image"/>
          <p:cNvSpPr>
            <a:spLocks noGrp="1"/>
          </p:cNvSpPr>
          <p:nvPr>
            <p:ph type="pic" idx="13"/>
          </p:nvPr>
        </p:nvSpPr>
        <p:spPr>
          <a:xfrm>
            <a:off x="6496050" y="635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xfrm>
            <a:off x="546100" y="4305300"/>
            <a:ext cx="5410200" cy="2984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46100" y="3429000"/>
            <a:ext cx="5410200" cy="889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>
              <a:spcBef>
                <a:spcPts val="0"/>
              </a:spcBef>
              <a:buClrTx/>
              <a:buSzTx/>
              <a:buNone/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>
              <a:spcBef>
                <a:spcPts val="0"/>
              </a:spcBef>
              <a:buClrTx/>
              <a:buSzTx/>
              <a:buNone/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>
              <a:spcBef>
                <a:spcPts val="0"/>
              </a:spcBef>
              <a:buClrTx/>
              <a:buSzTx/>
              <a:buNone/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>
              <a:spcBef>
                <a:spcPts val="0"/>
              </a:spcBef>
              <a:buClrTx/>
              <a:buSzTx/>
              <a:buNone/>
              <a:defRPr sz="2400" cap="all" spc="384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e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xfrm>
            <a:off x="660400" y="609600"/>
            <a:ext cx="5080000" cy="1854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60400" y="2819400"/>
            <a:ext cx="5080000" cy="60579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3200"/>
              </a:spcBef>
              <a:defRPr sz="3000"/>
            </a:lvl1pPr>
            <a:lvl2pPr marL="787400" indent="-393700">
              <a:spcBef>
                <a:spcPts val="3200"/>
              </a:spcBef>
              <a:defRPr sz="3000"/>
            </a:lvl2pPr>
            <a:lvl3pPr marL="1181100" indent="-393700">
              <a:spcBef>
                <a:spcPts val="3200"/>
              </a:spcBef>
              <a:defRPr sz="3000"/>
            </a:lvl3pPr>
            <a:lvl4pPr marL="1574800" indent="-393700">
              <a:spcBef>
                <a:spcPts val="3200"/>
              </a:spcBef>
              <a:defRPr sz="3000"/>
            </a:lvl4pPr>
            <a:lvl5pPr marL="1968500" indent="-393700">
              <a:spcBef>
                <a:spcPts val="32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>
            <a:spLocks noGrp="1"/>
          </p:cNvSpPr>
          <p:nvPr>
            <p:ph type="pic" sz="half" idx="13"/>
          </p:nvPr>
        </p:nvSpPr>
        <p:spPr>
          <a:xfrm>
            <a:off x="6502400" y="4879052"/>
            <a:ext cx="6502400" cy="48768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143918632_1620x1622.jpeg"/>
          <p:cNvSpPr>
            <a:spLocks noGrp="1"/>
          </p:cNvSpPr>
          <p:nvPr>
            <p:ph type="pic" sz="half" idx="14"/>
          </p:nvPr>
        </p:nvSpPr>
        <p:spPr>
          <a:xfrm>
            <a:off x="6502400" y="0"/>
            <a:ext cx="6502400" cy="4876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5" name="Image"/>
          <p:cNvSpPr>
            <a:spLocks noGrp="1"/>
          </p:cNvSpPr>
          <p:nvPr>
            <p:ph type="pic" idx="15"/>
          </p:nvPr>
        </p:nvSpPr>
        <p:spPr>
          <a:xfrm>
            <a:off x="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60400" y="609600"/>
            <a:ext cx="11684000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60400" y="2019300"/>
            <a:ext cx="11684000" cy="671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897" y="9258299"/>
            <a:ext cx="352045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72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72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72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72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72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72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72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72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72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4699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9398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14097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18796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23495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28194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32893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37592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42291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eaceful-anchorage-48128.herokuapp.com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rankHeads"/>
          <p:cNvSpPr txBox="1">
            <a:spLocks noGrp="1"/>
          </p:cNvSpPr>
          <p:nvPr>
            <p:ph type="title"/>
          </p:nvPr>
        </p:nvSpPr>
        <p:spPr>
          <a:xfrm>
            <a:off x="529772" y="1424940"/>
            <a:ext cx="11684000" cy="14605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CrankHeads</a:t>
            </a:r>
            <a:endParaRPr dirty="0"/>
          </a:p>
        </p:txBody>
      </p:sp>
      <p:sp>
        <p:nvSpPr>
          <p:cNvPr id="140" name="A hub for north Carolina Mountain biking"/>
          <p:cNvSpPr txBox="1">
            <a:spLocks noGrp="1"/>
          </p:cNvSpPr>
          <p:nvPr>
            <p:ph type="body" sz="quarter" idx="1"/>
          </p:nvPr>
        </p:nvSpPr>
        <p:spPr>
          <a:xfrm>
            <a:off x="529772" y="806450"/>
            <a:ext cx="11684000" cy="508000"/>
          </a:xfrm>
          <a:prstGeom prst="rect">
            <a:avLst/>
          </a:prstGeom>
        </p:spPr>
        <p:txBody>
          <a:bodyPr/>
          <a:lstStyle>
            <a:lvl1pPr defTabSz="566674">
              <a:defRPr sz="2328" spc="372"/>
            </a:lvl1pPr>
          </a:lstStyle>
          <a:p>
            <a:r>
              <a:t>A hub for north Carolina Mountain biking</a:t>
            </a:r>
          </a:p>
        </p:txBody>
      </p:sp>
      <p:pic>
        <p:nvPicPr>
          <p:cNvPr id="141" name="nc-mtb.jpg" descr="nc-mt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251200"/>
            <a:ext cx="13030201" cy="6502400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uture Improvements"/>
          <p:cNvSpPr txBox="1">
            <a:spLocks noGrp="1"/>
          </p:cNvSpPr>
          <p:nvPr>
            <p:ph type="title"/>
          </p:nvPr>
        </p:nvSpPr>
        <p:spPr>
          <a:xfrm>
            <a:off x="635687" y="807308"/>
            <a:ext cx="11684000" cy="1422400"/>
          </a:xfrm>
          <a:prstGeom prst="rect">
            <a:avLst/>
          </a:prstGeom>
        </p:spPr>
        <p:txBody>
          <a:bodyPr/>
          <a:lstStyle/>
          <a:p>
            <a:r>
              <a:rPr dirty="0"/>
              <a:t>future Improvements</a:t>
            </a:r>
          </a:p>
        </p:txBody>
      </p:sp>
      <p:sp>
        <p:nvSpPr>
          <p:cNvPr id="160" name="Photo functionality - Allow users to take numerous pictures of their ride and add to their profile…"/>
          <p:cNvSpPr txBox="1">
            <a:spLocks noGrp="1"/>
          </p:cNvSpPr>
          <p:nvPr>
            <p:ph type="body" idx="1"/>
          </p:nvPr>
        </p:nvSpPr>
        <p:spPr>
          <a:xfrm>
            <a:off x="233058" y="2450214"/>
            <a:ext cx="12305872" cy="730338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sz="2800" u="sng" dirty="0"/>
              <a:t>Photo </a:t>
            </a:r>
            <a:r>
              <a:rPr lang="en-US" sz="2800" u="sng" dirty="0" smtClean="0"/>
              <a:t>Upload </a:t>
            </a:r>
            <a:r>
              <a:rPr lang="en-US" sz="2800" u="sng" dirty="0" smtClean="0"/>
              <a:t>Fun</a:t>
            </a:r>
            <a:r>
              <a:rPr sz="2800" u="sng" dirty="0" smtClean="0"/>
              <a:t>ctionality</a:t>
            </a:r>
            <a:r>
              <a:rPr lang="en-US" sz="2800" dirty="0" smtClean="0"/>
              <a:t>: </a:t>
            </a:r>
            <a:r>
              <a:rPr sz="2800" dirty="0" smtClean="0"/>
              <a:t>Allow </a:t>
            </a:r>
            <a:r>
              <a:rPr sz="2800" dirty="0"/>
              <a:t>users to </a:t>
            </a:r>
            <a:r>
              <a:rPr lang="en-US" sz="2800" dirty="0" smtClean="0"/>
              <a:t>upload and display pictures to a  photo carousel on their </a:t>
            </a:r>
            <a:r>
              <a:rPr sz="2800" dirty="0" smtClean="0"/>
              <a:t>profile</a:t>
            </a:r>
            <a:r>
              <a:rPr lang="en-US" sz="2800" dirty="0" smtClean="0"/>
              <a:t> page.</a:t>
            </a:r>
            <a:endParaRPr sz="2800" dirty="0"/>
          </a:p>
          <a:p>
            <a:r>
              <a:rPr sz="2800" u="sng" dirty="0" smtClean="0"/>
              <a:t>Open/Closed </a:t>
            </a:r>
            <a:r>
              <a:rPr lang="en-US" sz="2800" u="sng" dirty="0"/>
              <a:t>T</a:t>
            </a:r>
            <a:r>
              <a:rPr sz="2800" u="sng" dirty="0" smtClean="0"/>
              <a:t>rails</a:t>
            </a:r>
            <a:r>
              <a:rPr lang="en-US" sz="2800" dirty="0" smtClean="0"/>
              <a:t>: </a:t>
            </a:r>
            <a:r>
              <a:rPr sz="2800" dirty="0" smtClean="0"/>
              <a:t>Real </a:t>
            </a:r>
            <a:r>
              <a:rPr sz="2800" dirty="0"/>
              <a:t>time access to see if a trail is open or closed due to </a:t>
            </a:r>
            <a:r>
              <a:rPr sz="2800" dirty="0" smtClean="0"/>
              <a:t>weather</a:t>
            </a:r>
            <a:r>
              <a:rPr lang="en-US" sz="2800" dirty="0" smtClean="0"/>
              <a:t>.</a:t>
            </a:r>
            <a:endParaRPr sz="2800" dirty="0"/>
          </a:p>
          <a:p>
            <a:r>
              <a:rPr sz="2800" u="sng" dirty="0"/>
              <a:t>Trail </a:t>
            </a:r>
            <a:r>
              <a:rPr lang="en-US" sz="2800" u="sng" dirty="0"/>
              <a:t>C</a:t>
            </a:r>
            <a:r>
              <a:rPr sz="2800" u="sng" dirty="0" smtClean="0"/>
              <a:t>heck-in</a:t>
            </a:r>
            <a:r>
              <a:rPr lang="en-US" sz="2800" dirty="0" smtClean="0"/>
              <a:t>: Logged in users will be able to see what trails are currently being ridden by other authorized riders (of course can opt out</a:t>
            </a:r>
            <a:r>
              <a:rPr lang="en-US" sz="2800" dirty="0" smtClean="0"/>
              <a:t>) and post comments to a trail wall about conditions or wildlife. </a:t>
            </a:r>
            <a:endParaRPr lang="en-US" sz="2800" dirty="0" smtClean="0"/>
          </a:p>
          <a:p>
            <a:r>
              <a:rPr lang="en-US" sz="2800" u="sng" dirty="0" smtClean="0"/>
              <a:t>GPS </a:t>
            </a:r>
            <a:r>
              <a:rPr lang="en-US" sz="2800" u="sng" dirty="0" smtClean="0"/>
              <a:t>Connection </a:t>
            </a:r>
            <a:r>
              <a:rPr lang="en-US" sz="2800" u="sng" dirty="0" smtClean="0"/>
              <a:t>to </a:t>
            </a:r>
            <a:r>
              <a:rPr lang="en-US" sz="2800" u="sng" dirty="0"/>
              <a:t>M</a:t>
            </a:r>
            <a:r>
              <a:rPr lang="en-US" sz="2800" u="sng" dirty="0" smtClean="0"/>
              <a:t>obile </a:t>
            </a:r>
            <a:r>
              <a:rPr lang="en-US" sz="2800" u="sng" dirty="0"/>
              <a:t>D</a:t>
            </a:r>
            <a:r>
              <a:rPr lang="en-US" sz="2800" u="sng" dirty="0" smtClean="0"/>
              <a:t>evice</a:t>
            </a:r>
            <a:r>
              <a:rPr lang="en-US" sz="2800" dirty="0" smtClean="0"/>
              <a:t>: Mobile device tracking can automatically track and upload to your profile page (track speed</a:t>
            </a:r>
            <a:r>
              <a:rPr lang="en-US" sz="2800" dirty="0" smtClean="0"/>
              <a:t>) and show where you are on the trail course. </a:t>
            </a:r>
          </a:p>
          <a:p>
            <a:r>
              <a:rPr lang="en-US" sz="2800" u="sng" dirty="0" smtClean="0"/>
              <a:t>Expand Geography Served</a:t>
            </a:r>
            <a:r>
              <a:rPr lang="en-US" sz="2800" dirty="0" smtClean="0"/>
              <a:t>: Currently limiting the API call by NC cities but the data available is throughout the U.S. </a:t>
            </a:r>
          </a:p>
          <a:p>
            <a:r>
              <a:rPr lang="en-US" sz="2800" u="sng" dirty="0" smtClean="0"/>
              <a:t>Include Other Outdoor Activities</a:t>
            </a:r>
            <a:r>
              <a:rPr lang="en-US" sz="2800" dirty="0" smtClean="0"/>
              <a:t>: The data exists – might as well use it and get outdoors! </a:t>
            </a:r>
            <a:endParaRPr lang="en-US" sz="2800" dirty="0" smtClean="0"/>
          </a:p>
          <a:p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App Concept"/>
          <p:cNvSpPr txBox="1">
            <a:spLocks noGrp="1"/>
          </p:cNvSpPr>
          <p:nvPr>
            <p:ph type="title"/>
          </p:nvPr>
        </p:nvSpPr>
        <p:spPr>
          <a:xfrm>
            <a:off x="612775" y="449589"/>
            <a:ext cx="11684000" cy="1422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MOTIVATION</a:t>
            </a:r>
            <a:endParaRPr dirty="0"/>
          </a:p>
        </p:txBody>
      </p:sp>
      <p:sp>
        <p:nvSpPr>
          <p:cNvPr id="2" name="AutoShape 6" descr="Image result for stick figure of a girl in black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54434" y="2638697"/>
            <a:ext cx="3344091" cy="219546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all" spc="384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26479" y="2365873"/>
            <a:ext cx="3981542" cy="308405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all" spc="384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75521" y="5698895"/>
            <a:ext cx="1422928" cy="31803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0" dirty="0"/>
              <a:t>=</a:t>
            </a:r>
            <a:endParaRPr kumimoji="0" lang="en-US" sz="20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Avenir Light"/>
            </a:endParaRPr>
          </a:p>
        </p:txBody>
      </p:sp>
      <p:pic>
        <p:nvPicPr>
          <p:cNvPr id="14" name="Picture 16" descr="Image result for computer stick 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070" y="13137662"/>
            <a:ext cx="4521926" cy="229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computer stick 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5888403"/>
            <a:ext cx="47625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062306" y="2378950"/>
            <a:ext cx="4455035" cy="318035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/>
            <a:r>
              <a:rPr kumimoji="0" lang="en-US" sz="20000" b="0" i="0" u="none" strike="noStrike" cap="all" spc="384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Medium"/>
                <a:ea typeface="Avenir Medium"/>
                <a:cs typeface="Avenir Medium"/>
                <a:sym typeface="Avenir Medium"/>
              </a:rPr>
              <a:t>+</a:t>
            </a:r>
            <a:endParaRPr kumimoji="0" lang="en-US" sz="20000" b="0" i="0" u="none" strike="noStrike" cap="all" spc="384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815" y="1997680"/>
            <a:ext cx="6762750" cy="3086100"/>
          </a:xfrm>
          <a:prstGeom prst="rect">
            <a:avLst/>
          </a:prstGeom>
        </p:spPr>
      </p:pic>
      <p:sp>
        <p:nvSpPr>
          <p:cNvPr id="10" name="AutoShape 4" descr="Image result for lightbulb stick figu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0" descr="Image result for lightbulb stick figu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64875" y="5083780"/>
            <a:ext cx="115736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Light"/>
              </a:rPr>
              <a:t>Berk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venir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5148" y="5083779"/>
            <a:ext cx="17568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Light"/>
              </a:rPr>
              <a:t>Sharon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venir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26353" y="5107335"/>
            <a:ext cx="104355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Light"/>
              </a:rPr>
              <a:t>Ned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venir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55619" y="5090857"/>
            <a:ext cx="147155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Light"/>
              </a:rPr>
              <a:t>Henry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venir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349" y="1615548"/>
            <a:ext cx="7620000" cy="45148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uiExpand="1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843" y="4848741"/>
            <a:ext cx="11684000" cy="67183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0" y="1803442"/>
            <a:ext cx="88773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379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App Concept"/>
          <p:cNvSpPr txBox="1">
            <a:spLocks noGrp="1"/>
          </p:cNvSpPr>
          <p:nvPr>
            <p:ph type="title"/>
          </p:nvPr>
        </p:nvSpPr>
        <p:spPr>
          <a:xfrm>
            <a:off x="660400" y="492943"/>
            <a:ext cx="11684000" cy="1422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</a:t>
            </a:r>
            <a:r>
              <a:rPr dirty="0" smtClean="0"/>
              <a:t> </a:t>
            </a:r>
            <a:r>
              <a:rPr dirty="0"/>
              <a:t>Concept</a:t>
            </a:r>
          </a:p>
        </p:txBody>
      </p:sp>
      <p:sp>
        <p:nvSpPr>
          <p:cNvPr id="2" name="AutoShape 6" descr="Image result for stick figure of a girl in black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54434" y="2638697"/>
            <a:ext cx="3344091" cy="219546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all" spc="384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26479" y="2365873"/>
            <a:ext cx="3981542" cy="308405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all" spc="384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9154" y="1320800"/>
            <a:ext cx="3941753" cy="378677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all" spc="384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509485"/>
            <a:ext cx="8210550" cy="5686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7570908"/>
            <a:ext cx="1714500" cy="821749"/>
          </a:xfrm>
          <a:prstGeom prst="rect">
            <a:avLst/>
          </a:prstGeom>
        </p:spPr>
      </p:pic>
      <p:pic>
        <p:nvPicPr>
          <p:cNvPr id="3074" name="Picture 2" descr="Image result for calend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712" y="5616544"/>
            <a:ext cx="4857750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561" y="289624"/>
            <a:ext cx="5219700" cy="2771775"/>
          </a:xfrm>
          <a:prstGeom prst="rect">
            <a:avLst/>
          </a:prstGeom>
        </p:spPr>
      </p:pic>
      <p:sp>
        <p:nvSpPr>
          <p:cNvPr id="11" name="AutoShape 8" descr="Image result for mountain bike N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2" descr="Image result for mountain bike N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7210" y="3716380"/>
            <a:ext cx="2486025" cy="1733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4554" y="7266788"/>
            <a:ext cx="3971925" cy="2066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4028" y="3103988"/>
            <a:ext cx="32289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668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836058"/>
            <a:ext cx="5276850" cy="3419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Proposal Process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5762694"/>
            <a:ext cx="5267325" cy="3190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571" y="5643631"/>
            <a:ext cx="5295900" cy="3429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8096" y="1836057"/>
            <a:ext cx="52863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11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Design Proce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dirty="0" smtClean="0"/>
              <a:t>Design </a:t>
            </a:r>
            <a:r>
              <a:rPr dirty="0"/>
              <a:t>Process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25944" y="2032000"/>
            <a:ext cx="329577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Berk</a:t>
            </a:r>
            <a:r>
              <a:rPr lang="en-US" dirty="0" smtClean="0"/>
              <a:t> &amp; Henry 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venir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58105" y="2031999"/>
            <a:ext cx="346729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Light"/>
              </a:rPr>
              <a:t>Ned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Light"/>
              </a:rPr>
              <a:t> &amp; Sharon 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venir Light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403566" y="3007203"/>
            <a:ext cx="470265" cy="894393"/>
          </a:xfrm>
          <a:prstGeom prst="downArrow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all" spc="384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8486502" y="2850293"/>
            <a:ext cx="470265" cy="894393"/>
          </a:xfrm>
          <a:prstGeom prst="downArrow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all" spc="384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4995" y="3864768"/>
            <a:ext cx="4807406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Light"/>
              </a:rPr>
              <a:t>Authentication: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Light"/>
              </a:rPr>
              <a:t>Passport.js</a:t>
            </a:r>
            <a:r>
              <a:rPr lang="en-US" dirty="0"/>
              <a:t> </a:t>
            </a:r>
            <a:r>
              <a:rPr lang="en-US" dirty="0" smtClean="0"/>
              <a:t>&amp;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Light"/>
              </a:rPr>
              <a:t>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Light"/>
              </a:rPr>
              <a:t>bcrypt</a:t>
            </a:r>
            <a:endParaRPr kumimoji="0" lang="en-US" sz="4000" b="0" i="0" u="none" strike="noStrike" cap="none" spc="0" normalizeH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venir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MongoDB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425354" y="3720211"/>
            <a:ext cx="7062832" cy="31803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API’s: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Meetup.com &amp; mtbproject.com</a:t>
            </a:r>
            <a:endParaRPr lang="en-US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Researched Calendars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Styling &amp; Layout</a:t>
            </a:r>
            <a:endParaRPr lang="en-US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venir Light"/>
            </a:endParaRPr>
          </a:p>
        </p:txBody>
      </p:sp>
      <p:cxnSp>
        <p:nvCxnSpPr>
          <p:cNvPr id="18" name="Elbow Connector 17"/>
          <p:cNvCxnSpPr/>
          <p:nvPr/>
        </p:nvCxnSpPr>
        <p:spPr>
          <a:xfrm rot="5400000">
            <a:off x="7032491" y="6442650"/>
            <a:ext cx="1788970" cy="1589316"/>
          </a:xfrm>
          <a:prstGeom prst="bentConnector3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/>
          <p:cNvSpPr txBox="1"/>
          <p:nvPr/>
        </p:nvSpPr>
        <p:spPr>
          <a:xfrm>
            <a:off x="3140131" y="7981363"/>
            <a:ext cx="6006452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Light"/>
              </a:rPr>
              <a:t>Rejoined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Light"/>
              </a:rPr>
              <a:t> efforts to pull all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Light"/>
              </a:rPr>
              <a:t>of our </a:t>
            </a:r>
            <a:r>
              <a:rPr lang="en-US" dirty="0" smtClean="0"/>
              <a:t>research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venir Light"/>
              </a:rPr>
              <a:t> together 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venir Light"/>
            </a:endParaRPr>
          </a:p>
        </p:txBody>
      </p:sp>
      <p:cxnSp>
        <p:nvCxnSpPr>
          <p:cNvPr id="24" name="Elbow Connector 23"/>
          <p:cNvCxnSpPr/>
          <p:nvPr/>
        </p:nvCxnSpPr>
        <p:spPr>
          <a:xfrm rot="16200000" flipH="1">
            <a:off x="2426938" y="6063919"/>
            <a:ext cx="2306540" cy="1883022"/>
          </a:xfrm>
          <a:prstGeom prst="bentConnector3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chnolog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</a:t>
            </a:r>
            <a:r>
              <a:rPr dirty="0" smtClean="0"/>
              <a:t>Technologies</a:t>
            </a:r>
            <a:endParaRPr dirty="0"/>
          </a:p>
        </p:txBody>
      </p:sp>
      <p:sp>
        <p:nvSpPr>
          <p:cNvPr id="153" name="HTML / CSS / JavaScript…"/>
          <p:cNvSpPr txBox="1">
            <a:spLocks noGrp="1"/>
          </p:cNvSpPr>
          <p:nvPr>
            <p:ph type="body" sz="half" idx="1"/>
          </p:nvPr>
        </p:nvSpPr>
        <p:spPr>
          <a:xfrm>
            <a:off x="1239639" y="1790356"/>
            <a:ext cx="5262761" cy="6718300"/>
          </a:xfrm>
          <a:prstGeom prst="rect">
            <a:avLst/>
          </a:prstGeom>
        </p:spPr>
        <p:txBody>
          <a:bodyPr/>
          <a:lstStyle/>
          <a:p>
            <a:pPr marL="408812" indent="-408812" defTabSz="508254">
              <a:spcBef>
                <a:spcPts val="3600"/>
              </a:spcBef>
              <a:defRPr sz="3132"/>
            </a:pPr>
            <a:r>
              <a:rPr dirty="0"/>
              <a:t>HTML / CSS / JavaScript</a:t>
            </a:r>
          </a:p>
          <a:p>
            <a:pPr marL="408812" indent="-408812" defTabSz="508254">
              <a:spcBef>
                <a:spcPts val="3600"/>
              </a:spcBef>
              <a:defRPr sz="3132"/>
            </a:pPr>
            <a:r>
              <a:rPr dirty="0"/>
              <a:t>Passport.js / </a:t>
            </a:r>
            <a:r>
              <a:rPr dirty="0" err="1"/>
              <a:t>bcrypt</a:t>
            </a:r>
            <a:endParaRPr dirty="0"/>
          </a:p>
          <a:p>
            <a:pPr marL="408812" indent="-408812" defTabSz="508254">
              <a:spcBef>
                <a:spcPts val="3600"/>
              </a:spcBef>
              <a:defRPr sz="3132"/>
            </a:pPr>
            <a:r>
              <a:rPr dirty="0"/>
              <a:t>Node.js / Express.js</a:t>
            </a:r>
          </a:p>
          <a:p>
            <a:pPr marL="408812" indent="-408812" defTabSz="508254">
              <a:spcBef>
                <a:spcPts val="3600"/>
              </a:spcBef>
              <a:defRPr sz="3132"/>
            </a:pPr>
            <a:r>
              <a:rPr dirty="0"/>
              <a:t>MongoDB / Mongoose</a:t>
            </a:r>
          </a:p>
          <a:p>
            <a:pPr marL="408812" indent="-408812" defTabSz="508254">
              <a:spcBef>
                <a:spcPts val="3600"/>
              </a:spcBef>
              <a:defRPr sz="3132"/>
            </a:pPr>
            <a:r>
              <a:rPr dirty="0"/>
              <a:t>React.js</a:t>
            </a:r>
          </a:p>
          <a:p>
            <a:pPr marL="408812" indent="-408812" defTabSz="508254">
              <a:spcBef>
                <a:spcPts val="3600"/>
              </a:spcBef>
              <a:defRPr sz="3132"/>
            </a:pPr>
            <a:r>
              <a:rPr dirty="0" smtClean="0"/>
              <a:t>Bootstrap</a:t>
            </a:r>
            <a:endParaRPr dirty="0"/>
          </a:p>
        </p:txBody>
      </p:sp>
      <p:sp>
        <p:nvSpPr>
          <p:cNvPr id="154" name="&quot;dependencies&quot;: {…"/>
          <p:cNvSpPr txBox="1"/>
          <p:nvPr/>
        </p:nvSpPr>
        <p:spPr>
          <a:xfrm>
            <a:off x="7434962" y="3454228"/>
            <a:ext cx="6432359" cy="383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100"/>
              </a:lnSpc>
              <a:defRPr sz="18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"dependencies"</a:t>
            </a:r>
            <a:r>
              <a:rPr dirty="0">
                <a:solidFill>
                  <a:srgbClr val="D4D4D4"/>
                </a:solidFill>
              </a:rPr>
              <a:t>: {</a:t>
            </a:r>
          </a:p>
          <a:p>
            <a:pPr algn="l" defTabSz="457200">
              <a:lnSpc>
                <a:spcPts val="4100"/>
              </a:lnSpc>
              <a:defRPr sz="1800">
                <a:solidFill>
                  <a:srgbClr val="CE917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4D4D4"/>
                </a:solidFill>
              </a:rPr>
              <a:t>    </a:t>
            </a:r>
            <a:r>
              <a:rPr dirty="0">
                <a:solidFill>
                  <a:srgbClr val="9CDCFE"/>
                </a:solidFill>
              </a:rPr>
              <a:t>"</a:t>
            </a:r>
            <a:r>
              <a:rPr dirty="0" err="1">
                <a:solidFill>
                  <a:srgbClr val="9CDCFE"/>
                </a:solidFill>
              </a:rPr>
              <a:t>axios</a:t>
            </a:r>
            <a:r>
              <a:rPr dirty="0">
                <a:solidFill>
                  <a:srgbClr val="9CDCFE"/>
                </a:solidFill>
              </a:rPr>
              <a:t>"</a:t>
            </a:r>
            <a:r>
              <a:rPr dirty="0">
                <a:solidFill>
                  <a:srgbClr val="D4D4D4"/>
                </a:solidFill>
              </a:rPr>
              <a:t>: </a:t>
            </a:r>
            <a:r>
              <a:rPr dirty="0"/>
              <a:t>"^0.16.2"</a:t>
            </a:r>
            <a:r>
              <a:rPr dirty="0">
                <a:solidFill>
                  <a:srgbClr val="D4D4D4"/>
                </a:solidFill>
              </a:rPr>
              <a:t>,</a:t>
            </a:r>
          </a:p>
          <a:p>
            <a:pPr algn="l" defTabSz="457200">
              <a:lnSpc>
                <a:spcPts val="4100"/>
              </a:lnSpc>
              <a:defRPr sz="18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4D4D4"/>
                </a:solidFill>
              </a:rPr>
              <a:t>    </a:t>
            </a:r>
            <a:r>
              <a:rPr dirty="0"/>
              <a:t>"</a:t>
            </a:r>
            <a:r>
              <a:rPr dirty="0" err="1"/>
              <a:t>bcrypt</a:t>
            </a:r>
            <a:r>
              <a:rPr dirty="0"/>
              <a:t>"</a:t>
            </a:r>
            <a:r>
              <a:rPr dirty="0">
                <a:solidFill>
                  <a:srgbClr val="D4D4D4"/>
                </a:solidFill>
              </a:rPr>
              <a:t>: </a:t>
            </a:r>
            <a:r>
              <a:rPr dirty="0">
                <a:solidFill>
                  <a:srgbClr val="CE9178"/>
                </a:solidFill>
              </a:rPr>
              <a:t>"^3.0.0"</a:t>
            </a:r>
            <a:r>
              <a:rPr dirty="0">
                <a:solidFill>
                  <a:srgbClr val="D4D4D4"/>
                </a:solidFill>
              </a:rPr>
              <a:t>,</a:t>
            </a:r>
          </a:p>
          <a:p>
            <a:pPr algn="l" defTabSz="457200">
              <a:lnSpc>
                <a:spcPts val="4100"/>
              </a:lnSpc>
              <a:defRPr sz="18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4D4D4"/>
                </a:solidFill>
              </a:rPr>
              <a:t>    </a:t>
            </a:r>
            <a:r>
              <a:rPr dirty="0"/>
              <a:t>"body-parser"</a:t>
            </a:r>
            <a:r>
              <a:rPr dirty="0">
                <a:solidFill>
                  <a:srgbClr val="D4D4D4"/>
                </a:solidFill>
              </a:rPr>
              <a:t>: </a:t>
            </a:r>
            <a:r>
              <a:rPr dirty="0">
                <a:solidFill>
                  <a:srgbClr val="CE9178"/>
                </a:solidFill>
              </a:rPr>
              <a:t>"^1.17.2"</a:t>
            </a:r>
            <a:r>
              <a:rPr dirty="0">
                <a:solidFill>
                  <a:srgbClr val="D4D4D4"/>
                </a:solidFill>
              </a:rPr>
              <a:t>,</a:t>
            </a:r>
          </a:p>
          <a:p>
            <a:pPr algn="l" defTabSz="457200">
              <a:lnSpc>
                <a:spcPts val="4100"/>
              </a:lnSpc>
              <a:defRPr sz="18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4D4D4"/>
                </a:solidFill>
              </a:rPr>
              <a:t>    </a:t>
            </a:r>
            <a:r>
              <a:rPr dirty="0"/>
              <a:t>"express"</a:t>
            </a:r>
            <a:r>
              <a:rPr dirty="0">
                <a:solidFill>
                  <a:srgbClr val="D4D4D4"/>
                </a:solidFill>
              </a:rPr>
              <a:t>: </a:t>
            </a:r>
            <a:r>
              <a:rPr dirty="0">
                <a:solidFill>
                  <a:srgbClr val="CE9178"/>
                </a:solidFill>
              </a:rPr>
              <a:t>"^4.15.4"</a:t>
            </a:r>
            <a:r>
              <a:rPr dirty="0">
                <a:solidFill>
                  <a:srgbClr val="D4D4D4"/>
                </a:solidFill>
              </a:rPr>
              <a:t>,</a:t>
            </a:r>
          </a:p>
          <a:p>
            <a:pPr algn="l" defTabSz="457200">
              <a:lnSpc>
                <a:spcPts val="4100"/>
              </a:lnSpc>
              <a:defRPr sz="18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4D4D4"/>
                </a:solidFill>
              </a:rPr>
              <a:t>    </a:t>
            </a:r>
            <a:r>
              <a:rPr dirty="0"/>
              <a:t>"express-session"</a:t>
            </a:r>
            <a:r>
              <a:rPr dirty="0">
                <a:solidFill>
                  <a:srgbClr val="D4D4D4"/>
                </a:solidFill>
              </a:rPr>
              <a:t>: </a:t>
            </a:r>
            <a:r>
              <a:rPr dirty="0">
                <a:solidFill>
                  <a:srgbClr val="CE9178"/>
                </a:solidFill>
              </a:rPr>
              <a:t>"^1.15.6"</a:t>
            </a:r>
            <a:r>
              <a:rPr dirty="0">
                <a:solidFill>
                  <a:srgbClr val="D4D4D4"/>
                </a:solidFill>
              </a:rPr>
              <a:t>,</a:t>
            </a:r>
          </a:p>
          <a:p>
            <a:pPr algn="l" defTabSz="457200">
              <a:lnSpc>
                <a:spcPts val="4100"/>
              </a:lnSpc>
              <a:defRPr sz="18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4D4D4"/>
                </a:solidFill>
              </a:rPr>
              <a:t>    </a:t>
            </a:r>
            <a:r>
              <a:rPr dirty="0"/>
              <a:t>"if-</a:t>
            </a:r>
            <a:r>
              <a:rPr dirty="0" err="1"/>
              <a:t>env</a:t>
            </a:r>
            <a:r>
              <a:rPr dirty="0"/>
              <a:t>"</a:t>
            </a:r>
            <a:r>
              <a:rPr dirty="0">
                <a:solidFill>
                  <a:srgbClr val="D4D4D4"/>
                </a:solidFill>
              </a:rPr>
              <a:t>: </a:t>
            </a:r>
            <a:r>
              <a:rPr dirty="0">
                <a:solidFill>
                  <a:srgbClr val="CE9178"/>
                </a:solidFill>
              </a:rPr>
              <a:t>"^1.0.4"</a:t>
            </a:r>
            <a:r>
              <a:rPr dirty="0">
                <a:solidFill>
                  <a:srgbClr val="D4D4D4"/>
                </a:solidFill>
              </a:rPr>
              <a:t>,</a:t>
            </a:r>
          </a:p>
          <a:p>
            <a:pPr algn="l" defTabSz="457200">
              <a:lnSpc>
                <a:spcPts val="4100"/>
              </a:lnSpc>
              <a:defRPr sz="1800">
                <a:solidFill>
                  <a:srgbClr val="CE917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4D4D4"/>
                </a:solidFill>
              </a:rPr>
              <a:t>    </a:t>
            </a:r>
            <a:r>
              <a:rPr dirty="0">
                <a:solidFill>
                  <a:srgbClr val="9CDCFE"/>
                </a:solidFill>
              </a:rPr>
              <a:t>"moment"</a:t>
            </a:r>
            <a:r>
              <a:rPr dirty="0">
                <a:solidFill>
                  <a:srgbClr val="D4D4D4"/>
                </a:solidFill>
              </a:rPr>
              <a:t>: </a:t>
            </a:r>
            <a:r>
              <a:rPr dirty="0"/>
              <a:t>"^2.22.2"</a:t>
            </a:r>
            <a:r>
              <a:rPr dirty="0">
                <a:solidFill>
                  <a:srgbClr val="D4D4D4"/>
                </a:solidFill>
              </a:rPr>
              <a:t>,</a:t>
            </a:r>
          </a:p>
          <a:p>
            <a:pPr algn="l" defTabSz="457200">
              <a:lnSpc>
                <a:spcPts val="4100"/>
              </a:lnSpc>
              <a:defRPr sz="18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4D4D4"/>
                </a:solidFill>
              </a:rPr>
              <a:t>    </a:t>
            </a:r>
            <a:r>
              <a:rPr dirty="0"/>
              <a:t>"mongoose"</a:t>
            </a:r>
            <a:r>
              <a:rPr dirty="0">
                <a:solidFill>
                  <a:srgbClr val="D4D4D4"/>
                </a:solidFill>
              </a:rPr>
              <a:t>: </a:t>
            </a:r>
            <a:r>
              <a:rPr dirty="0">
                <a:solidFill>
                  <a:srgbClr val="CE9178"/>
                </a:solidFill>
              </a:rPr>
              <a:t>"^5.0.17"</a:t>
            </a:r>
            <a:r>
              <a:rPr dirty="0">
                <a:solidFill>
                  <a:srgbClr val="D4D4D4"/>
                </a:solidFill>
              </a:rPr>
              <a:t>,</a:t>
            </a:r>
          </a:p>
          <a:p>
            <a:pPr algn="l" defTabSz="457200">
              <a:lnSpc>
                <a:spcPts val="4100"/>
              </a:lnSpc>
              <a:defRPr sz="18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4D4D4"/>
                </a:solidFill>
              </a:rPr>
              <a:t>    </a:t>
            </a:r>
            <a:r>
              <a:rPr dirty="0"/>
              <a:t>"passport"</a:t>
            </a:r>
            <a:r>
              <a:rPr dirty="0">
                <a:solidFill>
                  <a:srgbClr val="D4D4D4"/>
                </a:solidFill>
              </a:rPr>
              <a:t>: </a:t>
            </a:r>
            <a:r>
              <a:rPr dirty="0">
                <a:solidFill>
                  <a:srgbClr val="CE9178"/>
                </a:solidFill>
              </a:rPr>
              <a:t>"^0.4.0"</a:t>
            </a:r>
            <a:r>
              <a:rPr dirty="0">
                <a:solidFill>
                  <a:srgbClr val="D4D4D4"/>
                </a:solidFill>
              </a:rPr>
              <a:t>,</a:t>
            </a:r>
          </a:p>
          <a:p>
            <a:pPr algn="l" defTabSz="457200">
              <a:lnSpc>
                <a:spcPts val="4100"/>
              </a:lnSpc>
              <a:defRPr sz="18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4D4D4"/>
                </a:solidFill>
              </a:rPr>
              <a:t>    </a:t>
            </a:r>
            <a:r>
              <a:rPr dirty="0"/>
              <a:t>"passport-local"</a:t>
            </a:r>
            <a:r>
              <a:rPr dirty="0">
                <a:solidFill>
                  <a:srgbClr val="D4D4D4"/>
                </a:solidFill>
              </a:rPr>
              <a:t>: </a:t>
            </a:r>
            <a:r>
              <a:rPr dirty="0">
                <a:solidFill>
                  <a:srgbClr val="CE9178"/>
                </a:solidFill>
              </a:rPr>
              <a:t>"^1.0.0"</a:t>
            </a:r>
            <a:r>
              <a:rPr dirty="0">
                <a:solidFill>
                  <a:srgbClr val="D4D4D4"/>
                </a:solidFill>
              </a:rPr>
              <a:t>,</a:t>
            </a:r>
          </a:p>
          <a:p>
            <a:pPr algn="l" defTabSz="457200">
              <a:lnSpc>
                <a:spcPts val="4100"/>
              </a:lnSpc>
              <a:defRPr sz="18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4D4D4"/>
                </a:solidFill>
              </a:rPr>
              <a:t>    </a:t>
            </a:r>
            <a:r>
              <a:rPr dirty="0"/>
              <a:t>"react-star-ratings"</a:t>
            </a:r>
            <a:r>
              <a:rPr dirty="0">
                <a:solidFill>
                  <a:srgbClr val="D4D4D4"/>
                </a:solidFill>
              </a:rPr>
              <a:t>: </a:t>
            </a:r>
            <a:r>
              <a:rPr dirty="0">
                <a:solidFill>
                  <a:srgbClr val="CE9178"/>
                </a:solidFill>
              </a:rPr>
              <a:t>"^2.3.0"</a:t>
            </a:r>
            <a:r>
              <a:rPr dirty="0">
                <a:solidFill>
                  <a:srgbClr val="D4D4D4"/>
                </a:solidFill>
              </a:rPr>
              <a:t>,</a:t>
            </a:r>
          </a:p>
          <a:p>
            <a:pPr algn="l" defTabSz="457200">
              <a:lnSpc>
                <a:spcPts val="4100"/>
              </a:lnSpc>
              <a:defRPr sz="18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4D4D4"/>
                </a:solidFill>
              </a:rPr>
              <a:t>    </a:t>
            </a:r>
            <a:r>
              <a:rPr dirty="0"/>
              <a:t>"</a:t>
            </a:r>
            <a:r>
              <a:rPr dirty="0" err="1"/>
              <a:t>reactstrap</a:t>
            </a:r>
            <a:r>
              <a:rPr dirty="0"/>
              <a:t>"</a:t>
            </a:r>
            <a:r>
              <a:rPr dirty="0">
                <a:solidFill>
                  <a:srgbClr val="D4D4D4"/>
                </a:solidFill>
              </a:rPr>
              <a:t>: </a:t>
            </a:r>
            <a:r>
              <a:rPr dirty="0">
                <a:solidFill>
                  <a:srgbClr val="CE9178"/>
                </a:solidFill>
              </a:rPr>
              <a:t>"^6.3.0"</a:t>
            </a:r>
            <a:endParaRPr dirty="0">
              <a:solidFill>
                <a:srgbClr val="D4D4D4"/>
              </a:solidFill>
            </a:endParaRPr>
          </a:p>
          <a:p>
            <a:pPr algn="l" defTabSz="457200">
              <a:lnSpc>
                <a:spcPts val="4100"/>
              </a:lnSpc>
              <a:defRPr sz="18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722" y="2970382"/>
            <a:ext cx="2038350" cy="425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70" y="3399006"/>
            <a:ext cx="1476375" cy="3400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749" y="1823263"/>
            <a:ext cx="2381250" cy="6848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0676" y="1823263"/>
            <a:ext cx="2105025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57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87" y="1588723"/>
            <a:ext cx="10715625" cy="6029325"/>
          </a:xfrm>
          <a:prstGeom prst="rect">
            <a:avLst/>
          </a:prstGeom>
        </p:spPr>
      </p:pic>
      <p:sp>
        <p:nvSpPr>
          <p:cNvPr id="156" name="Functionality"/>
          <p:cNvSpPr txBox="1">
            <a:spLocks noGrp="1"/>
          </p:cNvSpPr>
          <p:nvPr>
            <p:ph type="title"/>
          </p:nvPr>
        </p:nvSpPr>
        <p:spPr>
          <a:xfrm>
            <a:off x="549190" y="519177"/>
            <a:ext cx="11684000" cy="1422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</a:t>
            </a:r>
            <a:r>
              <a:rPr dirty="0" smtClean="0"/>
              <a:t>Functionality</a:t>
            </a:r>
            <a:endParaRPr dirty="0"/>
          </a:p>
        </p:txBody>
      </p:sp>
      <p:sp>
        <p:nvSpPr>
          <p:cNvPr id="157" name="https://peaceful-anchorage-48128.herokuapp.com/"/>
          <p:cNvSpPr txBox="1">
            <a:spLocks noGrp="1"/>
          </p:cNvSpPr>
          <p:nvPr>
            <p:ph type="body" idx="1"/>
          </p:nvPr>
        </p:nvSpPr>
        <p:spPr>
          <a:xfrm>
            <a:off x="1700640" y="8174102"/>
            <a:ext cx="11199813" cy="84613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u="sng">
                <a:hlinkClick r:id="rId3"/>
              </a:defRPr>
            </a:lvl1pPr>
          </a:lstStyle>
          <a:p>
            <a:pPr>
              <a:defRPr u="none"/>
            </a:pPr>
            <a:r>
              <a:rPr u="sng" dirty="0">
                <a:hlinkClick r:id="rId3"/>
              </a:rPr>
              <a:t>https://</a:t>
            </a:r>
            <a:r>
              <a:rPr u="sng" dirty="0" smtClean="0">
                <a:hlinkClick r:id="rId3"/>
              </a:rPr>
              <a:t>peaceful-anchorae-48128.herokuapp.com</a:t>
            </a:r>
            <a:r>
              <a:rPr u="sng" dirty="0">
                <a:hlinkClick r:id="rId3"/>
              </a:rPr>
              <a:t>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04" y="7976394"/>
            <a:ext cx="1279525" cy="12795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all" spc="384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all" spc="384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326</Words>
  <Application>Microsoft Office PowerPoint</Application>
  <PresentationFormat>Custom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Book</vt:lpstr>
      <vt:lpstr>Avenir Light</vt:lpstr>
      <vt:lpstr>Avenir Medium</vt:lpstr>
      <vt:lpstr>Helvetica Neue</vt:lpstr>
      <vt:lpstr>Menlo</vt:lpstr>
      <vt:lpstr>New_Template1</vt:lpstr>
      <vt:lpstr>CrankHeads</vt:lpstr>
      <vt:lpstr>MOTIVATION</vt:lpstr>
      <vt:lpstr>PowerPoint Presentation</vt:lpstr>
      <vt:lpstr>The Concept</vt:lpstr>
      <vt:lpstr>The Proposal Process</vt:lpstr>
      <vt:lpstr>THE Design Process</vt:lpstr>
      <vt:lpstr>The Technologies</vt:lpstr>
      <vt:lpstr>The file structure</vt:lpstr>
      <vt:lpstr>The Functionality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CrankHeads</dc:title>
  <dc:creator>Sharon</dc:creator>
  <cp:lastModifiedBy>Counter Tools</cp:lastModifiedBy>
  <cp:revision>32</cp:revision>
  <dcterms:modified xsi:type="dcterms:W3CDTF">2018-08-01T21:17:56Z</dcterms:modified>
</cp:coreProperties>
</file>