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17"/>
  </p:notesMasterIdLst>
  <p:sldIdLst>
    <p:sldId id="256" r:id="rId2"/>
    <p:sldId id="263" r:id="rId3"/>
    <p:sldId id="264" r:id="rId4"/>
    <p:sldId id="270" r:id="rId5"/>
    <p:sldId id="265" r:id="rId6"/>
    <p:sldId id="268" r:id="rId7"/>
    <p:sldId id="272" r:id="rId8"/>
    <p:sldId id="261" r:id="rId9"/>
    <p:sldId id="257" r:id="rId10"/>
    <p:sldId id="260" r:id="rId11"/>
    <p:sldId id="259" r:id="rId12"/>
    <p:sldId id="258" r:id="rId13"/>
    <p:sldId id="262" r:id="rId14"/>
    <p:sldId id="269" r:id="rId15"/>
    <p:sldId id="27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90" d="100"/>
          <a:sy n="90" d="100"/>
        </p:scale>
        <p:origin x="23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0519BD-88B6-438B-993C-31F3E718EFA7}" type="doc">
      <dgm:prSet loTypeId="urn:microsoft.com/office/officeart/2018/2/layout/IconLabel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D54C11B-29A3-49BD-A51A-39DE40BB14C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Tabela desmatamento por município e bioma (INPE e Base dos Dados);</a:t>
          </a:r>
          <a:endParaRPr lang="en-US" dirty="0"/>
        </a:p>
      </dgm:t>
    </dgm:pt>
    <dgm:pt modelId="{D45D1763-4A76-4BB0-821E-493DA458D61C}" type="parTrans" cxnId="{82625F7E-18EF-4B62-96B7-5BD379AD78D7}">
      <dgm:prSet/>
      <dgm:spPr/>
      <dgm:t>
        <a:bodyPr/>
        <a:lstStyle/>
        <a:p>
          <a:endParaRPr lang="en-US"/>
        </a:p>
      </dgm:t>
    </dgm:pt>
    <dgm:pt modelId="{E06AF1FB-8200-4303-ACF6-20A8F74852ED}" type="sibTrans" cxnId="{82625F7E-18EF-4B62-96B7-5BD379AD78D7}">
      <dgm:prSet/>
      <dgm:spPr/>
      <dgm:t>
        <a:bodyPr/>
        <a:lstStyle/>
        <a:p>
          <a:endParaRPr lang="en-US"/>
        </a:p>
      </dgm:t>
    </dgm:pt>
    <dgm:pt modelId="{3C739658-0E0F-4DC0-9FAF-4162361BFE4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Tabela município de dados geográficos brasileiros (IPEA e Base dos Dados);</a:t>
          </a:r>
          <a:endParaRPr lang="en-US"/>
        </a:p>
      </dgm:t>
    </dgm:pt>
    <dgm:pt modelId="{76D7C946-7997-477A-A136-8FEBAF73D0A0}" type="parTrans" cxnId="{6E56DB31-D41C-4E66-A881-A26AB6AA605A}">
      <dgm:prSet/>
      <dgm:spPr/>
      <dgm:t>
        <a:bodyPr/>
        <a:lstStyle/>
        <a:p>
          <a:endParaRPr lang="en-US"/>
        </a:p>
      </dgm:t>
    </dgm:pt>
    <dgm:pt modelId="{92E4F5CC-9A33-4353-B770-7E294557881A}" type="sibTrans" cxnId="{6E56DB31-D41C-4E66-A881-A26AB6AA605A}">
      <dgm:prSet/>
      <dgm:spPr/>
      <dgm:t>
        <a:bodyPr/>
        <a:lstStyle/>
        <a:p>
          <a:endParaRPr lang="en-US"/>
        </a:p>
      </dgm:t>
    </dgm:pt>
    <dgm:pt modelId="{FBCAFB29-8592-4BF4-9060-3963B5E7C91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Tabela do PIB municipal (IBGE e Base dos Dados);</a:t>
          </a:r>
          <a:endParaRPr lang="en-US" dirty="0"/>
        </a:p>
      </dgm:t>
    </dgm:pt>
    <dgm:pt modelId="{BFE991B3-F91A-4191-94CA-2BD2A8DC44B4}" type="parTrans" cxnId="{57078E36-731F-4ADF-8647-B6A92EA2C229}">
      <dgm:prSet/>
      <dgm:spPr/>
      <dgm:t>
        <a:bodyPr/>
        <a:lstStyle/>
        <a:p>
          <a:endParaRPr lang="en-US"/>
        </a:p>
      </dgm:t>
    </dgm:pt>
    <dgm:pt modelId="{7B91EBD1-3C0E-4FD7-A95A-07A3464A5A2D}" type="sibTrans" cxnId="{57078E36-731F-4ADF-8647-B6A92EA2C229}">
      <dgm:prSet/>
      <dgm:spPr/>
      <dgm:t>
        <a:bodyPr/>
        <a:lstStyle/>
        <a:p>
          <a:endParaRPr lang="en-US"/>
        </a:p>
      </dgm:t>
    </dgm:pt>
    <dgm:pt modelId="{5C241B23-CDEA-40EC-8973-75E259E3E78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Tabela dados municipais (IBGE).</a:t>
          </a:r>
          <a:endParaRPr lang="en-US"/>
        </a:p>
      </dgm:t>
    </dgm:pt>
    <dgm:pt modelId="{44C81555-2B67-4788-A2F3-C2D24D45DCD7}" type="parTrans" cxnId="{761886C8-0CFE-4CC7-A5D7-C2F047C795A5}">
      <dgm:prSet/>
      <dgm:spPr/>
      <dgm:t>
        <a:bodyPr/>
        <a:lstStyle/>
        <a:p>
          <a:endParaRPr lang="en-US"/>
        </a:p>
      </dgm:t>
    </dgm:pt>
    <dgm:pt modelId="{08667642-9B13-405F-9E35-30E09E913303}" type="sibTrans" cxnId="{761886C8-0CFE-4CC7-A5D7-C2F047C795A5}">
      <dgm:prSet/>
      <dgm:spPr/>
      <dgm:t>
        <a:bodyPr/>
        <a:lstStyle/>
        <a:p>
          <a:endParaRPr lang="en-US"/>
        </a:p>
      </dgm:t>
    </dgm:pt>
    <dgm:pt modelId="{0B716085-206D-4C19-B74B-AA42C4AB26E6}" type="pres">
      <dgm:prSet presAssocID="{3C0519BD-88B6-438B-993C-31F3E718EFA7}" presName="root" presStyleCnt="0">
        <dgm:presLayoutVars>
          <dgm:dir/>
          <dgm:resizeHandles val="exact"/>
        </dgm:presLayoutVars>
      </dgm:prSet>
      <dgm:spPr/>
    </dgm:pt>
    <dgm:pt modelId="{EA451F6D-514B-4EF0-9D28-21D116FA274B}" type="pres">
      <dgm:prSet presAssocID="{4D54C11B-29A3-49BD-A51A-39DE40BB14C1}" presName="compNode" presStyleCnt="0"/>
      <dgm:spPr/>
    </dgm:pt>
    <dgm:pt modelId="{8E33F88F-C6BC-48A3-94AA-527180072F97}" type="pres">
      <dgm:prSet presAssocID="{4D54C11B-29A3-49BD-A51A-39DE40BB14C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ela estrutura de tópicos"/>
        </a:ext>
      </dgm:extLst>
    </dgm:pt>
    <dgm:pt modelId="{88669550-DD5E-4051-9182-ECD4B910F428}" type="pres">
      <dgm:prSet presAssocID="{4D54C11B-29A3-49BD-A51A-39DE40BB14C1}" presName="spaceRect" presStyleCnt="0"/>
      <dgm:spPr/>
    </dgm:pt>
    <dgm:pt modelId="{5B272BB8-2A52-44A8-9790-F8D63E168D91}" type="pres">
      <dgm:prSet presAssocID="{4D54C11B-29A3-49BD-A51A-39DE40BB14C1}" presName="textRect" presStyleLbl="revTx" presStyleIdx="0" presStyleCnt="4">
        <dgm:presLayoutVars>
          <dgm:chMax val="1"/>
          <dgm:chPref val="1"/>
        </dgm:presLayoutVars>
      </dgm:prSet>
      <dgm:spPr/>
    </dgm:pt>
    <dgm:pt modelId="{C0E3C29C-83AA-4548-B6F6-D87921D4F006}" type="pres">
      <dgm:prSet presAssocID="{E06AF1FB-8200-4303-ACF6-20A8F74852ED}" presName="sibTrans" presStyleCnt="0"/>
      <dgm:spPr/>
    </dgm:pt>
    <dgm:pt modelId="{92146981-7582-49A1-9DEB-63C54F3D846C}" type="pres">
      <dgm:prSet presAssocID="{3C739658-0E0F-4DC0-9FAF-4162361BFE43}" presName="compNode" presStyleCnt="0"/>
      <dgm:spPr/>
    </dgm:pt>
    <dgm:pt modelId="{48EED08F-27C4-41F6-A764-79F4A38954CF}" type="pres">
      <dgm:prSet presAssocID="{3C739658-0E0F-4DC0-9FAF-4162361BFE43}" presName="iconRect" presStyleLbl="node1" presStyleIdx="1" presStyleCnt="4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upo"/>
        </a:ext>
      </dgm:extLst>
    </dgm:pt>
    <dgm:pt modelId="{C2CFC422-C01F-4E27-BE4E-3CD8607F2111}" type="pres">
      <dgm:prSet presAssocID="{3C739658-0E0F-4DC0-9FAF-4162361BFE43}" presName="spaceRect" presStyleCnt="0"/>
      <dgm:spPr/>
    </dgm:pt>
    <dgm:pt modelId="{ACEA9573-4DBB-47B5-B666-E969CB6AFF5C}" type="pres">
      <dgm:prSet presAssocID="{3C739658-0E0F-4DC0-9FAF-4162361BFE43}" presName="textRect" presStyleLbl="revTx" presStyleIdx="1" presStyleCnt="4">
        <dgm:presLayoutVars>
          <dgm:chMax val="1"/>
          <dgm:chPref val="1"/>
        </dgm:presLayoutVars>
      </dgm:prSet>
      <dgm:spPr/>
    </dgm:pt>
    <dgm:pt modelId="{C30B0CA5-01AF-4B3D-AA4A-30289A5D0B6C}" type="pres">
      <dgm:prSet presAssocID="{92E4F5CC-9A33-4353-B770-7E294557881A}" presName="sibTrans" presStyleCnt="0"/>
      <dgm:spPr/>
    </dgm:pt>
    <dgm:pt modelId="{94088416-8047-4078-B14B-ABC38E70E717}" type="pres">
      <dgm:prSet presAssocID="{FBCAFB29-8592-4BF4-9060-3963B5E7C915}" presName="compNode" presStyleCnt="0"/>
      <dgm:spPr/>
    </dgm:pt>
    <dgm:pt modelId="{393879E9-372E-4D13-8210-852C0C72F13E}" type="pres">
      <dgm:prSet presAssocID="{FBCAFB29-8592-4BF4-9060-3963B5E7C915}" presName="iconRect" presStyleLbl="node1" presStyleIdx="2" presStyleCnt="4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1ED2BCA-0D9C-4CE2-848F-A4124F164489}" type="pres">
      <dgm:prSet presAssocID="{FBCAFB29-8592-4BF4-9060-3963B5E7C915}" presName="spaceRect" presStyleCnt="0"/>
      <dgm:spPr/>
    </dgm:pt>
    <dgm:pt modelId="{29F5BA45-D665-4CD2-B934-BCDC94CDDE8E}" type="pres">
      <dgm:prSet presAssocID="{FBCAFB29-8592-4BF4-9060-3963B5E7C915}" presName="textRect" presStyleLbl="revTx" presStyleIdx="2" presStyleCnt="4">
        <dgm:presLayoutVars>
          <dgm:chMax val="1"/>
          <dgm:chPref val="1"/>
        </dgm:presLayoutVars>
      </dgm:prSet>
      <dgm:spPr/>
    </dgm:pt>
    <dgm:pt modelId="{711A0B25-5D74-4FAB-8B43-0B947A59F482}" type="pres">
      <dgm:prSet presAssocID="{7B91EBD1-3C0E-4FD7-A95A-07A3464A5A2D}" presName="sibTrans" presStyleCnt="0"/>
      <dgm:spPr/>
    </dgm:pt>
    <dgm:pt modelId="{57E879CE-7E60-49C4-88ED-148EB4948B0A}" type="pres">
      <dgm:prSet presAssocID="{5C241B23-CDEA-40EC-8973-75E259E3E789}" presName="compNode" presStyleCnt="0"/>
      <dgm:spPr/>
    </dgm:pt>
    <dgm:pt modelId="{B8635D2B-6C20-4418-8ABF-914402F614C9}" type="pres">
      <dgm:prSet presAssocID="{5C241B23-CDEA-40EC-8973-75E259E3E789}" presName="iconRect" presStyleLbl="node1" presStyleIdx="3" presStyleCnt="4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8792BA42-56F5-47C6-9075-B5C1F78934F2}" type="pres">
      <dgm:prSet presAssocID="{5C241B23-CDEA-40EC-8973-75E259E3E789}" presName="spaceRect" presStyleCnt="0"/>
      <dgm:spPr/>
    </dgm:pt>
    <dgm:pt modelId="{F350087C-69AA-4CBB-9603-6F0448D63F2C}" type="pres">
      <dgm:prSet presAssocID="{5C241B23-CDEA-40EC-8973-75E259E3E78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F486F1C-119A-42A8-B0C5-45947E1FEEA0}" type="presOf" srcId="{FBCAFB29-8592-4BF4-9060-3963B5E7C915}" destId="{29F5BA45-D665-4CD2-B934-BCDC94CDDE8E}" srcOrd="0" destOrd="0" presId="urn:microsoft.com/office/officeart/2018/2/layout/IconLabelList"/>
    <dgm:cxn modelId="{6E56DB31-D41C-4E66-A881-A26AB6AA605A}" srcId="{3C0519BD-88B6-438B-993C-31F3E718EFA7}" destId="{3C739658-0E0F-4DC0-9FAF-4162361BFE43}" srcOrd="1" destOrd="0" parTransId="{76D7C946-7997-477A-A136-8FEBAF73D0A0}" sibTransId="{92E4F5CC-9A33-4353-B770-7E294557881A}"/>
    <dgm:cxn modelId="{57078E36-731F-4ADF-8647-B6A92EA2C229}" srcId="{3C0519BD-88B6-438B-993C-31F3E718EFA7}" destId="{FBCAFB29-8592-4BF4-9060-3963B5E7C915}" srcOrd="2" destOrd="0" parTransId="{BFE991B3-F91A-4191-94CA-2BD2A8DC44B4}" sibTransId="{7B91EBD1-3C0E-4FD7-A95A-07A3464A5A2D}"/>
    <dgm:cxn modelId="{B773B852-8C80-450C-9BF1-370DBB69AC33}" type="presOf" srcId="{5C241B23-CDEA-40EC-8973-75E259E3E789}" destId="{F350087C-69AA-4CBB-9603-6F0448D63F2C}" srcOrd="0" destOrd="0" presId="urn:microsoft.com/office/officeart/2018/2/layout/IconLabelList"/>
    <dgm:cxn modelId="{D344506D-05BF-4D93-A34F-F0BEF56F8FE5}" type="presOf" srcId="{4D54C11B-29A3-49BD-A51A-39DE40BB14C1}" destId="{5B272BB8-2A52-44A8-9790-F8D63E168D91}" srcOrd="0" destOrd="0" presId="urn:microsoft.com/office/officeart/2018/2/layout/IconLabelList"/>
    <dgm:cxn modelId="{23EF867D-C011-4B6D-BA66-D1C38858D01D}" type="presOf" srcId="{3C0519BD-88B6-438B-993C-31F3E718EFA7}" destId="{0B716085-206D-4C19-B74B-AA42C4AB26E6}" srcOrd="0" destOrd="0" presId="urn:microsoft.com/office/officeart/2018/2/layout/IconLabelList"/>
    <dgm:cxn modelId="{82625F7E-18EF-4B62-96B7-5BD379AD78D7}" srcId="{3C0519BD-88B6-438B-993C-31F3E718EFA7}" destId="{4D54C11B-29A3-49BD-A51A-39DE40BB14C1}" srcOrd="0" destOrd="0" parTransId="{D45D1763-4A76-4BB0-821E-493DA458D61C}" sibTransId="{E06AF1FB-8200-4303-ACF6-20A8F74852ED}"/>
    <dgm:cxn modelId="{CA92CC82-0492-4536-81B3-0226E93657BE}" type="presOf" srcId="{3C739658-0E0F-4DC0-9FAF-4162361BFE43}" destId="{ACEA9573-4DBB-47B5-B666-E969CB6AFF5C}" srcOrd="0" destOrd="0" presId="urn:microsoft.com/office/officeart/2018/2/layout/IconLabelList"/>
    <dgm:cxn modelId="{761886C8-0CFE-4CC7-A5D7-C2F047C795A5}" srcId="{3C0519BD-88B6-438B-993C-31F3E718EFA7}" destId="{5C241B23-CDEA-40EC-8973-75E259E3E789}" srcOrd="3" destOrd="0" parTransId="{44C81555-2B67-4788-A2F3-C2D24D45DCD7}" sibTransId="{08667642-9B13-405F-9E35-30E09E913303}"/>
    <dgm:cxn modelId="{4643DEE4-5837-4FA5-AF90-46A59CCF8B4E}" type="presParOf" srcId="{0B716085-206D-4C19-B74B-AA42C4AB26E6}" destId="{EA451F6D-514B-4EF0-9D28-21D116FA274B}" srcOrd="0" destOrd="0" presId="urn:microsoft.com/office/officeart/2018/2/layout/IconLabelList"/>
    <dgm:cxn modelId="{8805CAFA-C29B-4A14-862E-0951CE588455}" type="presParOf" srcId="{EA451F6D-514B-4EF0-9D28-21D116FA274B}" destId="{8E33F88F-C6BC-48A3-94AA-527180072F97}" srcOrd="0" destOrd="0" presId="urn:microsoft.com/office/officeart/2018/2/layout/IconLabelList"/>
    <dgm:cxn modelId="{FE20E24E-49C1-4FC9-B437-AC3B630322E0}" type="presParOf" srcId="{EA451F6D-514B-4EF0-9D28-21D116FA274B}" destId="{88669550-DD5E-4051-9182-ECD4B910F428}" srcOrd="1" destOrd="0" presId="urn:microsoft.com/office/officeart/2018/2/layout/IconLabelList"/>
    <dgm:cxn modelId="{55E4AAEA-8CCF-4E4B-94F2-FDC212AE6400}" type="presParOf" srcId="{EA451F6D-514B-4EF0-9D28-21D116FA274B}" destId="{5B272BB8-2A52-44A8-9790-F8D63E168D91}" srcOrd="2" destOrd="0" presId="urn:microsoft.com/office/officeart/2018/2/layout/IconLabelList"/>
    <dgm:cxn modelId="{166BE5B7-1F7A-4B38-BE22-982A6A6BD6FF}" type="presParOf" srcId="{0B716085-206D-4C19-B74B-AA42C4AB26E6}" destId="{C0E3C29C-83AA-4548-B6F6-D87921D4F006}" srcOrd="1" destOrd="0" presId="urn:microsoft.com/office/officeart/2018/2/layout/IconLabelList"/>
    <dgm:cxn modelId="{438397E6-0906-497A-A15C-A49424419969}" type="presParOf" srcId="{0B716085-206D-4C19-B74B-AA42C4AB26E6}" destId="{92146981-7582-49A1-9DEB-63C54F3D846C}" srcOrd="2" destOrd="0" presId="urn:microsoft.com/office/officeart/2018/2/layout/IconLabelList"/>
    <dgm:cxn modelId="{6D74E915-BA0D-4712-B272-7F3851845241}" type="presParOf" srcId="{92146981-7582-49A1-9DEB-63C54F3D846C}" destId="{48EED08F-27C4-41F6-A764-79F4A38954CF}" srcOrd="0" destOrd="0" presId="urn:microsoft.com/office/officeart/2018/2/layout/IconLabelList"/>
    <dgm:cxn modelId="{ED01491B-D61E-4A6F-81A5-1C3E59E6325B}" type="presParOf" srcId="{92146981-7582-49A1-9DEB-63C54F3D846C}" destId="{C2CFC422-C01F-4E27-BE4E-3CD8607F2111}" srcOrd="1" destOrd="0" presId="urn:microsoft.com/office/officeart/2018/2/layout/IconLabelList"/>
    <dgm:cxn modelId="{BFCF38FC-0DA4-4CE1-8FE0-438EE0CC984A}" type="presParOf" srcId="{92146981-7582-49A1-9DEB-63C54F3D846C}" destId="{ACEA9573-4DBB-47B5-B666-E969CB6AFF5C}" srcOrd="2" destOrd="0" presId="urn:microsoft.com/office/officeart/2018/2/layout/IconLabelList"/>
    <dgm:cxn modelId="{D224EDED-1630-44B2-9EFF-188525E79ECD}" type="presParOf" srcId="{0B716085-206D-4C19-B74B-AA42C4AB26E6}" destId="{C30B0CA5-01AF-4B3D-AA4A-30289A5D0B6C}" srcOrd="3" destOrd="0" presId="urn:microsoft.com/office/officeart/2018/2/layout/IconLabelList"/>
    <dgm:cxn modelId="{FA379D79-F89B-4991-8E15-462B8961B4B6}" type="presParOf" srcId="{0B716085-206D-4C19-B74B-AA42C4AB26E6}" destId="{94088416-8047-4078-B14B-ABC38E70E717}" srcOrd="4" destOrd="0" presId="urn:microsoft.com/office/officeart/2018/2/layout/IconLabelList"/>
    <dgm:cxn modelId="{5924A163-76A4-4068-A80A-215AFE94D7B0}" type="presParOf" srcId="{94088416-8047-4078-B14B-ABC38E70E717}" destId="{393879E9-372E-4D13-8210-852C0C72F13E}" srcOrd="0" destOrd="0" presId="urn:microsoft.com/office/officeart/2018/2/layout/IconLabelList"/>
    <dgm:cxn modelId="{414C260D-D802-4577-B3A8-EE0D2927B47C}" type="presParOf" srcId="{94088416-8047-4078-B14B-ABC38E70E717}" destId="{41ED2BCA-0D9C-4CE2-848F-A4124F164489}" srcOrd="1" destOrd="0" presId="urn:microsoft.com/office/officeart/2018/2/layout/IconLabelList"/>
    <dgm:cxn modelId="{D8686549-A0B6-441A-81D4-66BEE7CCDB7D}" type="presParOf" srcId="{94088416-8047-4078-B14B-ABC38E70E717}" destId="{29F5BA45-D665-4CD2-B934-BCDC94CDDE8E}" srcOrd="2" destOrd="0" presId="urn:microsoft.com/office/officeart/2018/2/layout/IconLabelList"/>
    <dgm:cxn modelId="{87F44AF5-C65B-4725-BAA9-37D216000AF5}" type="presParOf" srcId="{0B716085-206D-4C19-B74B-AA42C4AB26E6}" destId="{711A0B25-5D74-4FAB-8B43-0B947A59F482}" srcOrd="5" destOrd="0" presId="urn:microsoft.com/office/officeart/2018/2/layout/IconLabelList"/>
    <dgm:cxn modelId="{72B4C4BD-5F4C-4E9C-AB42-7B1E116CED7A}" type="presParOf" srcId="{0B716085-206D-4C19-B74B-AA42C4AB26E6}" destId="{57E879CE-7E60-49C4-88ED-148EB4948B0A}" srcOrd="6" destOrd="0" presId="urn:microsoft.com/office/officeart/2018/2/layout/IconLabelList"/>
    <dgm:cxn modelId="{A95D6C31-31CD-485D-BD15-22EBCCE9036F}" type="presParOf" srcId="{57E879CE-7E60-49C4-88ED-148EB4948B0A}" destId="{B8635D2B-6C20-4418-8ABF-914402F614C9}" srcOrd="0" destOrd="0" presId="urn:microsoft.com/office/officeart/2018/2/layout/IconLabelList"/>
    <dgm:cxn modelId="{91FC19C2-701D-457B-B85C-43E907F09338}" type="presParOf" srcId="{57E879CE-7E60-49C4-88ED-148EB4948B0A}" destId="{8792BA42-56F5-47C6-9075-B5C1F78934F2}" srcOrd="1" destOrd="0" presId="urn:microsoft.com/office/officeart/2018/2/layout/IconLabelList"/>
    <dgm:cxn modelId="{2257B768-89DE-47AA-891C-61C9387EEEC1}" type="presParOf" srcId="{57E879CE-7E60-49C4-88ED-148EB4948B0A}" destId="{F350087C-69AA-4CBB-9603-6F0448D63F2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3F88F-C6BC-48A3-94AA-527180072F97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72BB8-2A52-44A8-9790-F8D63E168D91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Tabela desmatamento por município e bioma (INPE e Base dos Dados);</a:t>
          </a:r>
          <a:endParaRPr lang="en-US" sz="1500" kern="1200" dirty="0"/>
        </a:p>
      </dsp:txBody>
      <dsp:txXfrm>
        <a:off x="569079" y="2427788"/>
        <a:ext cx="2072362" cy="720000"/>
      </dsp:txXfrm>
    </dsp:sp>
    <dsp:sp modelId="{48EED08F-27C4-41F6-A764-79F4A38954CF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A9573-4DBB-47B5-B666-E969CB6AFF5C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Tabela município de dados geográficos brasileiros (IPEA e Base dos Dados);</a:t>
          </a:r>
          <a:endParaRPr lang="en-US" sz="1500" kern="1200"/>
        </a:p>
      </dsp:txBody>
      <dsp:txXfrm>
        <a:off x="3004105" y="2427788"/>
        <a:ext cx="2072362" cy="720000"/>
      </dsp:txXfrm>
    </dsp:sp>
    <dsp:sp modelId="{393879E9-372E-4D13-8210-852C0C72F13E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5BA45-D665-4CD2-B934-BCDC94CDDE8E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Tabela do PIB municipal (IBGE e Base dos Dados);</a:t>
          </a:r>
          <a:endParaRPr lang="en-US" sz="1500" kern="1200" dirty="0"/>
        </a:p>
      </dsp:txBody>
      <dsp:txXfrm>
        <a:off x="5439131" y="2427788"/>
        <a:ext cx="2072362" cy="720000"/>
      </dsp:txXfrm>
    </dsp:sp>
    <dsp:sp modelId="{B8635D2B-6C20-4418-8ABF-914402F614C9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0087C-69AA-4CBB-9603-6F0448D63F2C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Tabela dados municipais (IBGE).</a:t>
          </a:r>
          <a:endParaRPr lang="en-US" sz="1500" kern="1200"/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D255A-4E93-0847-B9DD-92F34D11D253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BFAB0-A2B4-5549-9DF1-0DC2115299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836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10C9A-C7F4-B8B1-EC5B-B2CF03037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2A0059-8A0B-41D4-E193-5BD5C13CD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792878-C3CB-E77A-561B-05995669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3DBB-0C95-2541-B3CF-401C731864E8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7ACB61-33C8-25E0-2719-FD266B01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060183-56E3-747D-DE9B-80FAB1811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2B9A-C115-8742-8B6A-4479790B61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10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FB619-1D4F-9307-0311-18220FC3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1C152C-86CC-743C-3345-F59F31C1A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2B29B3-CECA-6DDC-F622-EE58E328D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3DBB-0C95-2541-B3CF-401C731864E8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F6F1E1-85A3-D173-F9E4-9B3042812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E26679-4E8C-8167-A298-7F4D11E6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2B9A-C115-8742-8B6A-4479790B61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7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7F67FD-E388-F7A6-F662-9FFD39FEE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00E65C-0C58-F764-EEAC-4E1944DF7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95F0B2-2E89-F480-9409-B4756BA5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3DBB-0C95-2541-B3CF-401C731864E8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1E8E8D-6B10-21E1-8256-66A61F05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17DD35-0766-0753-E9A1-CD70AFA2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2B9A-C115-8742-8B6A-4479790B61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96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59F4A-5A4C-8785-FC50-BDB25C8A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1F17A5-2A33-CE29-93EE-665D2FA87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51DCDD-F4EA-116B-DF7F-C2B13FC2D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3DBB-0C95-2541-B3CF-401C731864E8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4571B7-FD05-BE28-269C-7E34C6E92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76B4D2-F038-6CDB-54AA-EC9281E0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2B9A-C115-8742-8B6A-4479790B61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49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D34EA-CD3D-26F4-4C1A-C041C947F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39752D-8F5C-DBA4-7D3A-68DACB38F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7E6CF7-BEF7-5D07-C6AE-12CCCB24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3DBB-0C95-2541-B3CF-401C731864E8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31A507-33A1-0332-FEE1-FE7E7938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8D84B7-A5A0-A3DA-644A-F5479424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2B9A-C115-8742-8B6A-4479790B61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54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89580-004D-4C6A-E7C5-DEE0FFC8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2246C9-2C96-C0AF-705A-BC48104C3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65771A-DFD3-F79E-8507-8F22C5A57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730373-782D-683C-EBB5-F33A5795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3DBB-0C95-2541-B3CF-401C731864E8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0B04B8-5883-C658-2B7B-7F9D7FE1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B2F9CB-E4D3-D398-C4A8-879A6642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2B9A-C115-8742-8B6A-4479790B61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26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7560B-25B9-8C4C-FF65-510186CBD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77C597-B5FA-52A0-D1D6-BF4480265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ABBAAD-1FE8-3DD7-E559-A64F4E112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00F2EC-71FD-5016-8750-D8B55D9DB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A2B6C71-9B3C-BF54-F438-60B601AAF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F328A3-669E-09D5-AE99-A8D888A7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3DBB-0C95-2541-B3CF-401C731864E8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F619E41-C54D-76AC-7949-43E2D8FC6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AE8D01-DE22-06D2-632A-A5200A0E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2B9A-C115-8742-8B6A-4479790B61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36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638B2-0D05-03B3-5909-FF77F873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8ECFD1-86AA-DD47-7EF3-7DCE0643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3DBB-0C95-2541-B3CF-401C731864E8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EEDD9A-0932-AE5B-C51F-DB89B078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C48E9E-E6C1-65C6-C48B-468CBD92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2B9A-C115-8742-8B6A-4479790B61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90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CAF7AEF-206A-9672-E939-8253B139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3DBB-0C95-2541-B3CF-401C731864E8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B09673-1C91-8C69-887A-26002A7F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BE0F18-DBAC-41B0-D92A-F8E483D6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2B9A-C115-8742-8B6A-4479790B61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04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362A2-50EE-1D86-FAA2-5D9FB2CE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802502-1B28-E479-77E7-D23569B97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483AE7-B73E-FA05-C141-594A4C90F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671DEB-9AEC-DF5A-F55B-AB22E495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3DBB-0C95-2541-B3CF-401C731864E8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C52901-115F-07F9-4B0E-C6A2F782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F4C605-B78C-DA90-0384-E7B7595C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2B9A-C115-8742-8B6A-4479790B61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74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D37F4-E500-5027-DA8E-9F0000768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E7240B-234D-3819-DF3D-8B7671185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D73335-02F9-9FED-64AC-0636E55F0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905F17-62CE-5891-7FBA-1BB3BF32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3DBB-0C95-2541-B3CF-401C731864E8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87E94D-C315-BC3D-F8AC-B2688F89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F13CEC-0DEC-4A11-C719-4E1A62BB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2B9A-C115-8742-8B6A-4479790B61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83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659D1CD-E803-3B81-358E-07AB4C49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C52E5F-DE72-73BE-FB34-94F802E6F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BE782E-A277-DD76-87CA-1D2E9B935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63DBB-0C95-2541-B3CF-401C731864E8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2FA41F-BF12-AC8D-252D-825AA02ED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664BA5-3004-E47E-46F2-B9D09105D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2B9A-C115-8742-8B6A-4479790B61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60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asedosdados.org/dataset/49ace9c8-ae2d-454b-bed9-9b9492a3a642?table=b39609b4-ffb2-4b4f-a182-47b0d160037b" TargetMode="External"/><Relationship Id="rId2" Type="http://schemas.openxmlformats.org/officeDocument/2006/relationships/hyperlink" Target="https://basedosdados.org/dataset/e5c87240-ecce-4856-97c5-e6b84984bf42?table=d7a76d45-c363-4494-826d-1580e997ebf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niosaraiva/trabalho_CD" TargetMode="External"/><Relationship Id="rId5" Type="http://schemas.openxmlformats.org/officeDocument/2006/relationships/hyperlink" Target="https://www.ibge.gov.br/geociencias/organizacao-do-territorio/estrutura-territorial/23701-divisao-territorial-brasileira.html" TargetMode="External"/><Relationship Id="rId4" Type="http://schemas.openxmlformats.org/officeDocument/2006/relationships/hyperlink" Target="https://basedosdados.org/dataset/fcf025ca-8b19-4131-8e2d-5ddb12492347?table=fbbbe77e-d234-4113-8af5-98724a95694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52F17FA-49AF-E441-56E0-E8A0BCE05B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7" b="3845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A791AC5-D108-786C-84C7-06BCD8F03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rgbClr val="FFFFFF"/>
                </a:solidFill>
              </a:rPr>
              <a:t>Desmatamento no Brasil (2000-2022)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087848-7FFC-196D-897E-41A42690D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Ênio Saraiva Leão</a:t>
            </a:r>
          </a:p>
        </p:txBody>
      </p:sp>
    </p:spTree>
    <p:extLst>
      <p:ext uri="{BB962C8B-B14F-4D97-AF65-F5344CB8AC3E}">
        <p14:creationId xmlns:p14="http://schemas.microsoft.com/office/powerpoint/2010/main" val="4250960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FC0D2DA-7CDC-0538-9A9F-02C8D339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55" y="1443037"/>
            <a:ext cx="5957889" cy="397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44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EED39EE-60DD-6BD4-A5B1-1FA0E2E94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746" y="0"/>
            <a:ext cx="73545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98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9114244-3996-9AF4-B3B7-726DCC370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189" y="371139"/>
            <a:ext cx="9641622" cy="611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8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4BC46BE-F6B7-6FF4-BBCC-C3E3052A5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321" y="185737"/>
            <a:ext cx="7651358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16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0C059-822D-B56A-15A0-53A18507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Interpretação dos 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E6EE4F-D277-CD2E-2946-A00286762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Desmatamento em expansão no período 2000 a 2005. Redução da intensidade de 2005 a 2015. Reversão da tendência de redução após 2015;</a:t>
            </a:r>
          </a:p>
          <a:p>
            <a:pPr algn="just"/>
            <a:r>
              <a:rPr lang="pt-BR" dirty="0"/>
              <a:t>Biomas mais acelerados: Amazônia, Cerrado e Mata Atlântica;</a:t>
            </a:r>
          </a:p>
          <a:p>
            <a:pPr algn="just"/>
            <a:r>
              <a:rPr lang="pt-BR" dirty="0"/>
              <a:t>Biomas menos acelerados: Pantanal, Pampa e Caatinga;</a:t>
            </a:r>
          </a:p>
          <a:p>
            <a:pPr algn="just"/>
            <a:r>
              <a:rPr lang="pt-BR" dirty="0"/>
              <a:t>Biomas mais desmatados: Cerrado, Mata Atlântica e Amazônia;</a:t>
            </a:r>
          </a:p>
          <a:p>
            <a:pPr algn="just"/>
            <a:r>
              <a:rPr lang="pt-BR" dirty="0"/>
              <a:t>Estados com desmatamento em expansão: Amazonas, Acre, Baia, Amapá e Goiás;</a:t>
            </a:r>
          </a:p>
          <a:p>
            <a:pPr algn="just"/>
            <a:r>
              <a:rPr lang="pt-BR" dirty="0"/>
              <a:t>Correlação positiva entre agropecuária e desmatamento e fraca com vegetação natural.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6690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74A1E-B08C-9104-D25F-777209A3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Referências e 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3E8CAD-3753-19C9-1E24-BEC5D084F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Desmatamento PRODES – Base dos Dados</a:t>
            </a:r>
            <a:endParaRPr lang="pt-BR" dirty="0"/>
          </a:p>
          <a:p>
            <a:r>
              <a:rPr lang="pt-BR" dirty="0">
                <a:hlinkClick r:id="rId3"/>
              </a:rPr>
              <a:t>Dados Geográficos Brasileiros (geobr) – Base dos Dados</a:t>
            </a:r>
            <a:endParaRPr lang="pt-BR" dirty="0"/>
          </a:p>
          <a:p>
            <a:r>
              <a:rPr lang="pt-BR" dirty="0">
                <a:hlinkClick r:id="rId4"/>
              </a:rPr>
              <a:t>Produto Interno Bruto do Brasil (PIB) – Base dos Dados</a:t>
            </a:r>
            <a:endParaRPr lang="pt-BR" dirty="0"/>
          </a:p>
          <a:p>
            <a:r>
              <a:rPr lang="pt-BR" dirty="0">
                <a:hlinkClick r:id="rId5"/>
              </a:rPr>
              <a:t>Divisão Territorial Brasileira | IBGE</a:t>
            </a:r>
            <a:endParaRPr lang="pt-BR" dirty="0"/>
          </a:p>
          <a:p>
            <a:r>
              <a:rPr lang="pt-BR" dirty="0">
                <a:hlinkClick r:id="rId6"/>
              </a:rPr>
              <a:t>eniosaraiva/trabalho_CD (github.com)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589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1F118-AB6F-BC6B-84AE-3FB6F89B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FONTE DOS DADOS	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D47A01DC-7948-9CDB-043D-592BEEFF93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33219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226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A1325-22DE-B52D-D8BB-53D48B24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ETAPAS REALIZADAS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7F8669-532B-9C27-29DC-215CC89C2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Definição da temática e escolha das bases;</a:t>
            </a:r>
          </a:p>
          <a:p>
            <a:pPr algn="just"/>
            <a:r>
              <a:rPr lang="pt-BR" dirty="0"/>
              <a:t>Consulta das tabelas do data </a:t>
            </a:r>
            <a:r>
              <a:rPr lang="pt-BR" dirty="0" err="1"/>
              <a:t>lake</a:t>
            </a:r>
            <a:r>
              <a:rPr lang="pt-BR" dirty="0"/>
              <a:t> da Base dos Dados;</a:t>
            </a:r>
          </a:p>
          <a:p>
            <a:pPr algn="just"/>
            <a:r>
              <a:rPr lang="pt-BR" dirty="0"/>
              <a:t>Extração da tabela do IBGE do site;</a:t>
            </a:r>
          </a:p>
          <a:p>
            <a:pPr algn="just"/>
            <a:r>
              <a:rPr lang="pt-BR" dirty="0"/>
              <a:t>Unificação das bases e definição das variáveis (150.213 obs. e 15 vars.);</a:t>
            </a:r>
          </a:p>
          <a:p>
            <a:pPr algn="just"/>
            <a:r>
              <a:rPr lang="pt-BR" dirty="0"/>
              <a:t>Análise exploratória dos dados;</a:t>
            </a:r>
          </a:p>
          <a:p>
            <a:pPr algn="just"/>
            <a:r>
              <a:rPr lang="pt-BR" dirty="0"/>
              <a:t>Correlação entre desmatamento e as demais variáveis;</a:t>
            </a:r>
          </a:p>
          <a:p>
            <a:pPr algn="just"/>
            <a:r>
              <a:rPr lang="pt-BR" dirty="0" err="1"/>
              <a:t>Clusterização</a:t>
            </a:r>
            <a:r>
              <a:rPr lang="pt-BR" dirty="0"/>
              <a:t> do desmatamento nos Estados no ano de 2022.</a:t>
            </a:r>
          </a:p>
        </p:txBody>
      </p:sp>
    </p:spTree>
    <p:extLst>
      <p:ext uri="{BB962C8B-B14F-4D97-AF65-F5344CB8AC3E}">
        <p14:creationId xmlns:p14="http://schemas.microsoft.com/office/powerpoint/2010/main" val="159238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F4A94-BFE1-B6E7-3647-461D87C82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VARIÁVEIS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CEF56CC-C17B-A34D-8590-C0E36F4016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350649"/>
              </p:ext>
            </p:extLst>
          </p:nvPr>
        </p:nvGraphicFramePr>
        <p:xfrm>
          <a:off x="2148708" y="1785281"/>
          <a:ext cx="7894584" cy="457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47292">
                  <a:extLst>
                    <a:ext uri="{9D8B030D-6E8A-4147-A177-3AD203B41FA5}">
                      <a16:colId xmlns:a16="http://schemas.microsoft.com/office/drawing/2014/main" val="4294407095"/>
                    </a:ext>
                  </a:extLst>
                </a:gridCol>
                <a:gridCol w="3947292">
                  <a:extLst>
                    <a:ext uri="{9D8B030D-6E8A-4147-A177-3AD203B41FA5}">
                      <a16:colId xmlns:a16="http://schemas.microsoft.com/office/drawing/2014/main" val="2176719089"/>
                    </a:ext>
                  </a:extLst>
                </a:gridCol>
              </a:tblGrid>
              <a:tr h="26553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Variável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437346"/>
                  </a:ext>
                </a:extLst>
              </a:tr>
              <a:tr h="26553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Ano da observação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321700"/>
                  </a:ext>
                </a:extLst>
              </a:tr>
              <a:tr h="26553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bioma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Bioma do município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030736"/>
                  </a:ext>
                </a:extLst>
              </a:tr>
              <a:tr h="26553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desmatado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Área desmatada do município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880649"/>
                  </a:ext>
                </a:extLst>
              </a:tr>
              <a:tr h="26553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area_total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Área total do município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40814"/>
                  </a:ext>
                </a:extLst>
              </a:tr>
              <a:tr h="26553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vegetacao_natural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Área de vegetação natural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36544"/>
                  </a:ext>
                </a:extLst>
              </a:tr>
              <a:tr h="26553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nao_vegetacao_natural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Área de vegetação não natural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45743"/>
                  </a:ext>
                </a:extLst>
              </a:tr>
              <a:tr h="26553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hidrografia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Área de hidrografia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269172"/>
                  </a:ext>
                </a:extLst>
              </a:tr>
              <a:tr h="26553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sigla_uf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Sigla Estado do município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059860"/>
                  </a:ext>
                </a:extLst>
              </a:tr>
              <a:tr h="2655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err="1"/>
                        <a:t>pib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PIB do município por 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062397"/>
                  </a:ext>
                </a:extLst>
              </a:tr>
              <a:tr h="26553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va_agropecuaria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Valor adicionado bruto da agropecuária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973249"/>
                  </a:ext>
                </a:extLst>
              </a:tr>
              <a:tr h="26553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va_industria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Valor adicionado bruto da indústria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58431"/>
                  </a:ext>
                </a:extLst>
              </a:tr>
              <a:tr h="26553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va_servicos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Valor adicionado bruto de serviços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054931"/>
                  </a:ext>
                </a:extLst>
              </a:tr>
              <a:tr h="26553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va_adespss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Valor adicionado bruto da administração, defesa, educação e saúde públicas e seguridade social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453294"/>
                  </a:ext>
                </a:extLst>
              </a:tr>
              <a:tr h="26553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id_municipio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Código IBGE do município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10364"/>
                  </a:ext>
                </a:extLst>
              </a:tr>
              <a:tr h="26553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nome_municipio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Nome do município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853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87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C8F38-9C2B-63D2-CB4C-C0F28428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Pacotes Python utilizados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A807B9-25F7-BDDA-A87E-FA4F303EE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err="1"/>
              <a:t>Basedosdados</a:t>
            </a:r>
            <a:r>
              <a:rPr lang="pt-BR" dirty="0"/>
              <a:t>;</a:t>
            </a:r>
          </a:p>
          <a:p>
            <a:pPr algn="just"/>
            <a:r>
              <a:rPr lang="pt-BR" dirty="0" err="1"/>
              <a:t>matplotlib</a:t>
            </a:r>
            <a:r>
              <a:rPr lang="pt-BR" dirty="0"/>
              <a:t>;</a:t>
            </a:r>
          </a:p>
          <a:p>
            <a:pPr algn="just"/>
            <a:r>
              <a:rPr lang="pt-BR" dirty="0"/>
              <a:t>Pandas;</a:t>
            </a:r>
          </a:p>
          <a:p>
            <a:pPr algn="just"/>
            <a:r>
              <a:rPr lang="pt-BR" dirty="0" err="1"/>
              <a:t>Seaborn</a:t>
            </a:r>
            <a:r>
              <a:rPr lang="pt-BR" dirty="0"/>
              <a:t>;</a:t>
            </a:r>
          </a:p>
          <a:p>
            <a:pPr algn="just"/>
            <a:r>
              <a:rPr lang="pt-BR" dirty="0" err="1"/>
              <a:t>Zipfile</a:t>
            </a:r>
            <a:r>
              <a:rPr lang="pt-BR" dirty="0"/>
              <a:t>;</a:t>
            </a:r>
          </a:p>
          <a:p>
            <a:pPr algn="just"/>
            <a:r>
              <a:rPr lang="pt-BR" dirty="0" err="1"/>
              <a:t>Urllib</a:t>
            </a:r>
            <a:r>
              <a:rPr lang="pt-BR" dirty="0"/>
              <a:t>;</a:t>
            </a:r>
          </a:p>
          <a:p>
            <a:pPr algn="just"/>
            <a:r>
              <a:rPr lang="pt-BR" dirty="0"/>
              <a:t>os;</a:t>
            </a:r>
          </a:p>
          <a:p>
            <a:pPr algn="just"/>
            <a:r>
              <a:rPr lang="pt-BR" dirty="0" err="1"/>
              <a:t>scipy.cluster.hierarchy</a:t>
            </a:r>
            <a:r>
              <a:rPr lang="pt-BR" dirty="0"/>
              <a:t>;</a:t>
            </a:r>
          </a:p>
          <a:p>
            <a:pPr algn="just"/>
            <a:r>
              <a:rPr lang="pt-BR" dirty="0" err="1"/>
              <a:t>scipy.spatial.distance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850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6FA70-FEA3-39C0-CDEF-BF0B7574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b="1" dirty="0"/>
              <a:t>Código</a:t>
            </a:r>
          </a:p>
        </p:txBody>
      </p:sp>
    </p:spTree>
    <p:extLst>
      <p:ext uri="{BB962C8B-B14F-4D97-AF65-F5344CB8AC3E}">
        <p14:creationId xmlns:p14="http://schemas.microsoft.com/office/powerpoint/2010/main" val="207034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6FA70-FEA3-39C0-CDEF-BF0B7574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b="1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296541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96ECAA3-C2F0-5A20-73BA-16AFC3308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981" y="980281"/>
            <a:ext cx="6800038" cy="489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15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EABC07C0-B594-C63C-87C8-6DFE2B1FA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628" y="923131"/>
            <a:ext cx="6958743" cy="50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239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</TotalTime>
  <Words>400</Words>
  <Application>Microsoft Macintosh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Desmatamento no Brasil (2000-2022)</vt:lpstr>
      <vt:lpstr>FONTE DOS DADOS </vt:lpstr>
      <vt:lpstr>ETAPAS REALIZADAS</vt:lpstr>
      <vt:lpstr>VARIÁVEIS</vt:lpstr>
      <vt:lpstr>Pacotes Python utilizados</vt:lpstr>
      <vt:lpstr>Código</vt:lpstr>
      <vt:lpstr>Resultados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Interpretação dos resultados</vt:lpstr>
      <vt:lpstr>Referências e código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Desmatamento no Brasil (2000-2022)</dc:title>
  <dc:creator>Ênio Saraiva Leão</dc:creator>
  <cp:lastModifiedBy>Ênio Saraiva Leão</cp:lastModifiedBy>
  <cp:revision>12</cp:revision>
  <cp:lastPrinted>2023-11-23T12:35:29Z</cp:lastPrinted>
  <dcterms:created xsi:type="dcterms:W3CDTF">2023-11-23T01:04:59Z</dcterms:created>
  <dcterms:modified xsi:type="dcterms:W3CDTF">2023-11-23T12:36:26Z</dcterms:modified>
</cp:coreProperties>
</file>