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qEmACAb7pe8OjZHaqUnI9WlCq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wentieth Century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64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wentieth Century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Twentieth Century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1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9598" algn="l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SzPts val="1748"/>
              <a:buChar char="◼"/>
              <a:defRPr/>
            </a:lvl1pPr>
            <a:lvl2pPr marL="914400" lvl="1" indent="-32791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64"/>
              <a:buChar char="◼"/>
              <a:defRPr/>
            </a:lvl2pPr>
            <a:lvl3pPr marL="1371600" lvl="2" indent="-31623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Char char="◼"/>
              <a:defRPr/>
            </a:lvl3pPr>
            <a:lvl4pPr marL="1828800" lvl="3" indent="-30454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4pPr>
            <a:lvl5pPr marL="2286000" lvl="4" indent="-304545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64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wentieth Century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9598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748"/>
              <a:buFont typeface="Noto Sans Symbols"/>
              <a:buChar char="◼"/>
              <a:defRPr sz="1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791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623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sz="15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454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454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sz="32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9598" algn="l" rtl="0">
              <a:lnSpc>
                <a:spcPct val="11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748"/>
              <a:buFont typeface="Noto Sans Symbols"/>
              <a:buChar char="◼"/>
              <a:defRPr sz="19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27914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1623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Noto Sans Symbols"/>
              <a:buChar char="◼"/>
              <a:defRPr sz="15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04546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04545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u="non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1"/>
          <p:cNvSpPr txBox="1"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Twentieth Century"/>
              <a:buNone/>
            </a:pPr>
            <a:r>
              <a:rPr lang="bg-BG" sz="6600" dirty="0">
                <a:solidFill>
                  <a:srgbClr val="FFFFFF"/>
                </a:solidFill>
              </a:rPr>
              <a:t>КЕЛНЕРЧО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bg-BG" sz="2800">
                <a:solidFill>
                  <a:srgbClr val="FFFFFF"/>
                </a:solidFill>
              </a:rPr>
              <a:t>ИЗГОТВЕНО ОТ МАРТИН МИХАЛЕВ</a:t>
            </a:r>
            <a:endParaRPr sz="2800">
              <a:solidFill>
                <a:srgbClr val="FFFFFF"/>
              </a:solidFill>
            </a:endParaRPr>
          </a:p>
        </p:txBody>
      </p:sp>
      <p:sp>
        <p:nvSpPr>
          <p:cNvPr id="123" name="Google Shape;123;p1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bg-BG">
                <a:solidFill>
                  <a:srgbClr val="FFFFFF"/>
                </a:solidFill>
              </a:rPr>
              <a:t>СЪДЪРЖАНИЕ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34" name="Google Shape;134;p2"/>
          <p:cNvGrpSpPr/>
          <p:nvPr/>
        </p:nvGrpSpPr>
        <p:grpSpPr>
          <a:xfrm>
            <a:off x="671513" y="2536031"/>
            <a:ext cx="3123783" cy="3671936"/>
            <a:chOff x="0" y="0"/>
            <a:chExt cx="3123783" cy="3671936"/>
          </a:xfrm>
        </p:grpSpPr>
        <p:cxnSp>
          <p:nvCxnSpPr>
            <p:cNvPr id="135" name="Google Shape;135;p2"/>
            <p:cNvCxnSpPr/>
            <p:nvPr/>
          </p:nvCxnSpPr>
          <p:spPr>
            <a:xfrm>
              <a:off x="0" y="0"/>
              <a:ext cx="3123783" cy="0"/>
            </a:xfrm>
            <a:prstGeom prst="straightConnector1">
              <a:avLst/>
            </a:prstGeom>
            <a:solidFill>
              <a:srgbClr val="A9C37B"/>
            </a:solidFill>
            <a:ln w="22225" cap="rnd" cmpd="sng">
              <a:solidFill>
                <a:srgbClr val="A9C37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6" name="Google Shape;136;p2"/>
            <p:cNvSpPr/>
            <p:nvPr/>
          </p:nvSpPr>
          <p:spPr>
            <a:xfrm>
              <a:off x="0" y="0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0" y="0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wentieth Century"/>
                <a:buNone/>
              </a:pPr>
              <a:r>
                <a:rPr lang="bg-BG" sz="2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Какво е Келнерчо?</a:t>
              </a:r>
              <a:endParaRPr sz="2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38" name="Google Shape;138;p2"/>
            <p:cNvCxnSpPr/>
            <p:nvPr/>
          </p:nvCxnSpPr>
          <p:spPr>
            <a:xfrm>
              <a:off x="0" y="917984"/>
              <a:ext cx="3123783" cy="0"/>
            </a:xfrm>
            <a:prstGeom prst="straightConnector1">
              <a:avLst/>
            </a:prstGeom>
            <a:solidFill>
              <a:srgbClr val="7AB06B"/>
            </a:solidFill>
            <a:ln w="22225" cap="rnd" cmpd="sng">
              <a:solidFill>
                <a:srgbClr val="7AB06B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9" name="Google Shape;139;p2"/>
            <p:cNvSpPr/>
            <p:nvPr/>
          </p:nvSpPr>
          <p:spPr>
            <a:xfrm>
              <a:off x="0" y="917984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0" y="917984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wentieth Century"/>
                <a:buNone/>
              </a:pPr>
              <a:r>
                <a:rPr lang="bg-BG" sz="2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Цел на Кленерчо</a:t>
              </a:r>
              <a:endParaRPr sz="2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41" name="Google Shape;141;p2"/>
            <p:cNvCxnSpPr/>
            <p:nvPr/>
          </p:nvCxnSpPr>
          <p:spPr>
            <a:xfrm>
              <a:off x="0" y="1835968"/>
              <a:ext cx="3123783" cy="0"/>
            </a:xfrm>
            <a:prstGeom prst="straightConnector1">
              <a:avLst/>
            </a:prstGeom>
            <a:solidFill>
              <a:srgbClr val="5E9B6A"/>
            </a:solidFill>
            <a:ln w="22225" cap="rnd" cmpd="sng">
              <a:solidFill>
                <a:srgbClr val="5E9B6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2" name="Google Shape;142;p2"/>
            <p:cNvSpPr/>
            <p:nvPr/>
          </p:nvSpPr>
          <p:spPr>
            <a:xfrm>
              <a:off x="0" y="1835968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0" y="1835968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wentieth Century"/>
                <a:buNone/>
              </a:pPr>
              <a:r>
                <a:rPr lang="bg-BG" sz="2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Използвани технологии?</a:t>
              </a:r>
              <a:endParaRPr sz="2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44" name="Google Shape;144;p2"/>
            <p:cNvCxnSpPr/>
            <p:nvPr/>
          </p:nvCxnSpPr>
          <p:spPr>
            <a:xfrm>
              <a:off x="0" y="2753952"/>
              <a:ext cx="3123783" cy="0"/>
            </a:xfrm>
            <a:prstGeom prst="straightConnector1">
              <a:avLst/>
            </a:prstGeom>
            <a:solidFill>
              <a:srgbClr val="587F6F"/>
            </a:solidFill>
            <a:ln w="22225" cap="rnd" cmpd="sng">
              <a:solidFill>
                <a:srgbClr val="587F6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2"/>
            <p:cNvSpPr/>
            <p:nvPr/>
          </p:nvSpPr>
          <p:spPr>
            <a:xfrm>
              <a:off x="0" y="2753952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0" y="2753952"/>
              <a:ext cx="3123783" cy="9179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wentieth Century"/>
                <a:buNone/>
              </a:pPr>
              <a:r>
                <a:rPr lang="bg-BG" sz="25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Функционалности</a:t>
              </a:r>
              <a:endParaRPr sz="25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pic>
        <p:nvPicPr>
          <p:cNvPr id="147" name="Google Shape;14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9200" y="-1898100"/>
            <a:ext cx="6398876" cy="852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wentieth Century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Twentieth Century"/>
              <a:buNone/>
            </a:pPr>
            <a:r>
              <a:rPr lang="bg-BG" sz="6800">
                <a:solidFill>
                  <a:srgbClr val="FEFEFE"/>
                </a:solidFill>
              </a:rPr>
              <a:t>КАКВО Е КЕЛНЕРЧО?</a:t>
            </a:r>
            <a:endParaRPr sz="6800">
              <a:solidFill>
                <a:srgbClr val="FEFEFE"/>
              </a:solidFill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7" name="Google Shape;157;p3"/>
          <p:cNvGrpSpPr/>
          <p:nvPr/>
        </p:nvGrpSpPr>
        <p:grpSpPr>
          <a:xfrm>
            <a:off x="581025" y="2341563"/>
            <a:ext cx="11029950" cy="3814280"/>
            <a:chOff x="0" y="0"/>
            <a:chExt cx="11029950" cy="3814280"/>
          </a:xfrm>
        </p:grpSpPr>
        <p:cxnSp>
          <p:nvCxnSpPr>
            <p:cNvPr id="158" name="Google Shape;158;p3"/>
            <p:cNvCxnSpPr/>
            <p:nvPr/>
          </p:nvCxnSpPr>
          <p:spPr>
            <a:xfrm>
              <a:off x="0" y="0"/>
              <a:ext cx="11029950" cy="0"/>
            </a:xfrm>
            <a:prstGeom prst="straightConnector1">
              <a:avLst/>
            </a:prstGeom>
            <a:solidFill>
              <a:srgbClr val="EB8327"/>
            </a:solidFill>
            <a:ln w="22225" cap="rnd" cmpd="sng">
              <a:solidFill>
                <a:srgbClr val="EB83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3"/>
            <p:cNvSpPr/>
            <p:nvPr/>
          </p:nvSpPr>
          <p:spPr>
            <a:xfrm>
              <a:off x="0" y="0"/>
              <a:ext cx="11029950" cy="1907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0" y="0"/>
              <a:ext cx="11029950" cy="1907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Twentieth Century"/>
                <a:buNone/>
              </a:pPr>
              <a:r>
                <a:rPr lang="bg-BG" sz="53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Система за подобряване на процеса при поръчване в ресторанти. </a:t>
              </a:r>
              <a:endParaRPr sz="5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61" name="Google Shape;161;p3"/>
            <p:cNvCxnSpPr/>
            <p:nvPr/>
          </p:nvCxnSpPr>
          <p:spPr>
            <a:xfrm>
              <a:off x="0" y="1907140"/>
              <a:ext cx="11029950" cy="0"/>
            </a:xfrm>
            <a:prstGeom prst="straightConnector1">
              <a:avLst/>
            </a:prstGeom>
            <a:solidFill>
              <a:srgbClr val="EB8327"/>
            </a:solidFill>
            <a:ln w="22225" cap="rnd" cmpd="sng">
              <a:solidFill>
                <a:srgbClr val="EB8327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3"/>
            <p:cNvSpPr/>
            <p:nvPr/>
          </p:nvSpPr>
          <p:spPr>
            <a:xfrm>
              <a:off x="0" y="1907140"/>
              <a:ext cx="11029950" cy="1907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1907140"/>
              <a:ext cx="11029950" cy="1907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1925" tIns="201925" rIns="201925" bIns="2019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300"/>
                <a:buFont typeface="Twentieth Century"/>
                <a:buNone/>
              </a:pPr>
              <a:r>
                <a:rPr lang="bg-BG" sz="53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Създаден от две части – софтуер и хардуер.</a:t>
              </a:r>
              <a:endParaRPr sz="53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p4"/>
          <p:cNvSpPr txBox="1"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wentieth Century"/>
              <a:buNone/>
            </a:pPr>
            <a:r>
              <a:rPr lang="bg-BG" sz="5000">
                <a:solidFill>
                  <a:schemeClr val="accent1"/>
                </a:solidFill>
              </a:rPr>
              <a:t>Цел на Келнерчо </a:t>
            </a:r>
            <a:endParaRPr sz="5000" b="0" cap="none">
              <a:solidFill>
                <a:schemeClr val="accen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4"/>
          <p:cNvSpPr txBox="1">
            <a:spLocks noGrp="1"/>
          </p:cNvSpPr>
          <p:nvPr>
            <p:ph type="body" idx="1"/>
          </p:nvPr>
        </p:nvSpPr>
        <p:spPr>
          <a:xfrm>
            <a:off x="5117586" y="1124998"/>
            <a:ext cx="6143248" cy="46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◼"/>
            </a:pPr>
            <a:r>
              <a:rPr lang="bg-BG" sz="2000"/>
              <a:t>Целта е да подобри процеса на поръчване като осигурява на клиента спокойствие, че поръчката му сигурно и бързо ще стигне до кухнята и няма да има забравена поръчка</a:t>
            </a:r>
            <a:endParaRPr sz="2000"/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0" y="-92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4639633" y="-9179"/>
            <a:ext cx="7571100" cy="6858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9" name="Google Shape;179;p5"/>
          <p:cNvSpPr txBox="1">
            <a:spLocks noGrp="1"/>
          </p:cNvSpPr>
          <p:nvPr>
            <p:ph type="title"/>
          </p:nvPr>
        </p:nvSpPr>
        <p:spPr>
          <a:xfrm>
            <a:off x="5204707" y="542109"/>
            <a:ext cx="6400367" cy="134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wentieth Century"/>
              <a:buNone/>
            </a:pPr>
            <a:r>
              <a:rPr lang="bg-BG">
                <a:solidFill>
                  <a:srgbClr val="FFFFFF"/>
                </a:solidFill>
              </a:rPr>
              <a:t>ИЗПОЛЗВАНИ ТЕХНОЛОГИИ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t="4693" r="4" b="3"/>
          <a:stretch/>
        </p:blipFill>
        <p:spPr>
          <a:xfrm>
            <a:off x="-6807" y="10"/>
            <a:ext cx="4564339" cy="2247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 descr="C Sharp (C#) Logo PNG Vector (SVG) Free Download"/>
          <p:cNvPicPr preferRelativeResize="0"/>
          <p:nvPr/>
        </p:nvPicPr>
        <p:blipFill rotWithShape="1">
          <a:blip r:embed="rId4">
            <a:alphaModFix/>
          </a:blip>
          <a:srcRect t="6065" r="-3" b="6243"/>
          <a:stretch/>
        </p:blipFill>
        <p:spPr>
          <a:xfrm>
            <a:off x="0" y="4493075"/>
            <a:ext cx="2245800" cy="236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5"/>
          <p:cNvPicPr preferRelativeResize="0"/>
          <p:nvPr/>
        </p:nvPicPr>
        <p:blipFill rotWithShape="1">
          <a:blip r:embed="rId5">
            <a:alphaModFix/>
          </a:blip>
          <a:srcRect t="23897" r="1" b="26820"/>
          <a:stretch/>
        </p:blipFill>
        <p:spPr>
          <a:xfrm flipH="1">
            <a:off x="-145072" y="2194526"/>
            <a:ext cx="4929777" cy="2249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>
            <a:spLocks noGrp="1"/>
          </p:cNvSpPr>
          <p:nvPr>
            <p:ph type="body" idx="1"/>
          </p:nvPr>
        </p:nvSpPr>
        <p:spPr>
          <a:xfrm>
            <a:off x="5207591" y="2194526"/>
            <a:ext cx="2425110" cy="382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rPr lang="bg-BG" dirty="0">
                <a:solidFill>
                  <a:srgbClr val="FFFFFF"/>
                </a:solidFill>
              </a:rPr>
              <a:t>За Софтуера:</a:t>
            </a:r>
            <a:endParaRPr dirty="0">
              <a:solidFill>
                <a:srgbClr val="FFFFFF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 err="1">
                <a:solidFill>
                  <a:srgbClr val="FFFFFF"/>
                </a:solidFill>
              </a:rPr>
              <a:t>MySQL</a:t>
            </a:r>
            <a:endParaRPr dirty="0"/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>
                <a:solidFill>
                  <a:srgbClr val="FFFFFF"/>
                </a:solidFill>
              </a:rPr>
              <a:t>Node.js</a:t>
            </a:r>
            <a:endParaRPr dirty="0">
              <a:solidFill>
                <a:srgbClr val="FFFFFF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>
                <a:solidFill>
                  <a:srgbClr val="FFFFFF"/>
                </a:solidFill>
              </a:rPr>
              <a:t>C#</a:t>
            </a:r>
            <a:endParaRPr lang="en-US" dirty="0">
              <a:solidFill>
                <a:srgbClr val="FFFFFF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dirty="0">
                <a:solidFill>
                  <a:srgbClr val="FFFFFF"/>
                </a:solidFill>
              </a:rPr>
              <a:t>WAMP 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endParaRPr dirty="0">
              <a:solidFill>
                <a:srgbClr val="FFFFFF"/>
              </a:solidFill>
            </a:endParaRPr>
          </a:p>
        </p:txBody>
      </p:sp>
      <p:pic>
        <p:nvPicPr>
          <p:cNvPr id="184" name="Google Shape;184;p5" descr="Node.Js Logo PNG Vectors Free Download"/>
          <p:cNvPicPr preferRelativeResize="0"/>
          <p:nvPr/>
        </p:nvPicPr>
        <p:blipFill rotWithShape="1">
          <a:blip r:embed="rId6">
            <a:alphaModFix/>
          </a:blip>
          <a:srcRect b="5936"/>
          <a:stretch/>
        </p:blipFill>
        <p:spPr>
          <a:xfrm>
            <a:off x="2283265" y="4474782"/>
            <a:ext cx="2337238" cy="247948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5"/>
          <p:cNvSpPr txBox="1">
            <a:spLocks noGrp="1"/>
          </p:cNvSpPr>
          <p:nvPr>
            <p:ph type="body" idx="1"/>
          </p:nvPr>
        </p:nvSpPr>
        <p:spPr>
          <a:xfrm>
            <a:off x="7632701" y="2129379"/>
            <a:ext cx="24252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rPr lang="bg-BG" dirty="0">
                <a:solidFill>
                  <a:srgbClr val="FFFFFF"/>
                </a:solidFill>
              </a:rPr>
              <a:t>За Хардуера:</a:t>
            </a:r>
            <a:endParaRPr dirty="0">
              <a:solidFill>
                <a:srgbClr val="FFFFFF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>
                <a:solidFill>
                  <a:srgbClr val="FFFFFF"/>
                </a:solidFill>
              </a:rPr>
              <a:t>ESP32</a:t>
            </a:r>
            <a:endParaRPr dirty="0"/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>
                <a:solidFill>
                  <a:srgbClr val="FFFFFF"/>
                </a:solidFill>
              </a:rPr>
              <a:t>ILI9341 дисплей</a:t>
            </a:r>
            <a:endParaRPr dirty="0">
              <a:solidFill>
                <a:srgbClr val="FFFFFF"/>
              </a:solidFill>
            </a:endParaRPr>
          </a:p>
          <a:p>
            <a:pPr marL="306000" lvl="0" indent="-30600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bg-BG" dirty="0">
                <a:solidFill>
                  <a:srgbClr val="FFFFFF"/>
                </a:solidFill>
              </a:rPr>
              <a:t>C/C++ (за </a:t>
            </a:r>
            <a:r>
              <a:rPr lang="bg-BG" dirty="0" err="1">
                <a:solidFill>
                  <a:srgbClr val="FFFFFF"/>
                </a:solidFill>
              </a:rPr>
              <a:t>Ардуино</a:t>
            </a:r>
            <a:r>
              <a:rPr lang="bg-BG" dirty="0">
                <a:solidFill>
                  <a:srgbClr val="FFFFFF"/>
                </a:solidFill>
              </a:rPr>
              <a:t>)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wentieth Century"/>
              <a:buNone/>
            </a:pPr>
            <a:r>
              <a:rPr lang="bg-BG" sz="2900" dirty="0">
                <a:solidFill>
                  <a:schemeClr val="accent1"/>
                </a:solidFill>
              </a:rPr>
              <a:t>ФУНКЦИОНАЛНОСТИ</a:t>
            </a:r>
            <a:endParaRPr sz="2900" dirty="0">
              <a:solidFill>
                <a:schemeClr val="accent1"/>
              </a:solidFill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>
            <a:off x="5117586" y="1964879"/>
            <a:ext cx="6143247" cy="2928240"/>
            <a:chOff x="0" y="839881"/>
            <a:chExt cx="6143247" cy="2928240"/>
          </a:xfrm>
        </p:grpSpPr>
        <p:sp>
          <p:nvSpPr>
            <p:cNvPr id="195" name="Google Shape;195;p6"/>
            <p:cNvSpPr/>
            <p:nvPr/>
          </p:nvSpPr>
          <p:spPr>
            <a:xfrm>
              <a:off x="0" y="839881"/>
              <a:ext cx="6143247" cy="671580"/>
            </a:xfrm>
            <a:prstGeom prst="roundRect">
              <a:avLst>
                <a:gd name="adj" fmla="val 16667"/>
              </a:avLst>
            </a:prstGeom>
            <a:solidFill>
              <a:srgbClr val="EB8327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2784" y="872665"/>
              <a:ext cx="6077679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bg-BG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Управление и визуализация на меню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0" y="1592101"/>
              <a:ext cx="6143247" cy="671580"/>
            </a:xfrm>
            <a:prstGeom prst="roundRect">
              <a:avLst>
                <a:gd name="adj" fmla="val 16667"/>
              </a:avLst>
            </a:prstGeom>
            <a:solidFill>
              <a:srgbClr val="EB8327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32784" y="1624885"/>
              <a:ext cx="6077679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bg-BG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Поръчване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0" y="2344321"/>
              <a:ext cx="6143247" cy="671580"/>
            </a:xfrm>
            <a:prstGeom prst="roundRect">
              <a:avLst>
                <a:gd name="adj" fmla="val 16667"/>
              </a:avLst>
            </a:prstGeom>
            <a:solidFill>
              <a:srgbClr val="EB8327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32784" y="2377105"/>
              <a:ext cx="6077679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bg-BG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Следене на начислена сума на масата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3096541"/>
              <a:ext cx="6143247" cy="671580"/>
            </a:xfrm>
            <a:prstGeom prst="roundRect">
              <a:avLst>
                <a:gd name="adj" fmla="val 16667"/>
              </a:avLst>
            </a:prstGeom>
            <a:solidFill>
              <a:srgbClr val="EB8327"/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32784" y="3129325"/>
              <a:ext cx="6077679" cy="606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wentieth Century"/>
                <a:buNone/>
              </a:pPr>
              <a:r>
                <a:rPr lang="bg-BG" sz="2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Обработка на поръчки</a:t>
              </a:r>
              <a:endParaRPr sz="2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783771" y="1066800"/>
            <a:ext cx="6083754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Twentieth Century"/>
              <a:buNone/>
            </a:pPr>
            <a:r>
              <a:rPr lang="bg-BG" sz="5600">
                <a:solidFill>
                  <a:srgbClr val="FFFFFF"/>
                </a:solidFill>
              </a:rPr>
              <a:t>СЕГА Е ВРЕМЕ ЗА ДЕМОНСТРАЦИЯ</a:t>
            </a:r>
            <a:endParaRPr sz="5600" b="0" cap="non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7"/>
          <p:cNvSpPr/>
          <p:nvPr/>
        </p:nvSpPr>
        <p:spPr>
          <a:xfrm rot="-54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/>
          <p:nvPr/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8"/>
          <p:cNvSpPr txBox="1">
            <a:spLocks noGrp="1"/>
          </p:cNvSpPr>
          <p:nvPr>
            <p:ph type="body" idx="1"/>
          </p:nvPr>
        </p:nvSpPr>
        <p:spPr>
          <a:xfrm>
            <a:off x="4702629" y="1073231"/>
            <a:ext cx="6541841" cy="471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624"/>
              <a:buNone/>
            </a:pPr>
            <a:r>
              <a:rPr lang="bg-BG" sz="7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Благодаря за вниманието.</a:t>
            </a:r>
            <a:endParaRPr sz="7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00" y="601200"/>
            <a:ext cx="3833600" cy="5104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на Office">
  <a:themeElements>
    <a:clrScheme name="О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124</Words>
  <Application>Microsoft Office PowerPoint</Application>
  <PresentationFormat>Широк екран</PresentationFormat>
  <Paragraphs>33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Twentieth Century</vt:lpstr>
      <vt:lpstr>Gill Sans</vt:lpstr>
      <vt:lpstr>Arial</vt:lpstr>
      <vt:lpstr>Noto Sans Symbols</vt:lpstr>
      <vt:lpstr>DividendVTI</vt:lpstr>
      <vt:lpstr>DividendVTI</vt:lpstr>
      <vt:lpstr>КЕЛНЕРЧО</vt:lpstr>
      <vt:lpstr>СЪДЪРЖАНИЕ</vt:lpstr>
      <vt:lpstr>КАКВО Е КЕЛНЕРЧО?</vt:lpstr>
      <vt:lpstr>Цел на Келнерчо </vt:lpstr>
      <vt:lpstr>ИЗПОЛЗВАНИ ТЕХНОЛОГИИ</vt:lpstr>
      <vt:lpstr>ФУНКЦИОНАЛНОСТИ</vt:lpstr>
      <vt:lpstr>СЕГА Е ВРЕМЕ ЗА ДЕМОНСТРАЦИЯ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Мартин Г. Михалев</dc:creator>
  <cp:lastModifiedBy>Мартин Г. Михалев</cp:lastModifiedBy>
  <cp:revision>2</cp:revision>
  <dcterms:created xsi:type="dcterms:W3CDTF">2024-11-29T22:06:26Z</dcterms:created>
  <dcterms:modified xsi:type="dcterms:W3CDTF">2025-03-07T11:21:38Z</dcterms:modified>
</cp:coreProperties>
</file>