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9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6" r:id="rId8"/>
    <p:sldId id="261" r:id="rId9"/>
    <p:sldId id="267" r:id="rId10"/>
    <p:sldId id="262" r:id="rId11"/>
    <p:sldId id="263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49"/>
    <p:restoredTop sz="94710"/>
  </p:normalViewPr>
  <p:slideViewPr>
    <p:cSldViewPr snapToGrid="0" snapToObjects="1">
      <p:cViewPr varScale="1">
        <p:scale>
          <a:sx n="145" d="100"/>
          <a:sy n="145" d="100"/>
        </p:scale>
        <p:origin x="20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4DF1868-6498-B440-A742-447FE57083C8}" type="datetimeFigureOut">
              <a:rPr lang="en-US" smtClean="0"/>
              <a:t>2/10/22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BA4DF3DB-325E-3B42-937D-349458B17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037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2/10/22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931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2/10/22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7950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2/10/22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966504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2/10/22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6495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2/10/22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0895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2/10/22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9749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2/10/22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3633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2/10/22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900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2/10/22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358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smtClean="0"/>
              <a:t>2/10/22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769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2/10/22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362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2/10/22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761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smtClean="0"/>
              <a:t>2/10/22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435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smtClean="0"/>
              <a:t>2/10/22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071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2/10/22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839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smtClean="0"/>
              <a:t>2/10/22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051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smtClean="0"/>
              <a:t>2/10/22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0021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  <p:sldLayoutId id="214748379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874AE-AC66-8742-8E2B-54A0035AA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FORECASTING EQUITY PRICES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3E69C8-395A-8D42-9694-E13824B599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02/07/22</a:t>
            </a:r>
          </a:p>
          <a:p>
            <a:r>
              <a:rPr lang="en-US" dirty="0"/>
              <a:t>SUHEYL ENIS ARAS</a:t>
            </a:r>
          </a:p>
        </p:txBody>
      </p:sp>
    </p:spTree>
    <p:extLst>
      <p:ext uri="{BB962C8B-B14F-4D97-AF65-F5344CB8AC3E}">
        <p14:creationId xmlns:p14="http://schemas.microsoft.com/office/powerpoint/2010/main" val="966395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4BB89-12D0-BA4C-BCB9-7AB5685F8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 of SARIMA PREDICTIONS on bitcoin data</a:t>
            </a: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7BB8BB4D-45EB-D045-9FC2-A12761566D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3710"/>
            <a:ext cx="12685986" cy="5694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090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F7E28-8536-BA45-846D-6339FF09A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paper of the week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44843-555B-0A44-B762-EA0FE8866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Selene Yue(Berkeley): Stock-Price-Forecasting</a:t>
            </a:r>
          </a:p>
          <a:p>
            <a:r>
              <a:rPr lang="en-US" dirty="0"/>
              <a:t>Demonstrates methods of stock price forecasting and compares each method.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615531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14AE2-82DE-4D4C-84C0-035E8F89A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88E89-CAD1-ED4B-82F2-555F144A3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 to make predictions using Deep Neural Networks(LSTM, Bayesian)</a:t>
            </a:r>
          </a:p>
          <a:p>
            <a:r>
              <a:rPr lang="en-US" dirty="0"/>
              <a:t>Financial Technical Analysis to forecast the data.</a:t>
            </a:r>
          </a:p>
          <a:p>
            <a:r>
              <a:rPr lang="en-US" dirty="0"/>
              <a:t>Read more about reinforcement learning and its applications to financial data.</a:t>
            </a:r>
          </a:p>
        </p:txBody>
      </p:sp>
    </p:spTree>
    <p:extLst>
      <p:ext uri="{BB962C8B-B14F-4D97-AF65-F5344CB8AC3E}">
        <p14:creationId xmlns:p14="http://schemas.microsoft.com/office/powerpoint/2010/main" val="1744959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37C28-7DF8-2848-BD1E-77331CDDB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E1CF5-B1D3-3F4D-9B84-C3EED821D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Trying to identify trends in the equity data.</a:t>
            </a:r>
          </a:p>
          <a:p>
            <a:r>
              <a:rPr lang="en-US" dirty="0"/>
              <a:t>Predicting the future of the data using time series forecasting.</a:t>
            </a:r>
          </a:p>
          <a:p>
            <a:r>
              <a:rPr lang="en-US" dirty="0"/>
              <a:t>Better understanding the data for the next steps in the project.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134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3636A-9527-2948-B1B8-F292571B9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Smoothing based models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44BDD-C9EC-4348-97CD-CC3701F91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Removes outliers to make patterns more visible. </a:t>
            </a:r>
          </a:p>
          <a:p>
            <a:r>
              <a:rPr lang="en-US" dirty="0"/>
              <a:t>Specifically, random variation in the data.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513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317BC-F15C-134C-B61E-0A417A2ED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829060"/>
            <a:ext cx="9905999" cy="3541714"/>
          </a:xfrm>
        </p:spPr>
        <p:txBody>
          <a:bodyPr>
            <a:normAutofit/>
          </a:bodyPr>
          <a:lstStyle/>
          <a:p>
            <a:r>
              <a:rPr lang="en-US" dirty="0"/>
              <a:t>Moving-average model</a:t>
            </a:r>
          </a:p>
          <a:p>
            <a:pPr lvl="1"/>
            <a:r>
              <a:rPr lang="en-US" dirty="0"/>
              <a:t>Uses the window average to figure out trends in the data.</a:t>
            </a:r>
          </a:p>
          <a:p>
            <a:r>
              <a:rPr lang="en-US" dirty="0"/>
              <a:t>Double Exponential Smoothing Model </a:t>
            </a:r>
          </a:p>
          <a:p>
            <a:pPr lvl="1"/>
            <a:r>
              <a:rPr lang="en-US" dirty="0"/>
              <a:t>Alpha: Smoothing factor for level.</a:t>
            </a:r>
          </a:p>
          <a:p>
            <a:pPr lvl="1"/>
            <a:r>
              <a:rPr lang="en-US" dirty="0"/>
              <a:t>Beta: Smoothing factor for the trend.</a:t>
            </a:r>
          </a:p>
          <a:p>
            <a:pPr lvl="1"/>
            <a:r>
              <a:rPr lang="en-US" dirty="0"/>
              <a:t>By using numerical optimization on these two parameters we can find the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398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384C7-2065-EB4A-BF96-4081F8246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59501"/>
            <a:ext cx="9905998" cy="1478570"/>
          </a:xfrm>
        </p:spPr>
        <p:txBody>
          <a:bodyPr/>
          <a:lstStyle/>
          <a:p>
            <a:r>
              <a:rPr lang="en-US" dirty="0"/>
              <a:t>Plot of moving average model on MMM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8139E403-7C26-5842-A99F-97A5828171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83171" y="798786"/>
            <a:ext cx="13537324" cy="6161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153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210CE-B768-AD43-9C9F-7896BD506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 of DOUBLE exponential moving average on mmm</a:t>
            </a: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B64DB459-8D8F-C348-B5C4-408819332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88" y="1357803"/>
            <a:ext cx="12192000" cy="5737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171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D3668-7F25-D04E-9101-851C3329D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ARIMA(A</a:t>
            </a:r>
            <a:r>
              <a:rPr lang="en-US" b="1" dirty="0"/>
              <a:t>utoregressive integrated moving average)</a:t>
            </a:r>
          </a:p>
          <a:p>
            <a:pPr lvl="1"/>
            <a:r>
              <a:rPr lang="en-US" b="1" dirty="0"/>
              <a:t>Linear regression model that accounts for the moving average.</a:t>
            </a:r>
          </a:p>
          <a:p>
            <a:pPr lvl="1" fontAlgn="base"/>
            <a:r>
              <a:rPr lang="en-US" b="1" dirty="0"/>
              <a:t>p</a:t>
            </a:r>
            <a:r>
              <a:rPr lang="en-US" dirty="0"/>
              <a:t>: The lag order.</a:t>
            </a:r>
          </a:p>
          <a:p>
            <a:pPr lvl="1" fontAlgn="base"/>
            <a:r>
              <a:rPr lang="en-US" b="1" dirty="0"/>
              <a:t>d</a:t>
            </a:r>
            <a:r>
              <a:rPr lang="en-US" dirty="0"/>
              <a:t>: Degree of differencing.</a:t>
            </a:r>
          </a:p>
          <a:p>
            <a:pPr lvl="1" fontAlgn="base"/>
            <a:r>
              <a:rPr lang="en-US" b="1" dirty="0"/>
              <a:t>q</a:t>
            </a:r>
            <a:r>
              <a:rPr lang="en-US" dirty="0"/>
              <a:t>: The size of the moving average window.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078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F4F92-61FC-9E41-8F97-8C1654F55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r>
              <a:rPr lang="en-US" dirty="0"/>
              <a:t>Plot of </a:t>
            </a:r>
            <a:r>
              <a:rPr lang="en-US" dirty="0" err="1"/>
              <a:t>arima</a:t>
            </a:r>
            <a:r>
              <a:rPr lang="en-US" dirty="0"/>
              <a:t> on bitcoin data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5951D21E-603F-E547-8F9B-37018EBB3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3960"/>
            <a:ext cx="12192000" cy="572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473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6BE0A-6D87-2846-87E0-43B22F75B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SARIMA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02607-2C40-CD45-9E29-D1B9C51C4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Seasonal ARIMA, adds 4 new hyperparameters.</a:t>
            </a:r>
          </a:p>
          <a:p>
            <a:pPr lvl="1" fontAlgn="base"/>
            <a:r>
              <a:rPr lang="en-US" b="1" dirty="0"/>
              <a:t>P</a:t>
            </a:r>
            <a:r>
              <a:rPr lang="en-US" dirty="0"/>
              <a:t>: Seasonal autoregressive order.</a:t>
            </a:r>
          </a:p>
          <a:p>
            <a:pPr lvl="1" fontAlgn="base"/>
            <a:r>
              <a:rPr lang="en-US" b="1" dirty="0"/>
              <a:t>D</a:t>
            </a:r>
            <a:r>
              <a:rPr lang="en-US" dirty="0"/>
              <a:t>: Seasonal difference order.</a:t>
            </a:r>
          </a:p>
          <a:p>
            <a:pPr lvl="1" fontAlgn="base"/>
            <a:r>
              <a:rPr lang="en-US" b="1" dirty="0"/>
              <a:t>Q</a:t>
            </a:r>
            <a:r>
              <a:rPr lang="en-US" dirty="0"/>
              <a:t>: Seasonal moving average order.</a:t>
            </a:r>
          </a:p>
          <a:p>
            <a:pPr lvl="1" fontAlgn="base"/>
            <a:r>
              <a:rPr lang="en-US" b="1" dirty="0"/>
              <a:t>m</a:t>
            </a:r>
            <a:r>
              <a:rPr lang="en-US" dirty="0"/>
              <a:t>: The number of time steps for a single seasonal period.</a:t>
            </a:r>
          </a:p>
          <a:p>
            <a:pPr marL="457200" lvl="1" indent="0" fontAlgn="base">
              <a:buNone/>
            </a:pPr>
            <a:r>
              <a:rPr lang="en-US" sz="3200" dirty="0"/>
              <a:t>SARIMA(</a:t>
            </a:r>
            <a:r>
              <a:rPr lang="en-US" sz="3200" dirty="0" err="1"/>
              <a:t>p,d,q</a:t>
            </a:r>
            <a:r>
              <a:rPr lang="en-US" sz="3200" dirty="0"/>
              <a:t>)(P,D,Q)m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4F4BE7A-455A-6248-92DB-52EA7204B9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6413" y="3836988"/>
            <a:ext cx="174625" cy="0"/>
          </a:xfrm>
          <a:prstGeom prst="rect">
            <a:avLst/>
          </a:prstGeom>
          <a:solidFill>
            <a:srgbClr val="BCBCB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ea typeface="inherit"/>
              </a:rPr>
            </a:br>
            <a:endParaRPr kumimoji="0" lang="en-US" altLang="en-US" sz="9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58685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{9ABC4D2A-9B8E-C04C-BE34-CDF9D2E7726F}tf10001122</Template>
  <TotalTime>73</TotalTime>
  <Words>289</Words>
  <Application>Microsoft Macintosh PowerPoint</Application>
  <PresentationFormat>Widescreen</PresentationFormat>
  <Paragraphs>45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Tw Cen MT</vt:lpstr>
      <vt:lpstr>Circuit</vt:lpstr>
      <vt:lpstr>FORECASTING EQUITY PRICES</vt:lpstr>
      <vt:lpstr>Motivations</vt:lpstr>
      <vt:lpstr>Smoothing based models </vt:lpstr>
      <vt:lpstr>PowerPoint Presentation</vt:lpstr>
      <vt:lpstr>Plot of moving average model on MMM</vt:lpstr>
      <vt:lpstr>Plot of DOUBLE exponential moving average on mmm</vt:lpstr>
      <vt:lpstr>PowerPoint Presentation</vt:lpstr>
      <vt:lpstr>Plot of arima on bitcoin data</vt:lpstr>
      <vt:lpstr>SARIMA</vt:lpstr>
      <vt:lpstr>Plot of SARIMA PREDICTIONS on bitcoin data</vt:lpstr>
      <vt:lpstr>Research paper of the week </vt:lpstr>
      <vt:lpstr>Next steps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FORECASTING EQUITY PRICES</dc:title>
  <dc:creator>Suheyl Aras</dc:creator>
  <cp:lastModifiedBy>Suheyl Aras</cp:lastModifiedBy>
  <cp:revision>4</cp:revision>
  <dcterms:created xsi:type="dcterms:W3CDTF">2022-02-08T13:09:20Z</dcterms:created>
  <dcterms:modified xsi:type="dcterms:W3CDTF">2022-02-10T09:51:26Z</dcterms:modified>
</cp:coreProperties>
</file>