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52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0FB57-8423-8442-BD33-F582911B4814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548B-A163-9C4D-BFDD-9ED1E02E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6548B-A163-9C4D-BFDD-9ED1E02ED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3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68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0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9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9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0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3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3D cubes suspended in the air">
            <a:extLst>
              <a:ext uri="{FF2B5EF4-FFF2-40B4-BE49-F238E27FC236}">
                <a16:creationId xmlns:a16="http://schemas.microsoft.com/office/drawing/2014/main" id="{128FF24D-A9A5-4389-9206-54B01CD51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0" b="64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2E1EA-EBDA-B443-9F0D-2145B3425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Financial Technical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F3A-0A0F-654B-8CF5-95F0008B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Suheyl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Enis</a:t>
            </a:r>
            <a:r>
              <a:rPr lang="en-US" dirty="0">
                <a:solidFill>
                  <a:srgbClr val="FF0000"/>
                </a:solidFill>
              </a:rPr>
              <a:t> Aras</a:t>
            </a:r>
          </a:p>
        </p:txBody>
      </p:sp>
    </p:spTree>
    <p:extLst>
      <p:ext uri="{BB962C8B-B14F-4D97-AF65-F5344CB8AC3E}">
        <p14:creationId xmlns:p14="http://schemas.microsoft.com/office/powerpoint/2010/main" val="183200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B92-5038-234B-90A8-590BC8C0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FCE-7276-E143-A7F6-AC7BD685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trading opportunities. </a:t>
            </a:r>
          </a:p>
          <a:p>
            <a:r>
              <a:rPr lang="en-US" dirty="0"/>
              <a:t>Build on forecasting methods to produce trading strategies. </a:t>
            </a:r>
          </a:p>
          <a:p>
            <a:r>
              <a:rPr lang="en-US" dirty="0"/>
              <a:t>Figure out how to combine Reinforcement Learning with technical analysis.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29A0-14E7-ED46-AD86-77AC0E9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E812-E6F3-694F-9986-11850D8B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 Cross</a:t>
            </a:r>
          </a:p>
          <a:p>
            <a:pPr lvl="1"/>
            <a:r>
              <a:rPr lang="en-US" dirty="0"/>
              <a:t>Short Period v. Long Period</a:t>
            </a:r>
          </a:p>
          <a:p>
            <a:pPr lvl="1"/>
            <a:r>
              <a:rPr lang="en-US" dirty="0"/>
              <a:t>Buy when short period &gt; long period</a:t>
            </a:r>
          </a:p>
          <a:p>
            <a:pPr lvl="1"/>
            <a:r>
              <a:rPr lang="en-US" dirty="0"/>
              <a:t>Sell when long period &gt; short period</a:t>
            </a:r>
          </a:p>
        </p:txBody>
      </p:sp>
    </p:spTree>
    <p:extLst>
      <p:ext uri="{BB962C8B-B14F-4D97-AF65-F5344CB8AC3E}">
        <p14:creationId xmlns:p14="http://schemas.microsoft.com/office/powerpoint/2010/main" val="18563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1F76-7C89-9448-AD92-DD99037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SMA Cross Graph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A1B16EF-C5B0-F244-B328-30063749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2" y="1037494"/>
            <a:ext cx="11697077" cy="5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83B6-86DD-2544-87C4-D596550F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#2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60DE-2356-354F-884B-4172274E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Bollinger Bands</a:t>
            </a:r>
          </a:p>
          <a:p>
            <a:pPr lvl="1"/>
            <a:r>
              <a:rPr lang="en-US" dirty="0"/>
              <a:t>Positive and negative standard deviation and the SMA is considered.</a:t>
            </a:r>
          </a:p>
          <a:p>
            <a:pPr lvl="1"/>
            <a:r>
              <a:rPr lang="en-US" dirty="0"/>
              <a:t>When the price touches the negative standard deviation, we buy.</a:t>
            </a:r>
          </a:p>
          <a:p>
            <a:pPr lvl="1"/>
            <a:r>
              <a:rPr lang="en-US" dirty="0"/>
              <a:t>When the price touches the positive standard deviation, we sell.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35B81-3266-2B4C-95CA-154FCBA3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Bollinger Bands Cross Graph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2BA6-DC9A-6F46-AA4E-A37FAA1B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130" y="-2"/>
            <a:ext cx="840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056E-9F46-A14E-BEB1-8E731EC0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using Financial Analysis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D459-D5E0-9848-AFC2-54A1C248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the price as input for the algorithms, use the values obtained by the technical indicators.</a:t>
            </a:r>
          </a:p>
          <a:p>
            <a:r>
              <a:rPr lang="en-US" dirty="0"/>
              <a:t>Optimize the model by adding the technical indicators as a parameter to the algorithms.</a:t>
            </a:r>
          </a:p>
          <a:p>
            <a:r>
              <a:rPr lang="en-US" dirty="0"/>
              <a:t>Create portfolios of similar stocks by using Gaussian Clustering with the help of technical indicators.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5F13-98B5-074B-8F6D-9F554842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of the Week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6FA186-78B3-6741-A1B5-8CB84BCF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55" y="1641884"/>
            <a:ext cx="10353762" cy="3714749"/>
          </a:xfrm>
        </p:spPr>
        <p:txBody>
          <a:bodyPr/>
          <a:lstStyle/>
          <a:p>
            <a:r>
              <a:rPr lang="en-US" dirty="0"/>
              <a:t>Practical Deep Reinforcement Learning for Stock Trading(2018) by </a:t>
            </a:r>
            <a:r>
              <a:rPr lang="en-US" dirty="0" err="1"/>
              <a:t>Zhuron</a:t>
            </a:r>
            <a:r>
              <a:rPr lang="en-US" dirty="0"/>
              <a:t> </a:t>
            </a:r>
            <a:r>
              <a:rPr lang="en-US" dirty="0" err="1"/>
              <a:t>Xiong</a:t>
            </a:r>
            <a:endParaRPr lang="en-US" dirty="0"/>
          </a:p>
          <a:p>
            <a:pPr lvl="1"/>
            <a:r>
              <a:rPr lang="en-US" dirty="0"/>
              <a:t>Formulates the stock trading problem as a </a:t>
            </a:r>
            <a:r>
              <a:rPr lang="en-US" dirty="0" err="1"/>
              <a:t>Markow</a:t>
            </a:r>
            <a:r>
              <a:rPr lang="en-US" dirty="0"/>
              <a:t> Chain Process.</a:t>
            </a:r>
          </a:p>
          <a:p>
            <a:pPr lvl="1"/>
            <a:r>
              <a:rPr lang="en-US" dirty="0"/>
              <a:t>Uses DDPG as the main model.</a:t>
            </a:r>
          </a:p>
          <a:p>
            <a:pPr lvl="1"/>
            <a:r>
              <a:rPr lang="en-US" dirty="0"/>
              <a:t>Compares profits with buy and hold and Min-Var methods.</a:t>
            </a:r>
          </a:p>
        </p:txBody>
      </p:sp>
      <p:pic>
        <p:nvPicPr>
          <p:cNvPr id="1033" name="Picture 9" descr="page6image63483056">
            <a:extLst>
              <a:ext uri="{FF2B5EF4-FFF2-40B4-BE49-F238E27FC236}">
                <a16:creationId xmlns:a16="http://schemas.microsoft.com/office/drawing/2014/main" id="{E74D5CE7-475B-EE4F-BC69-294E7F17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07" y="3295461"/>
            <a:ext cx="7351414" cy="34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4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A31D-6480-BA41-B014-3B7B1F1E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54EA-AA0C-AB4D-9DD7-64F0C5C3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trading environment and test trading strategies on it to find profitable ones.</a:t>
            </a:r>
          </a:p>
          <a:p>
            <a:r>
              <a:rPr lang="en-US" dirty="0"/>
              <a:t>Incorporate technical indicators into some deep learning algorithms using the forementioned ideas.</a:t>
            </a:r>
          </a:p>
          <a:p>
            <a:r>
              <a:rPr lang="en-US" dirty="0"/>
              <a:t>Compare the results using plain technical analysis and machine learning with technical analysis.</a:t>
            </a:r>
          </a:p>
        </p:txBody>
      </p:sp>
    </p:spTree>
    <p:extLst>
      <p:ext uri="{BB962C8B-B14F-4D97-AF65-F5344CB8AC3E}">
        <p14:creationId xmlns:p14="http://schemas.microsoft.com/office/powerpoint/2010/main" val="299291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C"/>
      </a:accent1>
      <a:accent2>
        <a:srgbClr val="B117D5"/>
      </a:accent2>
      <a:accent3>
        <a:srgbClr val="7429E7"/>
      </a:accent3>
      <a:accent4>
        <a:srgbClr val="3337DA"/>
      </a:accent4>
      <a:accent5>
        <a:srgbClr val="297CE7"/>
      </a:accent5>
      <a:accent6>
        <a:srgbClr val="17BAD5"/>
      </a:accent6>
      <a:hlink>
        <a:srgbClr val="3F62B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255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SlateVTI</vt:lpstr>
      <vt:lpstr>Financial Technical Analysis</vt:lpstr>
      <vt:lpstr>Motivations</vt:lpstr>
      <vt:lpstr>Strategy #1</vt:lpstr>
      <vt:lpstr>SMA Cross Graph</vt:lpstr>
      <vt:lpstr>Strategy #2 </vt:lpstr>
      <vt:lpstr>Bollinger Bands Cross Graph</vt:lpstr>
      <vt:lpstr>Ideas for using Financial Analysis with Machine Learning</vt:lpstr>
      <vt:lpstr>Research Paper of the Week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Technical Analysis</dc:title>
  <dc:creator>Suheyl Aras</dc:creator>
  <cp:lastModifiedBy>Suheyl Aras</cp:lastModifiedBy>
  <cp:revision>3</cp:revision>
  <dcterms:created xsi:type="dcterms:W3CDTF">2022-02-19T12:43:41Z</dcterms:created>
  <dcterms:modified xsi:type="dcterms:W3CDTF">2022-02-24T10:52:21Z</dcterms:modified>
</cp:coreProperties>
</file>