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Nunito"/>
      <p:regular r:id="rId39"/>
      <p:bold r:id="rId40"/>
      <p:italic r:id="rId41"/>
      <p:boldItalic r:id="rId42"/>
    </p:embeddedFont>
    <p:embeddedFont>
      <p:font typeface="Maven Pro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.fntdata"/><Relationship Id="rId20" Type="http://schemas.openxmlformats.org/officeDocument/2006/relationships/slide" Target="slides/slide15.xml"/><Relationship Id="rId42" Type="http://schemas.openxmlformats.org/officeDocument/2006/relationships/font" Target="fonts/Nunito-boldItalic.fntdata"/><Relationship Id="rId41" Type="http://schemas.openxmlformats.org/officeDocument/2006/relationships/font" Target="fonts/Nunito-italic.fntdata"/><Relationship Id="rId22" Type="http://schemas.openxmlformats.org/officeDocument/2006/relationships/slide" Target="slides/slide17.xml"/><Relationship Id="rId44" Type="http://schemas.openxmlformats.org/officeDocument/2006/relationships/font" Target="fonts/MavenPro-bold.fntdata"/><Relationship Id="rId21" Type="http://schemas.openxmlformats.org/officeDocument/2006/relationships/slide" Target="slides/slide16.xml"/><Relationship Id="rId43" Type="http://schemas.openxmlformats.org/officeDocument/2006/relationships/font" Target="fonts/MavenPro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Nunito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06dad7ddd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06dad7ddd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Enis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06dad7dddc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06dad7dddc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Enis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06dad7dddc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06dad7dddc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Enis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06dad7dddc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06dad7dddc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06f67d602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06f67d602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06f67d602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06f67d602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06ef071d8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06ef071d8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cfd74887dd_0_1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cfd74887dd_0_1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Pav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06ef071d8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06ef071d8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Pav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06ef071d8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06ef071d8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Pav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6ef071d8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6ef071d8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Trevor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(our goal and our problem)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06dad7ddd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06dad7ddd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Pav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cfd74887dd_0_1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cfd74887dd_0_1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cfd74887dd_0_1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cfd74887dd_0_1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 = sell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= buy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06dad7dddc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06dad7dddc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Pav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JPY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One year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episodes and 30 window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2% return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6f67d602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6f67d602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Enis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06f67d602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06f67d602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Enis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06dad7dddc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06dad7dddc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Trevor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 = 2 and episodes =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APPLE Stock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YTD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December 10 2020 - December 10 2021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Buys a lot during around 180 so it may be </a:t>
            </a:r>
            <a:r>
              <a:rPr lang="en"/>
              <a:t>useful to look into what happened there for mitigation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06dad7dddc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06dad7dddc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Trevor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06ef071d8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06ef071d8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Talking about similarity between 2008 and 2020 and how ML can help mitigate risk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06ef071d8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06ef071d8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6ef071d8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6ef071d8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06ef071d8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06ef071d8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06ef071d8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06ef071d8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Enis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06ef071d8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06ef071d8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Trevor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 have some retrospection about our project and what we would do differently in the future.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important to recognize what improvements can be made so we can plan accordingly for future projects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It’s easy to get lost on </a:t>
            </a:r>
            <a:r>
              <a:rPr lang="en"/>
              <a:t>obsessing</a:t>
            </a:r>
            <a:r>
              <a:rPr lang="en"/>
              <a:t> over results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6ef071d8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06ef071d8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6f67d602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06f67d602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Trevor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we are trying to solve is when to buy, sell, or hold a single stock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were not worried about asset selection or asset allocation </a:t>
            </a:r>
            <a:r>
              <a:rPr lang="en"/>
              <a:t>which</a:t>
            </a:r>
            <a:r>
              <a:rPr lang="en"/>
              <a:t> are </a:t>
            </a:r>
            <a:r>
              <a:rPr lang="en"/>
              <a:t>separate</a:t>
            </a:r>
            <a:r>
              <a:rPr lang="en"/>
              <a:t> problems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prioritized risk mitigation – meaning we didn’t care a whole lot about returns more just we </a:t>
            </a:r>
            <a:r>
              <a:rPr lang="en"/>
              <a:t>didn't</a:t>
            </a:r>
            <a:r>
              <a:rPr lang="en"/>
              <a:t> want to lose money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6ef071d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06ef071d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really aren’t that many full </a:t>
            </a:r>
            <a:r>
              <a:rPr lang="en"/>
              <a:t>autonomous</a:t>
            </a:r>
            <a:r>
              <a:rPr lang="en"/>
              <a:t> stock trading systems currently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cfd74887dd_0_1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cfd74887dd_0_1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Enis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cfd74887dd_0_1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cfd74887dd_0_1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cfd74887dd_0_1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cfd74887dd_0_1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get more into the details later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06f67d60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06f67d60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Enis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on Equities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946675"/>
            <a:ext cx="68421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Trevor Tocchet, Enis Aras, Pavankumar RamadassVenkatesulu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31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375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39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3731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Sharpe Ratio	</a:t>
            </a:r>
            <a:endParaRPr/>
          </a:p>
        </p:txBody>
      </p:sp>
      <p:sp>
        <p:nvSpPr>
          <p:cNvPr id="350" name="Google Shape;350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Ratio of mean daily returns and volatility.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Higher the better.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Sharpe ratio of Bitcoin: 1.290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Sharpe ratio of S&amp;P 500 Index: 0.758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5550"/>
            <a:ext cx="8839201" cy="453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8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Details and Implementation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</a:t>
            </a:r>
            <a:endParaRPr/>
          </a:p>
        </p:txBody>
      </p:sp>
      <p:sp>
        <p:nvSpPr>
          <p:cNvPr id="366" name="Google Shape;366;p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Deep Q-Learning Model Using Keras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Sends buy and sell orders to the Environment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Receives a profit from the Environment after every sell order as a reward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Uses profit to learn how to trade better 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</a:t>
            </a:r>
            <a:endParaRPr/>
          </a:p>
        </p:txBody>
      </p:sp>
      <p:sp>
        <p:nvSpPr>
          <p:cNvPr id="372" name="Google Shape;372;p3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Daily</a:t>
            </a:r>
            <a:r>
              <a:rPr lang="en" sz="1600"/>
              <a:t> Timeframe of JPY-USD, SPY, and AAPL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Receives</a:t>
            </a:r>
            <a:r>
              <a:rPr lang="en" sz="1600"/>
              <a:t> buy and sell orders from the agent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Returns the reward to the agent when the agent sells its holdings of the security 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Reward is the profit made  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378" name="Google Shape;378;p31"/>
          <p:cNvSpPr txBox="1"/>
          <p:nvPr>
            <p:ph idx="1" type="body"/>
          </p:nvPr>
        </p:nvSpPr>
        <p:spPr>
          <a:xfrm>
            <a:off x="993050" y="1597875"/>
            <a:ext cx="7341300" cy="32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Q-Learning hyperparameters: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Gamma = 0.95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Gamma closer to 1 causes agent to consider future rewards over recent rewards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Epsilon = 1.0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Action Size = 3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Buy, Sell, Hold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4-Layer Neural Network 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First 3 Layer Activation Functions are ReLu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Output Layer Activation Function is Linear </a:t>
            </a:r>
            <a:endParaRPr sz="1300"/>
          </a:p>
          <a:p>
            <a:pPr indent="-311150" lvl="3" marL="18288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give real valued expected rewards to make buy, sell, or hold actions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Optimizer: Adam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Learning Rate: 0.001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Introduction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Reinforcement</a:t>
            </a:r>
            <a:r>
              <a:rPr lang="en" sz="2000"/>
              <a:t> Learning and </a:t>
            </a:r>
            <a:r>
              <a:rPr lang="en" sz="2000"/>
              <a:t>Financial Data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Technical Details and Implementation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Results and Analysis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Next Steps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Questions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pic>
        <p:nvPicPr>
          <p:cNvPr id="384" name="Google Shape;3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50" y="1470175"/>
            <a:ext cx="8463801" cy="345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Analysis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95" name="Google Shape;395;p3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JPY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AAPL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22" y="1050172"/>
            <a:ext cx="4271976" cy="30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2175" y="1051775"/>
            <a:ext cx="4271975" cy="3039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6126"/>
            <a:ext cx="8839199" cy="4126501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6"/>
          <p:cNvSpPr txBox="1"/>
          <p:nvPr/>
        </p:nvSpPr>
        <p:spPr>
          <a:xfrm>
            <a:off x="2161975" y="162500"/>
            <a:ext cx="52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Results on the SPY Index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41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575" y="1151400"/>
            <a:ext cx="6372850" cy="375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887" y="426063"/>
            <a:ext cx="6128325" cy="429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9"/>
          <p:cNvSpPr txBox="1"/>
          <p:nvPr>
            <p:ph type="title"/>
          </p:nvPr>
        </p:nvSpPr>
        <p:spPr>
          <a:xfrm>
            <a:off x="1303800" y="1110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Apple Profits</a:t>
            </a:r>
            <a:endParaRPr/>
          </a:p>
        </p:txBody>
      </p:sp>
      <p:pic>
        <p:nvPicPr>
          <p:cNvPr id="423" name="Google Shape;42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11" y="827750"/>
            <a:ext cx="6094385" cy="41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429" name="Google Shape;429;p4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model performs </a:t>
            </a:r>
            <a:r>
              <a:rPr lang="en"/>
              <a:t>better than randomly chosen actions.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model performs well when the equity price crashes by a significant amount because of the hold action.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2008 and 2020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ML model is perfect, this model is no exception.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Application</a:t>
            </a:r>
            <a:endParaRPr/>
          </a:p>
        </p:txBody>
      </p:sp>
      <p:sp>
        <p:nvSpPr>
          <p:cNvPr id="435" name="Google Shape;435;p4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trading strategies do not return on average 8 – 12% a year, then investors should use passive strategies (investing in a low cost </a:t>
            </a:r>
            <a:r>
              <a:rPr lang="en"/>
              <a:t>S&amp;P 500</a:t>
            </a:r>
            <a:r>
              <a:rPr lang="en"/>
              <a:t> ETF)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Example: BUZZ vs SPY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SPY is up 27.16% YTD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BUZZ is 2.13% YTD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446" name="Google Shape;446;p4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Feature engineering – selection and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Compare </a:t>
            </a:r>
            <a:r>
              <a:rPr lang="en"/>
              <a:t>against</a:t>
            </a:r>
            <a:r>
              <a:rPr lang="en"/>
              <a:t> more RL methods and possibly some other ML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testing – back and forward test using paper trading (Interactive Brokers / Alpaca)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Optimize code – maybe switch to Open AI Gym infrastructure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Outcomes and Retrospection</a:t>
            </a:r>
            <a:endParaRPr/>
          </a:p>
        </p:txBody>
      </p:sp>
      <p:sp>
        <p:nvSpPr>
          <p:cNvPr id="452" name="Google Shape;452;p4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Don’t get caught up on testing hyperparameters – have a systematic approach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Collecting results for analysis takes up much of a ML project schedule – plan for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Find a </a:t>
            </a:r>
            <a:r>
              <a:rPr lang="en" sz="2700"/>
              <a:t>profitable</a:t>
            </a:r>
            <a:r>
              <a:rPr lang="en" sz="2700"/>
              <a:t> trading strategy for various equity data using Reinforcement Learning.</a:t>
            </a:r>
            <a:endParaRPr sz="27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of AI/ML/Algorithms and Finance</a:t>
            </a:r>
            <a:endParaRPr/>
          </a:p>
        </p:txBody>
      </p:sp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ETFs like BUZZ use </a:t>
            </a:r>
            <a:r>
              <a:rPr lang="en"/>
              <a:t>artificial</a:t>
            </a:r>
            <a:r>
              <a:rPr lang="en"/>
              <a:t> </a:t>
            </a:r>
            <a:r>
              <a:rPr lang="en"/>
              <a:t>intelligence to gauge </a:t>
            </a:r>
            <a:r>
              <a:rPr lang="en"/>
              <a:t>social sentiment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i</a:t>
            </a:r>
            <a:r>
              <a:rPr lang="en"/>
              <a:t>ntelligent portfolios like Wealthfront do not use much AI/ML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They mostly use algorithms in regards to MPT (modern portfolio theory) and use passive strategies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Quantitative hedge funds like Two Sigma leverage AI/ML for analysis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</a:t>
            </a:r>
            <a:r>
              <a:rPr lang="en"/>
              <a:t> Learning and Financial 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Data</a:t>
            </a:r>
            <a:endParaRPr/>
          </a:p>
        </p:txBody>
      </p:sp>
      <p:sp>
        <p:nvSpPr>
          <p:cNvPr id="312" name="Google Shape;312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Stock data is time series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Making </a:t>
            </a:r>
            <a:r>
              <a:rPr lang="en"/>
              <a:t>decisions</a:t>
            </a:r>
            <a:r>
              <a:rPr lang="en"/>
              <a:t> when trading could require more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Immense</a:t>
            </a:r>
            <a:r>
              <a:rPr lang="en"/>
              <a:t> amount of data to take into consideration when making </a:t>
            </a:r>
            <a:r>
              <a:rPr lang="en"/>
              <a:t>decisions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Technical vs Fundamental Trading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Political Events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Sentiment Analysis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State of the Economy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Insider Trading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</a:t>
            </a:r>
            <a:r>
              <a:rPr lang="en"/>
              <a:t>Reinforcement</a:t>
            </a:r>
            <a:r>
              <a:rPr lang="en"/>
              <a:t> Learning?</a:t>
            </a:r>
            <a:endParaRPr/>
          </a:p>
        </p:txBody>
      </p:sp>
      <p:sp>
        <p:nvSpPr>
          <p:cNvPr id="318" name="Google Shape;318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Agent interacts with their </a:t>
            </a:r>
            <a:r>
              <a:rPr lang="en"/>
              <a:t>environment</a:t>
            </a:r>
            <a:r>
              <a:rPr lang="en"/>
              <a:t> through actions in order to maximize reward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Environment -&gt; Stock market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Agents -&gt; Investors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Actions -&gt; Buy, Sell, and Hold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on Equity Data</a:t>
            </a:r>
            <a:endParaRPr/>
          </a:p>
        </p:txBody>
      </p:sp>
      <p:sp>
        <p:nvSpPr>
          <p:cNvPr id="324" name="Google Shape;324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Volume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Performance Analysis against the S&amp;P 500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Daily Returns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Sharpe Ratio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