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89" r:id="rId3"/>
    <p:sldId id="257" r:id="rId4"/>
    <p:sldId id="258" r:id="rId5"/>
    <p:sldId id="271" r:id="rId6"/>
    <p:sldId id="260" r:id="rId7"/>
    <p:sldId id="261" r:id="rId8"/>
    <p:sldId id="262" r:id="rId9"/>
    <p:sldId id="263" r:id="rId10"/>
    <p:sldId id="264" r:id="rId11"/>
    <p:sldId id="266" r:id="rId12"/>
    <p:sldId id="302" r:id="rId13"/>
    <p:sldId id="267" r:id="rId14"/>
    <p:sldId id="272" r:id="rId15"/>
    <p:sldId id="330" r:id="rId16"/>
    <p:sldId id="277" r:id="rId17"/>
    <p:sldId id="307" r:id="rId18"/>
    <p:sldId id="333" r:id="rId19"/>
    <p:sldId id="288" r:id="rId20"/>
    <p:sldId id="268" r:id="rId21"/>
    <p:sldId id="26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02" autoAdjust="0"/>
    <p:restoredTop sz="94660"/>
  </p:normalViewPr>
  <p:slideViewPr>
    <p:cSldViewPr snapToGrid="0">
      <p:cViewPr varScale="1">
        <p:scale>
          <a:sx n="82" d="100"/>
          <a:sy n="82" d="100"/>
        </p:scale>
        <p:origin x="76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notesMaster" Target="notesMasters/notesMaster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8B8633-D1FF-4D45-BB8C-7C5D18771BB2}"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DB5DB3-9A05-476C-B4F4-47B870DCC400}"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65B7EB5-A775-4E93-AEA9-3286964F672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14A830-89C2-449A-8084-F47A2A2CF5EC}" type="slidenum">
              <a:rPr lang="en-US" smtClean="0"/>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65B7EB5-A775-4E93-AEA9-3286964F672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14A830-89C2-449A-8084-F47A2A2CF5E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65B7EB5-A775-4E93-AEA9-3286964F672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14A830-89C2-449A-8084-F47A2A2CF5E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65B7EB5-A775-4E93-AEA9-3286964F672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14A830-89C2-449A-8084-F47A2A2CF5EC}"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65B7EB5-A775-4E93-AEA9-3286964F672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14A830-89C2-449A-8084-F47A2A2CF5EC}" type="slidenum">
              <a:rPr lang="en-US" smtClean="0"/>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865B7EB5-A775-4E93-AEA9-3286964F6726}"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14A830-89C2-449A-8084-F47A2A2CF5E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865B7EB5-A775-4E93-AEA9-3286964F6726}"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14A830-89C2-449A-8084-F47A2A2CF5E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65B7EB5-A775-4E93-AEA9-3286964F6726}"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14A830-89C2-449A-8084-F47A2A2CF5E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65B7EB5-A775-4E93-AEA9-3286964F6726}" type="datetimeFigureOut">
              <a:rPr lang="en-US" smtClean="0"/>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0114A830-89C2-449A-8084-F47A2A2CF5E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65B7EB5-A775-4E93-AEA9-3286964F6726}" type="datetimeFigureOut">
              <a:rPr lang="en-US" smtClean="0"/>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114A830-89C2-449A-8084-F47A2A2CF5E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65B7EB5-A775-4E93-AEA9-3286964F6726}"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14A830-89C2-449A-8084-F47A2A2CF5E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65B7EB5-A775-4E93-AEA9-3286964F6726}" type="datetimeFigureOut">
              <a:rPr lang="en-US" smtClean="0"/>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114A830-89C2-449A-8084-F47A2A2CF5EC}" type="slidenum">
              <a:rPr lang="en-US" smtClean="0"/>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02267" y="1988863"/>
            <a:ext cx="9990666" cy="4141005"/>
          </a:xfrm>
        </p:spPr>
        <p:txBody>
          <a:bodyPr>
            <a:normAutofit lnSpcReduction="10000"/>
          </a:bodyPr>
          <a:lstStyle/>
          <a:p>
            <a:pPr marL="0" indent="0">
              <a:buNone/>
            </a:pPr>
            <a:r>
              <a:rPr lang="en-US" dirty="0"/>
              <a:t>                                                                   </a:t>
            </a:r>
            <a:r>
              <a:rPr lang="en-US" sz="2800" b="1" i="1" dirty="0"/>
              <a:t>MINI PROJECT</a:t>
            </a:r>
            <a:endParaRPr lang="en-US" sz="2800" b="1" i="1" dirty="0"/>
          </a:p>
          <a:p>
            <a:pPr marL="0" indent="0" algn="ctr">
              <a:buNone/>
            </a:pPr>
            <a:r>
              <a:rPr lang="en-US" sz="2800" b="1" i="1" dirty="0"/>
              <a:t> </a:t>
            </a:r>
            <a:r>
              <a:rPr lang="en-IN" altLang="en-US" sz="2800" b="1" i="1" dirty="0"/>
              <a:t>Model Compression Techniques for Improved </a:t>
            </a:r>
            <a:endParaRPr lang="en-IN" altLang="en-US" sz="2800" b="1" i="1" dirty="0"/>
          </a:p>
          <a:p>
            <a:pPr marL="0" indent="0" algn="ctr">
              <a:buNone/>
            </a:pPr>
            <a:r>
              <a:rPr lang="en-IN" altLang="en-US" sz="2800" b="1" i="1" dirty="0"/>
              <a:t>Handwritten Digit Recognition</a:t>
            </a:r>
            <a:r>
              <a:rPr lang="en-US" sz="2800" b="1" dirty="0"/>
              <a:t> </a:t>
            </a:r>
            <a:endParaRPr lang="en-US" sz="2800" b="1" dirty="0"/>
          </a:p>
          <a:p>
            <a:pPr marL="0" lvl="0" indent="0" algn="ctr" defTabSz="914400">
              <a:spcBef>
                <a:spcPts val="400"/>
              </a:spcBef>
              <a:buClr>
                <a:srgbClr val="2DA2BF"/>
              </a:buClr>
              <a:buSzPct val="68000"/>
              <a:buNone/>
            </a:pPr>
            <a:r>
              <a:rPr lang="en-US" sz="1400" i="1" dirty="0">
                <a:solidFill>
                  <a:schemeClr val="tx1">
                    <a:lumMod val="85000"/>
                    <a:lumOff val="15000"/>
                  </a:schemeClr>
                </a:solidFill>
                <a:latin typeface="Arial Black" panose="020B0A04020102020204" pitchFamily="34" charset="0"/>
              </a:rPr>
              <a:t>Work By</a:t>
            </a:r>
            <a:r>
              <a:rPr lang="en-US" sz="1400" b="1" dirty="0">
                <a:solidFill>
                  <a:schemeClr val="tx1">
                    <a:lumMod val="85000"/>
                    <a:lumOff val="15000"/>
                  </a:schemeClr>
                </a:solidFill>
                <a:latin typeface="Arial Black" panose="020B0A04020102020204" pitchFamily="34" charset="0"/>
              </a:rPr>
              <a:t>,                </a:t>
            </a:r>
            <a:endParaRPr lang="en-US" sz="1400" b="1" dirty="0">
              <a:solidFill>
                <a:schemeClr val="tx1">
                  <a:lumMod val="85000"/>
                  <a:lumOff val="15000"/>
                </a:schemeClr>
              </a:solidFill>
              <a:latin typeface="Arial Black" panose="020B0A04020102020204" pitchFamily="34" charset="0"/>
            </a:endParaRPr>
          </a:p>
          <a:p>
            <a:pPr marL="0" lvl="0" indent="0" algn="just" defTabSz="914400">
              <a:spcBef>
                <a:spcPts val="400"/>
              </a:spcBef>
              <a:buClr>
                <a:srgbClr val="2DA2BF"/>
              </a:buClr>
              <a:buSzPct val="68000"/>
              <a:buNone/>
            </a:pPr>
            <a:r>
              <a:rPr lang="en-US" sz="1400" dirty="0">
                <a:solidFill>
                  <a:schemeClr val="tx1">
                    <a:lumMod val="85000"/>
                    <a:lumOff val="15000"/>
                  </a:schemeClr>
                </a:solidFill>
                <a:latin typeface="Arial Black" panose="020B0A04020102020204" pitchFamily="34" charset="0"/>
                <a:cs typeface="Times New Roman" panose="02020603050405020304" pitchFamily="18" charset="0"/>
              </a:rPr>
              <a:t>			   AJEEM KHAN K(CSE 2201013)</a:t>
            </a:r>
            <a:endParaRPr lang="en-US" sz="1400" dirty="0">
              <a:solidFill>
                <a:schemeClr val="tx1">
                  <a:lumMod val="85000"/>
                  <a:lumOff val="15000"/>
                </a:schemeClr>
              </a:solidFill>
              <a:latin typeface="Arial Black" panose="020B0A04020102020204" pitchFamily="34" charset="0"/>
              <a:cs typeface="Times New Roman" panose="02020603050405020304" pitchFamily="18" charset="0"/>
            </a:endParaRPr>
          </a:p>
          <a:p>
            <a:pPr marL="0" lvl="0" indent="0" algn="just" defTabSz="914400">
              <a:spcBef>
                <a:spcPts val="400"/>
              </a:spcBef>
              <a:buClr>
                <a:srgbClr val="2DA2BF"/>
              </a:buClr>
              <a:buSzPct val="68000"/>
              <a:buNone/>
            </a:pPr>
            <a:r>
              <a:rPr lang="en-US" sz="1400" dirty="0">
                <a:solidFill>
                  <a:schemeClr val="tx1">
                    <a:lumMod val="85000"/>
                    <a:lumOff val="15000"/>
                  </a:schemeClr>
                </a:solidFill>
                <a:latin typeface="Arial Black" panose="020B0A04020102020204" pitchFamily="34" charset="0"/>
                <a:cs typeface="Times New Roman" panose="02020603050405020304" pitchFamily="18" charset="0"/>
              </a:rPr>
              <a:t>			   ENITHA S(CSE 2201047)</a:t>
            </a:r>
            <a:endParaRPr lang="en-US" sz="1400" dirty="0">
              <a:solidFill>
                <a:schemeClr val="tx1">
                  <a:lumMod val="85000"/>
                  <a:lumOff val="15000"/>
                </a:schemeClr>
              </a:solidFill>
              <a:latin typeface="Arial Black" panose="020B0A04020102020204" pitchFamily="34" charset="0"/>
              <a:cs typeface="Times New Roman" panose="02020603050405020304" pitchFamily="18" charset="0"/>
            </a:endParaRPr>
          </a:p>
          <a:p>
            <a:pPr marL="0" lvl="0" indent="0" algn="just" defTabSz="914400">
              <a:spcBef>
                <a:spcPts val="400"/>
              </a:spcBef>
              <a:buClr>
                <a:srgbClr val="2DA2BF"/>
              </a:buClr>
              <a:buSzPct val="68000"/>
              <a:buNone/>
            </a:pPr>
            <a:r>
              <a:rPr lang="en-US" sz="1400" dirty="0">
                <a:solidFill>
                  <a:schemeClr val="tx1">
                    <a:lumMod val="85000"/>
                    <a:lumOff val="15000"/>
                  </a:schemeClr>
                </a:solidFill>
                <a:latin typeface="Arial Black" panose="020B0A04020102020204" pitchFamily="34" charset="0"/>
                <a:cs typeface="Times New Roman" panose="02020603050405020304" pitchFamily="18" charset="0"/>
              </a:rPr>
              <a:t>			   SWETHA T(2201239)</a:t>
            </a:r>
            <a:endParaRPr lang="en-US" sz="1400" dirty="0">
              <a:solidFill>
                <a:schemeClr val="tx1">
                  <a:lumMod val="85000"/>
                  <a:lumOff val="15000"/>
                </a:schemeClr>
              </a:solidFill>
              <a:latin typeface="Arial Black" panose="020B0A04020102020204" pitchFamily="34" charset="0"/>
              <a:cs typeface="Times New Roman" panose="02020603050405020304" pitchFamily="18" charset="0"/>
            </a:endParaRPr>
          </a:p>
          <a:p>
            <a:pPr marL="0" lvl="0" indent="0" algn="ctr" defTabSz="914400">
              <a:spcBef>
                <a:spcPts val="400"/>
              </a:spcBef>
              <a:buClr>
                <a:srgbClr val="2DA2BF"/>
              </a:buClr>
              <a:buSzPct val="68000"/>
              <a:buNone/>
            </a:pPr>
            <a:endParaRPr lang="en-US" sz="1600" b="1" dirty="0">
              <a:solidFill>
                <a:schemeClr val="tx1">
                  <a:lumMod val="85000"/>
                  <a:lumOff val="15000"/>
                </a:schemeClr>
              </a:solidFill>
              <a:latin typeface="Times New Roman" panose="02020603050405020304" pitchFamily="18" charset="0"/>
              <a:cs typeface="Times New Roman" panose="02020603050405020304" pitchFamily="18" charset="0"/>
            </a:endParaRPr>
          </a:p>
          <a:p>
            <a:pPr marL="0" lvl="0" indent="0" algn="ctr" defTabSz="914400">
              <a:spcBef>
                <a:spcPts val="400"/>
              </a:spcBef>
              <a:buClr>
                <a:srgbClr val="2DA2BF"/>
              </a:buClr>
              <a:buSzPct val="68000"/>
              <a:buNone/>
            </a:pPr>
            <a:r>
              <a:rPr lang="en-IN" sz="1400" i="1" dirty="0">
                <a:solidFill>
                  <a:schemeClr val="tx1">
                    <a:lumMod val="85000"/>
                    <a:lumOff val="15000"/>
                  </a:schemeClr>
                </a:solidFill>
                <a:latin typeface="Arial Black" panose="020B0A04020102020204" pitchFamily="34" charset="0"/>
                <a:cs typeface="Times New Roman" panose="02020603050405020304" pitchFamily="18" charset="0"/>
              </a:rPr>
              <a:t>Guided By</a:t>
            </a:r>
            <a:r>
              <a:rPr lang="en-IN" sz="1400" dirty="0">
                <a:solidFill>
                  <a:schemeClr val="tx1">
                    <a:lumMod val="85000"/>
                    <a:lumOff val="15000"/>
                  </a:schemeClr>
                </a:solidFill>
                <a:latin typeface="Arial Black" panose="020B0A04020102020204" pitchFamily="34" charset="0"/>
                <a:cs typeface="Times New Roman" panose="02020603050405020304" pitchFamily="18" charset="0"/>
              </a:rPr>
              <a:t>,</a:t>
            </a:r>
            <a:endParaRPr lang="en-IN" sz="1400" dirty="0">
              <a:solidFill>
                <a:schemeClr val="tx1">
                  <a:lumMod val="85000"/>
                  <a:lumOff val="15000"/>
                </a:schemeClr>
              </a:solidFill>
              <a:latin typeface="Arial Black" panose="020B0A04020102020204" pitchFamily="34" charset="0"/>
              <a:cs typeface="Times New Roman" panose="02020603050405020304" pitchFamily="18" charset="0"/>
            </a:endParaRPr>
          </a:p>
          <a:p>
            <a:pPr marL="0" lvl="0" indent="0" algn="ctr" defTabSz="914400">
              <a:spcBef>
                <a:spcPts val="400"/>
              </a:spcBef>
              <a:buClr>
                <a:srgbClr val="2DA2BF"/>
              </a:buClr>
              <a:buSzPct val="68000"/>
              <a:buNone/>
            </a:pPr>
            <a:r>
              <a:rPr lang="en-IN" sz="1400" dirty="0" err="1">
                <a:solidFill>
                  <a:schemeClr val="tx1">
                    <a:lumMod val="85000"/>
                    <a:lumOff val="15000"/>
                  </a:schemeClr>
                </a:solidFill>
                <a:latin typeface="Arial Black" panose="020B0A04020102020204" pitchFamily="34" charset="0"/>
                <a:cs typeface="Times New Roman" panose="02020603050405020304" pitchFamily="18" charset="0"/>
              </a:rPr>
              <a:t>Mrs.A.Mahalakshmi</a:t>
            </a:r>
            <a:r>
              <a:rPr lang="en-IN" sz="1400" dirty="0">
                <a:solidFill>
                  <a:schemeClr val="tx1">
                    <a:lumMod val="85000"/>
                    <a:lumOff val="15000"/>
                  </a:schemeClr>
                </a:solidFill>
                <a:latin typeface="Arial Black" panose="020B0A04020102020204" pitchFamily="34" charset="0"/>
                <a:cs typeface="Times New Roman" panose="02020603050405020304" pitchFamily="18" charset="0"/>
              </a:rPr>
              <a:t> (Assistant. Prof. CSE)</a:t>
            </a:r>
            <a:endParaRPr lang="en-IN" sz="1400" dirty="0">
              <a:solidFill>
                <a:schemeClr val="tx1">
                  <a:lumMod val="85000"/>
                  <a:lumOff val="15000"/>
                </a:schemeClr>
              </a:solidFill>
              <a:latin typeface="Arial Black" panose="020B0A04020102020204" pitchFamily="34" charset="0"/>
              <a:cs typeface="Times New Roman" panose="02020603050405020304" pitchFamily="18" charset="0"/>
            </a:endParaRPr>
          </a:p>
          <a:p>
            <a:pPr marL="0" lvl="0" indent="0" algn="ctr" defTabSz="914400">
              <a:spcBef>
                <a:spcPts val="400"/>
              </a:spcBef>
              <a:buClr>
                <a:srgbClr val="2DA2BF"/>
              </a:buClr>
              <a:buSzPct val="68000"/>
              <a:buNone/>
            </a:pPr>
            <a:endParaRPr lang="en-IN" sz="1600" dirty="0">
              <a:solidFill>
                <a:prstClr val="black"/>
              </a:solidFill>
              <a:latin typeface="Times New Roman" panose="02020603050405020304" pitchFamily="18" charset="0"/>
              <a:cs typeface="Times New Roman" panose="02020603050405020304" pitchFamily="18" charset="0"/>
            </a:endParaRPr>
          </a:p>
          <a:p>
            <a:pPr marL="0" lvl="0" indent="0" algn="ctr" defTabSz="914400">
              <a:spcBef>
                <a:spcPts val="400"/>
              </a:spcBef>
              <a:buClr>
                <a:srgbClr val="2DA2BF"/>
              </a:buClr>
              <a:buSzPct val="68000"/>
              <a:buNone/>
            </a:pPr>
            <a:endParaRPr lang="en-US" sz="1600" b="1" dirty="0">
              <a:solidFill>
                <a:prstClr val="black"/>
              </a:solidFill>
              <a:latin typeface="Times New Roman" panose="02020603050405020304" pitchFamily="18" charset="0"/>
              <a:cs typeface="Times New Roman" panose="02020603050405020304" pitchFamily="18" charset="0"/>
            </a:endParaRPr>
          </a:p>
        </p:txBody>
      </p:sp>
      <p:sp>
        <p:nvSpPr>
          <p:cNvPr id="4" name="Title 1"/>
          <p:cNvSpPr txBox="1"/>
          <p:nvPr/>
        </p:nvSpPr>
        <p:spPr>
          <a:xfrm>
            <a:off x="1202267" y="425044"/>
            <a:ext cx="9990666" cy="1310623"/>
          </a:xfrm>
          <a:prstGeom prst="rect">
            <a:avLst/>
          </a:prstGeom>
        </p:spPr>
        <p:txBody>
          <a:bodyPr vert="horz" rtlCol="0" anchor="ctr">
            <a:normAutofit fontScale="25000" lnSpcReduction="20000"/>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defRPr/>
            </a:pPr>
            <a:br>
              <a:rPr kumimoji="0" lang="en-IN" sz="2200" b="1" i="0" u="none" strike="noStrike" kern="1200" cap="none" spc="0" normalizeH="0" baseline="0" noProof="0" dirty="0">
                <a:ln>
                  <a:noFill/>
                </a:ln>
                <a:solidFill>
                  <a:srgbClr val="464646"/>
                </a:solidFill>
                <a:effectLst>
                  <a:outerShdw blurRad="31750" dist="25400" dir="5400000" algn="tl" rotWithShape="0">
                    <a:srgbClr val="000000">
                      <a:alpha val="25000"/>
                    </a:srgbClr>
                  </a:outerShdw>
                </a:effectLst>
                <a:uLnTx/>
                <a:uFillTx/>
                <a:latin typeface="Lucida Sans Unicode" panose="020B0602030504020204"/>
              </a:rPr>
            </a:br>
            <a:br>
              <a:rPr kumimoji="0" lang="en-IN" sz="2200" b="1" i="0" u="none" strike="noStrike" kern="1200" cap="none" spc="0" normalizeH="0" baseline="0" noProof="0" dirty="0">
                <a:ln>
                  <a:noFill/>
                </a:ln>
                <a:solidFill>
                  <a:srgbClr val="464646"/>
                </a:solidFill>
                <a:effectLst>
                  <a:outerShdw blurRad="31750" dist="25400" dir="5400000" algn="tl" rotWithShape="0">
                    <a:srgbClr val="000000">
                      <a:alpha val="25000"/>
                    </a:srgbClr>
                  </a:outerShdw>
                </a:effectLst>
                <a:uLnTx/>
                <a:uFillTx/>
                <a:latin typeface="Lucida Sans Unicode" panose="020B0602030504020204"/>
              </a:rPr>
            </a:br>
            <a:br>
              <a:rPr kumimoji="0" lang="en-IN" sz="2200" b="1" i="0" u="none" strike="noStrike" kern="1200" cap="none" spc="0" normalizeH="0" baseline="0" noProof="0" dirty="0">
                <a:ln>
                  <a:noFill/>
                </a:ln>
                <a:solidFill>
                  <a:srgbClr val="464646"/>
                </a:solidFill>
                <a:effectLst>
                  <a:outerShdw blurRad="31750" dist="25400" dir="5400000" algn="tl" rotWithShape="0">
                    <a:srgbClr val="000000">
                      <a:alpha val="25000"/>
                    </a:srgbClr>
                  </a:outerShdw>
                </a:effectLst>
                <a:uLnTx/>
                <a:uFillTx/>
                <a:latin typeface="Lucida Sans Unicode" panose="020B0602030504020204"/>
              </a:rPr>
            </a:br>
            <a:br>
              <a:rPr kumimoji="0" lang="en-IN" sz="2200" b="1" i="0" u="none" strike="noStrike" kern="1200" cap="none" spc="0" normalizeH="0" baseline="0" noProof="0" dirty="0">
                <a:ln>
                  <a:noFill/>
                </a:ln>
                <a:solidFill>
                  <a:srgbClr val="464646"/>
                </a:solidFill>
                <a:effectLst>
                  <a:outerShdw blurRad="31750" dist="25400" dir="5400000" algn="tl" rotWithShape="0">
                    <a:srgbClr val="000000">
                      <a:alpha val="25000"/>
                    </a:srgbClr>
                  </a:outerShdw>
                </a:effectLst>
                <a:uLnTx/>
                <a:uFillTx/>
                <a:latin typeface="Lucida Sans Unicode" panose="020B0602030504020204"/>
              </a:rPr>
            </a:br>
            <a:br>
              <a:rPr kumimoji="0" lang="en-IN" sz="2200" b="1" i="0" u="none" strike="noStrike" kern="1200" cap="none" spc="0" normalizeH="0" baseline="0" noProof="0" dirty="0">
                <a:ln>
                  <a:noFill/>
                </a:ln>
                <a:solidFill>
                  <a:srgbClr val="464646"/>
                </a:solidFill>
                <a:effectLst>
                  <a:outerShdw blurRad="31750" dist="25400" dir="5400000" algn="tl" rotWithShape="0">
                    <a:srgbClr val="000000">
                      <a:alpha val="25000"/>
                    </a:srgbClr>
                  </a:outerShdw>
                </a:effectLst>
                <a:uLnTx/>
                <a:uFillTx/>
                <a:latin typeface="Lucida Sans Unicode" panose="020B0602030504020204"/>
              </a:rPr>
            </a:br>
            <a:r>
              <a:rPr kumimoji="0" lang="en-IN" sz="8000" b="1" i="0" u="none" strike="noStrike" kern="1200" cap="none" spc="0" normalizeH="0" baseline="0" noProof="0" dirty="0">
                <a:ln>
                  <a:noFill/>
                </a:ln>
                <a:solidFill>
                  <a:srgbClr val="E11F64"/>
                </a:solidFill>
                <a:effectLst/>
                <a:uLnTx/>
                <a:uFillTx/>
                <a:latin typeface="Times New Roman" panose="02020603050405020304" pitchFamily="18" charset="0"/>
                <a:cs typeface="Times New Roman" panose="02020603050405020304" pitchFamily="18" charset="0"/>
              </a:rPr>
              <a:t>SRI RAMAKRISHNA ENGINEERING COLLEGE </a:t>
            </a:r>
            <a:br>
              <a:rPr kumimoji="0" lang="en-IN" sz="4000" b="1" i="0" u="none" strike="noStrike" kern="1200" cap="none" spc="0" normalizeH="0" baseline="0" noProof="0" dirty="0">
                <a:ln>
                  <a:noFill/>
                </a:ln>
                <a:solidFill>
                  <a:srgbClr val="464646"/>
                </a:solidFill>
                <a:effectLst>
                  <a:outerShdw blurRad="31750" dist="25400" dir="5400000" algn="tl" rotWithShape="0">
                    <a:srgbClr val="000000">
                      <a:alpha val="25000"/>
                    </a:srgbClr>
                  </a:outerShdw>
                </a:effectLst>
                <a:uLnTx/>
                <a:uFillTx/>
                <a:latin typeface="Lucida Sans Unicode" panose="020B0602030504020204"/>
              </a:rPr>
            </a:br>
            <a:r>
              <a:rPr kumimoji="0" lang="en-IN" sz="4800" b="1" i="0" u="none" strike="noStrike" kern="1200" cap="none" spc="0" normalizeH="0" baseline="0" noProof="0" dirty="0">
                <a:ln>
                  <a:noFill/>
                </a:ln>
                <a:solidFill>
                  <a:srgbClr val="002060"/>
                </a:solidFill>
                <a:effectLst/>
                <a:uLnTx/>
                <a:uFillTx/>
                <a:latin typeface="Times New Roman" panose="02020603050405020304" pitchFamily="18" charset="0"/>
                <a:cs typeface="Times New Roman" panose="02020603050405020304" pitchFamily="18" charset="0"/>
              </a:rPr>
              <a:t>[Educational Service : SNR Sons Charitable Trust]</a:t>
            </a:r>
            <a:br>
              <a:rPr kumimoji="0" lang="en-US" sz="4800" b="1" i="0" u="none" strike="noStrike" kern="1200" cap="none" spc="0" normalizeH="0" baseline="0" noProof="0" dirty="0">
                <a:ln>
                  <a:noFill/>
                </a:ln>
                <a:solidFill>
                  <a:srgbClr val="002060"/>
                </a:solidFill>
                <a:effectLst/>
                <a:uLnTx/>
                <a:uFillTx/>
                <a:latin typeface="Times New Roman" panose="02020603050405020304" pitchFamily="18" charset="0"/>
                <a:cs typeface="Times New Roman" panose="02020603050405020304" pitchFamily="18" charset="0"/>
              </a:rPr>
            </a:br>
            <a:r>
              <a:rPr kumimoji="0" lang="en-IN" sz="4800" b="1" i="0" u="none" strike="noStrike" kern="1200" cap="none" spc="0" normalizeH="0" baseline="0" noProof="0" dirty="0">
                <a:ln>
                  <a:noFill/>
                </a:ln>
                <a:solidFill>
                  <a:srgbClr val="002060"/>
                </a:solidFill>
                <a:effectLst/>
                <a:uLnTx/>
                <a:uFillTx/>
                <a:latin typeface="Times New Roman" panose="02020603050405020304" pitchFamily="18" charset="0"/>
                <a:cs typeface="Times New Roman" panose="02020603050405020304" pitchFamily="18" charset="0"/>
              </a:rPr>
              <a:t>[Autonomous Institution, Accredited by NAAC with ‘A’ Grade]</a:t>
            </a:r>
            <a:br>
              <a:rPr kumimoji="0" lang="en-US" sz="4800" b="1" i="0" u="none" strike="noStrike" kern="1200" cap="none" spc="0" normalizeH="0" baseline="0" noProof="0" dirty="0">
                <a:ln>
                  <a:noFill/>
                </a:ln>
                <a:solidFill>
                  <a:srgbClr val="002060"/>
                </a:solidFill>
                <a:effectLst/>
                <a:uLnTx/>
                <a:uFillTx/>
                <a:latin typeface="Times New Roman" panose="02020603050405020304" pitchFamily="18" charset="0"/>
                <a:cs typeface="Times New Roman" panose="02020603050405020304" pitchFamily="18" charset="0"/>
              </a:rPr>
            </a:br>
            <a:r>
              <a:rPr kumimoji="0" lang="en-IN" sz="4800" b="1" i="0" u="none" strike="noStrike" kern="1200" cap="none" spc="0" normalizeH="0" baseline="0" noProof="0" dirty="0">
                <a:ln>
                  <a:noFill/>
                </a:ln>
                <a:solidFill>
                  <a:srgbClr val="002060"/>
                </a:solidFill>
                <a:effectLst/>
                <a:uLnTx/>
                <a:uFillTx/>
                <a:latin typeface="Times New Roman" panose="02020603050405020304" pitchFamily="18" charset="0"/>
                <a:cs typeface="Times New Roman" panose="02020603050405020304" pitchFamily="18" charset="0"/>
              </a:rPr>
              <a:t>[Approved by AICTE and Permanently Affiliated to Anna University, Chennai]</a:t>
            </a:r>
            <a:br>
              <a:rPr kumimoji="0" lang="en-US" sz="4800" b="1" i="0" u="none" strike="noStrike" kern="1200" cap="none" spc="0" normalizeH="0" baseline="0" noProof="0" dirty="0">
                <a:ln>
                  <a:noFill/>
                </a:ln>
                <a:solidFill>
                  <a:srgbClr val="002060"/>
                </a:solidFill>
                <a:effectLst/>
                <a:uLnTx/>
                <a:uFillTx/>
                <a:latin typeface="Times New Roman" panose="02020603050405020304" pitchFamily="18" charset="0"/>
                <a:cs typeface="Times New Roman" panose="02020603050405020304" pitchFamily="18" charset="0"/>
              </a:rPr>
            </a:br>
            <a:r>
              <a:rPr kumimoji="0" lang="en-IN" sz="4800" b="1" i="0" u="none" strike="noStrike" kern="1200" cap="none" spc="0" normalizeH="0" baseline="0" noProof="0" dirty="0">
                <a:ln>
                  <a:noFill/>
                </a:ln>
                <a:solidFill>
                  <a:srgbClr val="002060"/>
                </a:solidFill>
                <a:effectLst/>
                <a:uLnTx/>
                <a:uFillTx/>
                <a:latin typeface="Times New Roman" panose="02020603050405020304" pitchFamily="18" charset="0"/>
                <a:cs typeface="Times New Roman" panose="02020603050405020304" pitchFamily="18" charset="0"/>
              </a:rPr>
              <a:t>[ISO 9001-2015 Certified and all eligible programmes Accredited by NBA]</a:t>
            </a:r>
            <a:br>
              <a:rPr kumimoji="0" lang="en-US" sz="4800" b="1" i="0" u="none" strike="noStrike" kern="1200" cap="none" spc="0" normalizeH="0" baseline="0" noProof="0" dirty="0">
                <a:ln>
                  <a:noFill/>
                </a:ln>
                <a:solidFill>
                  <a:srgbClr val="002060"/>
                </a:solidFill>
                <a:effectLst/>
                <a:uLnTx/>
                <a:uFillTx/>
                <a:latin typeface="Times New Roman" panose="02020603050405020304" pitchFamily="18" charset="0"/>
                <a:cs typeface="Times New Roman" panose="02020603050405020304" pitchFamily="18" charset="0"/>
              </a:rPr>
            </a:br>
            <a:r>
              <a:rPr kumimoji="0" lang="en-IN" sz="4800" b="1" i="0" u="none" strike="noStrike" kern="1200" cap="none" spc="0" normalizeH="0" baseline="0" noProof="0" dirty="0">
                <a:ln>
                  <a:noFill/>
                </a:ln>
                <a:solidFill>
                  <a:srgbClr val="002060"/>
                </a:solidFill>
                <a:effectLst/>
                <a:uLnTx/>
                <a:uFillTx/>
                <a:latin typeface="Times New Roman" panose="02020603050405020304" pitchFamily="18" charset="0"/>
                <a:cs typeface="Times New Roman" panose="02020603050405020304" pitchFamily="18" charset="0"/>
              </a:rPr>
              <a:t>VATTAMALAIPALAYAM, N.G.G.O. COLONY POST, COIMBATORE – 641 022. </a:t>
            </a:r>
            <a:br>
              <a:rPr kumimoji="0" lang="en-IN" sz="4800" b="1" i="0" u="none" strike="noStrike" kern="1200" cap="none" spc="0" normalizeH="0" baseline="0" noProof="0" dirty="0">
                <a:ln>
                  <a:noFill/>
                </a:ln>
                <a:solidFill>
                  <a:srgbClr val="464646"/>
                </a:solidFill>
                <a:effectLst>
                  <a:outerShdw blurRad="31750" dist="25400" dir="5400000" algn="tl" rotWithShape="0">
                    <a:srgbClr val="000000">
                      <a:alpha val="25000"/>
                    </a:srgbClr>
                  </a:outerShdw>
                </a:effectLst>
                <a:uLnTx/>
                <a:uFillTx/>
                <a:latin typeface="Lucida Sans Unicode" panose="020B0602030504020204"/>
              </a:rPr>
            </a:br>
            <a:br>
              <a:rPr kumimoji="0" lang="en-IN" sz="4800" b="1" i="0" u="none" strike="noStrike" kern="1200" cap="none" spc="0" normalizeH="0" baseline="0" noProof="0" dirty="0">
                <a:ln>
                  <a:noFill/>
                </a:ln>
                <a:solidFill>
                  <a:srgbClr val="464646"/>
                </a:solidFill>
                <a:effectLst>
                  <a:outerShdw blurRad="31750" dist="25400" dir="5400000" algn="tl" rotWithShape="0">
                    <a:srgbClr val="000000">
                      <a:alpha val="25000"/>
                    </a:srgbClr>
                  </a:outerShdw>
                </a:effectLst>
                <a:uLnTx/>
                <a:uFillTx/>
                <a:latin typeface="Lucida Sans Unicode" panose="020B0602030504020204"/>
              </a:rPr>
            </a:br>
            <a:br>
              <a:rPr kumimoji="0" lang="en-IN" sz="2200" b="1" i="0" u="none" strike="noStrike" kern="1200" cap="none" spc="0" normalizeH="0" baseline="0" noProof="0" dirty="0">
                <a:ln>
                  <a:noFill/>
                </a:ln>
                <a:solidFill>
                  <a:srgbClr val="464646"/>
                </a:solidFill>
                <a:effectLst>
                  <a:outerShdw blurRad="31750" dist="25400" dir="5400000" algn="tl" rotWithShape="0">
                    <a:srgbClr val="000000">
                      <a:alpha val="25000"/>
                    </a:srgbClr>
                  </a:outerShdw>
                </a:effectLst>
                <a:uLnTx/>
                <a:uFillTx/>
                <a:latin typeface="Lucida Sans Unicode" panose="020B0602030504020204"/>
              </a:rPr>
            </a:br>
            <a:br>
              <a:rPr kumimoji="0" lang="en-IN" sz="2200" b="1" i="0" u="none" strike="noStrike" kern="1200" cap="none" spc="0" normalizeH="0" baseline="0" noProof="0" dirty="0">
                <a:ln>
                  <a:noFill/>
                </a:ln>
                <a:solidFill>
                  <a:srgbClr val="464646"/>
                </a:solidFill>
                <a:effectLst>
                  <a:outerShdw blurRad="31750" dist="25400" dir="5400000" algn="tl" rotWithShape="0">
                    <a:srgbClr val="000000">
                      <a:alpha val="25000"/>
                    </a:srgbClr>
                  </a:outerShdw>
                </a:effectLst>
                <a:uLnTx/>
                <a:uFillTx/>
                <a:latin typeface="Lucida Sans Unicode" panose="020B0602030504020204"/>
              </a:rPr>
            </a:br>
            <a:br>
              <a:rPr kumimoji="0" lang="en-IN" sz="2200" b="1" i="0" u="none" strike="noStrike" kern="1200" cap="none" spc="0" normalizeH="0" baseline="0" noProof="0" dirty="0">
                <a:ln>
                  <a:noFill/>
                </a:ln>
                <a:solidFill>
                  <a:srgbClr val="464646"/>
                </a:solidFill>
                <a:effectLst>
                  <a:outerShdw blurRad="31750" dist="25400" dir="5400000" algn="tl" rotWithShape="0">
                    <a:srgbClr val="000000">
                      <a:alpha val="25000"/>
                    </a:srgbClr>
                  </a:outerShdw>
                </a:effectLst>
                <a:uLnTx/>
                <a:uFillTx/>
                <a:latin typeface="Lucida Sans Unicode" panose="020B0602030504020204"/>
              </a:rPr>
            </a:br>
            <a:endParaRPr kumimoji="0" lang="en-US" sz="1300" b="1" i="0" u="none" strike="noStrike" kern="1200" cap="none" spc="0" normalizeH="0" baseline="0" noProof="0" dirty="0">
              <a:ln>
                <a:noFill/>
              </a:ln>
              <a:solidFill>
                <a:srgbClr val="464646"/>
              </a:solidFill>
              <a:effectLst>
                <a:outerShdw blurRad="31750" dist="25400" dir="5400000" algn="tl" rotWithShape="0">
                  <a:srgbClr val="000000">
                    <a:alpha val="25000"/>
                  </a:srgbClr>
                </a:outerShdw>
              </a:effectLst>
              <a:uLnTx/>
              <a:uFillTx/>
              <a:latin typeface="Times New Roman" panose="02020603050405020304" pitchFamily="18" charset="0"/>
              <a:cs typeface="Times New Roman" panose="02020603050405020304" pitchFamily="18" charset="0"/>
            </a:endParaRPr>
          </a:p>
        </p:txBody>
      </p:sp>
      <p:pic>
        <p:nvPicPr>
          <p:cNvPr id="5" name="Picture 4"/>
          <p:cNvPicPr/>
          <p:nvPr/>
        </p:nvPicPr>
        <p:blipFill>
          <a:blip r:embed="rId1" cstate="print"/>
          <a:srcRect/>
          <a:stretch>
            <a:fillRect/>
          </a:stretch>
        </p:blipFill>
        <p:spPr bwMode="auto">
          <a:xfrm>
            <a:off x="8890001" y="721399"/>
            <a:ext cx="1066800" cy="953311"/>
          </a:xfrm>
          <a:prstGeom prst="rect">
            <a:avLst/>
          </a:prstGeom>
          <a:noFill/>
          <a:ln w="9525">
            <a:noFill/>
            <a:miter lim="800000"/>
            <a:headEnd/>
            <a:tailEnd/>
          </a:ln>
        </p:spPr>
      </p:pic>
      <p:pic>
        <p:nvPicPr>
          <p:cNvPr id="6" name="Picture 5"/>
          <p:cNvPicPr/>
          <p:nvPr/>
        </p:nvPicPr>
        <p:blipFill>
          <a:blip r:embed="rId2" cstate="print"/>
          <a:srcRect/>
          <a:stretch>
            <a:fillRect/>
          </a:stretch>
        </p:blipFill>
        <p:spPr bwMode="auto">
          <a:xfrm>
            <a:off x="2404535" y="739197"/>
            <a:ext cx="762000" cy="917713"/>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2267" y="632577"/>
            <a:ext cx="9953413" cy="1077690"/>
          </a:xfrm>
        </p:spPr>
        <p:txBody>
          <a:bodyPr/>
          <a:lstStyle/>
          <a:p>
            <a:r>
              <a:rPr lang="en-US" dirty="0"/>
              <a:t>                  </a:t>
            </a:r>
            <a:r>
              <a:rPr lang="en-US" b="1" i="1" dirty="0">
                <a:solidFill>
                  <a:schemeClr val="tx1">
                    <a:lumMod val="85000"/>
                    <a:lumOff val="15000"/>
                  </a:schemeClr>
                </a:solidFill>
              </a:rPr>
              <a:t>PROBLEM STATEMENT</a:t>
            </a:r>
            <a:endParaRPr lang="en-US" b="1" i="1" dirty="0">
              <a:solidFill>
                <a:schemeClr val="tx1">
                  <a:lumMod val="85000"/>
                  <a:lumOff val="15000"/>
                </a:schemeClr>
              </a:solidFill>
            </a:endParaRPr>
          </a:p>
        </p:txBody>
      </p:sp>
      <p:sp>
        <p:nvSpPr>
          <p:cNvPr id="3" name="Content Placeholder 2"/>
          <p:cNvSpPr>
            <a:spLocks noGrp="1"/>
          </p:cNvSpPr>
          <p:nvPr>
            <p:ph idx="1"/>
          </p:nvPr>
        </p:nvSpPr>
        <p:spPr>
          <a:xfrm>
            <a:off x="1097280" y="1710055"/>
            <a:ext cx="10058400" cy="3798570"/>
          </a:xfrm>
        </p:spPr>
        <p:txBody>
          <a:bodyPr>
            <a:noAutofit/>
          </a:bodyPr>
          <a:lstStyle/>
          <a:p>
            <a:pPr marL="0" indent="0">
              <a:lnSpc>
                <a:spcPct val="150000"/>
              </a:lnSpc>
              <a:buFont typeface="Arial" panose="020B0604020202020204" pitchFamily="34" charset="0"/>
              <a:buNone/>
            </a:pPr>
            <a:r>
              <a:rPr lang="en-US" sz="1800" dirty="0"/>
              <a:t>C</a:t>
            </a:r>
            <a:r>
              <a:rPr lang="en-US" sz="1800" dirty="0"/>
              <a:t>urrent research overlooks alternative loss functions beyond cross-entropy for compressing MLPs in digit recognition.</a:t>
            </a:r>
            <a:endParaRPr lang="en-US" sz="1800" dirty="0"/>
          </a:p>
          <a:p>
            <a:pPr>
              <a:lnSpc>
                <a:spcPct val="150000"/>
              </a:lnSpc>
              <a:buFont typeface="Arial" panose="020B0604020202020204" pitchFamily="34" charset="0"/>
              <a:buChar char="•"/>
            </a:pPr>
            <a:r>
              <a:rPr lang="en-US" sz="1800" dirty="0"/>
              <a:t>The study targets efficient MLP models for classification using quantization and pruning techniques.</a:t>
            </a:r>
            <a:endParaRPr lang="en-US" sz="1800" dirty="0"/>
          </a:p>
          <a:p>
            <a:pPr>
              <a:lnSpc>
                <a:spcPct val="150000"/>
              </a:lnSpc>
              <a:buFont typeface="Arial" panose="020B0604020202020204" pitchFamily="34" charset="0"/>
              <a:buChar char="•"/>
            </a:pPr>
            <a:r>
              <a:rPr lang="en-US" sz="1800" dirty="0"/>
              <a:t>It explores MSE, hinge loss, weighted cross-entropy, and focal loss.</a:t>
            </a:r>
            <a:endParaRPr lang="en-US" sz="1800" dirty="0"/>
          </a:p>
          <a:p>
            <a:pPr>
              <a:lnSpc>
                <a:spcPct val="150000"/>
              </a:lnSpc>
              <a:buFont typeface="Arial" panose="020B0604020202020204" pitchFamily="34" charset="0"/>
              <a:buChar char="•"/>
            </a:pPr>
            <a:r>
              <a:rPr lang="en-US" sz="1800" dirty="0"/>
              <a:t>This research addresses a gap in understanding model optimization for digit recognition</a:t>
            </a:r>
            <a:endParaRPr lang="en-US" sz="1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b="1" i="1" dirty="0">
                <a:solidFill>
                  <a:schemeClr val="tx1">
                    <a:lumMod val="85000"/>
                    <a:lumOff val="15000"/>
                  </a:schemeClr>
                </a:solidFill>
              </a:rPr>
              <a:t>OBJECTIVES</a:t>
            </a:r>
            <a:endParaRPr lang="en-US" b="1" i="1" dirty="0">
              <a:solidFill>
                <a:schemeClr val="tx1">
                  <a:lumMod val="85000"/>
                  <a:lumOff val="15000"/>
                </a:schemeClr>
              </a:solidFill>
            </a:endParaRPr>
          </a:p>
        </p:txBody>
      </p:sp>
      <p:sp>
        <p:nvSpPr>
          <p:cNvPr id="3" name="Content Placeholder 2"/>
          <p:cNvSpPr>
            <a:spLocks noGrp="1"/>
          </p:cNvSpPr>
          <p:nvPr>
            <p:ph idx="1"/>
          </p:nvPr>
        </p:nvSpPr>
        <p:spPr/>
        <p:txBody>
          <a:bodyPr>
            <a:normAutofit lnSpcReduction="10000"/>
          </a:bodyPr>
          <a:lstStyle/>
          <a:p>
            <a:pPr marL="540385" marR="669290" algn="just">
              <a:lnSpc>
                <a:spcPct val="150000"/>
              </a:lnSpc>
              <a:spcAft>
                <a:spcPts val="0"/>
              </a:spcAft>
            </a:pPr>
            <a:r>
              <a:rPr lang="en-US" dirty="0"/>
              <a:t>Train and evaluate a baseline MLP model on the handwritten digit dataset to establish a performance benchmark.</a:t>
            </a:r>
            <a:endParaRPr lang="en-US" dirty="0"/>
          </a:p>
          <a:p>
            <a:pPr marL="540385" marR="669290" algn="just">
              <a:lnSpc>
                <a:spcPct val="150000"/>
              </a:lnSpc>
              <a:spcAft>
                <a:spcPts val="0"/>
              </a:spcAft>
            </a:pPr>
            <a:r>
              <a:rPr lang="en-US" dirty="0"/>
              <a:t>Apply quantization techniques and pruning algorithms to compress the trained MLP model, exploring various loss functions (MSE, hinge, weighted cross-entropy, focal loss) during compression.</a:t>
            </a:r>
            <a:endParaRPr lang="en-US" dirty="0"/>
          </a:p>
          <a:p>
            <a:pPr marL="540385" marR="669290" algn="just">
              <a:lnSpc>
                <a:spcPct val="150000"/>
              </a:lnSpc>
              <a:spcAft>
                <a:spcPts val="0"/>
              </a:spcAft>
            </a:pPr>
            <a:r>
              <a:rPr lang="en-US" dirty="0"/>
              <a:t>Evaluate the compressed models using comprehensive metrics, including average accuracy, per-class precision, recall, loss values, and confusion matrices, to analyze trade-offs between compression ratio, accuracy, and loss function choice.</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5334" y="624110"/>
            <a:ext cx="9972146" cy="1060757"/>
          </a:xfrm>
        </p:spPr>
        <p:txBody>
          <a:bodyPr/>
          <a:lstStyle/>
          <a:p>
            <a:r>
              <a:rPr lang="en-US" dirty="0"/>
              <a:t>                       </a:t>
            </a:r>
            <a:r>
              <a:rPr lang="en-US" b="1" i="1" dirty="0">
                <a:solidFill>
                  <a:schemeClr val="tx1">
                    <a:lumMod val="85000"/>
                    <a:lumOff val="15000"/>
                  </a:schemeClr>
                </a:solidFill>
              </a:rPr>
              <a:t>METHODOLOGY</a:t>
            </a:r>
            <a:endParaRPr lang="en-US" b="1" i="1" dirty="0">
              <a:solidFill>
                <a:schemeClr val="tx1">
                  <a:lumMod val="85000"/>
                  <a:lumOff val="15000"/>
                </a:schemeClr>
              </a:solidFill>
            </a:endParaRPr>
          </a:p>
        </p:txBody>
      </p:sp>
      <p:sp>
        <p:nvSpPr>
          <p:cNvPr id="3" name="Content Placeholder 2"/>
          <p:cNvSpPr>
            <a:spLocks noGrp="1"/>
          </p:cNvSpPr>
          <p:nvPr>
            <p:ph idx="1"/>
          </p:nvPr>
        </p:nvSpPr>
        <p:spPr/>
        <p:txBody>
          <a:bodyPr>
            <a:normAutofit/>
          </a:bodyPr>
          <a:lstStyle/>
          <a:p>
            <a:pPr marL="0" indent="0" algn="l">
              <a:buFont typeface="Arial" panose="020B0604020202020204" pitchFamily="34" charset="0"/>
              <a:buNone/>
            </a:pPr>
            <a:r>
              <a:rPr lang="en-IN" sz="1800" b="0" i="0" dirty="0">
                <a:solidFill>
                  <a:srgbClr val="29261B"/>
                </a:solidFill>
                <a:effectLst/>
                <a:latin typeface="+mj-lt"/>
                <a:cs typeface="+mj-lt"/>
              </a:rPr>
              <a:t>Handwritten Digits Dataset: Contains images and labels of handwritten digits.</a:t>
            </a:r>
            <a:endParaRPr lang="en-IN" sz="1800" b="0" i="0" dirty="0">
              <a:solidFill>
                <a:srgbClr val="29261B"/>
              </a:solidFill>
              <a:effectLst/>
              <a:latin typeface="+mj-lt"/>
              <a:cs typeface="+mj-lt"/>
            </a:endParaRPr>
          </a:p>
          <a:p>
            <a:pPr marL="0" indent="0" algn="l">
              <a:buFont typeface="Arial" panose="020B0604020202020204" pitchFamily="34" charset="0"/>
              <a:buNone/>
            </a:pPr>
            <a:endParaRPr lang="en-IN" sz="1800" b="0" i="0" dirty="0">
              <a:solidFill>
                <a:srgbClr val="29261B"/>
              </a:solidFill>
              <a:effectLst/>
              <a:latin typeface="+mj-lt"/>
              <a:cs typeface="+mj-lt"/>
            </a:endParaRPr>
          </a:p>
          <a:p>
            <a:pPr marL="0" indent="0" algn="l">
              <a:buFont typeface="Arial" panose="020B0604020202020204" pitchFamily="34" charset="0"/>
              <a:buNone/>
            </a:pPr>
            <a:r>
              <a:rPr lang="en-IN" sz="1800" b="0" i="0" dirty="0">
                <a:solidFill>
                  <a:srgbClr val="29261B"/>
                </a:solidFill>
                <a:effectLst/>
                <a:latin typeface="+mj-lt"/>
                <a:cs typeface="+mj-lt"/>
              </a:rPr>
              <a:t>Model Training: Establishes a baseline MLP model.</a:t>
            </a:r>
            <a:endParaRPr lang="en-IN" sz="1800" b="0" i="0" dirty="0">
              <a:solidFill>
                <a:srgbClr val="29261B"/>
              </a:solidFill>
              <a:effectLst/>
              <a:latin typeface="+mj-lt"/>
              <a:cs typeface="+mj-lt"/>
            </a:endParaRPr>
          </a:p>
          <a:p>
            <a:pPr marL="0" indent="0" algn="l">
              <a:buFont typeface="Arial" panose="020B0604020202020204" pitchFamily="34" charset="0"/>
              <a:buNone/>
            </a:pPr>
            <a:endParaRPr lang="en-IN" sz="1800" b="0" i="0" dirty="0">
              <a:solidFill>
                <a:srgbClr val="29261B"/>
              </a:solidFill>
              <a:effectLst/>
              <a:latin typeface="+mj-lt"/>
              <a:cs typeface="+mj-lt"/>
            </a:endParaRPr>
          </a:p>
          <a:p>
            <a:pPr marL="0" indent="0" algn="l">
              <a:buFont typeface="Arial" panose="020B0604020202020204" pitchFamily="34" charset="0"/>
              <a:buNone/>
            </a:pPr>
            <a:r>
              <a:rPr lang="en-IN" sz="1800" b="0" i="0" dirty="0">
                <a:solidFill>
                  <a:srgbClr val="29261B"/>
                </a:solidFill>
                <a:effectLst/>
                <a:latin typeface="+mj-lt"/>
                <a:cs typeface="+mj-lt"/>
              </a:rPr>
              <a:t>Quantization and Pruning Modules: Apply techniques to reduce model size and explore various loss functions.</a:t>
            </a:r>
            <a:endParaRPr lang="en-IN" sz="1800" b="0" i="0" dirty="0">
              <a:solidFill>
                <a:srgbClr val="29261B"/>
              </a:solidFill>
              <a:effectLst/>
              <a:latin typeface="+mj-lt"/>
              <a:cs typeface="+mj-lt"/>
            </a:endParaRPr>
          </a:p>
          <a:p>
            <a:pPr marL="0" indent="0" algn="l">
              <a:buFont typeface="Arial" panose="020B0604020202020204" pitchFamily="34" charset="0"/>
              <a:buNone/>
            </a:pPr>
            <a:endParaRPr lang="en-IN" sz="1800" b="0" i="0" dirty="0">
              <a:solidFill>
                <a:srgbClr val="29261B"/>
              </a:solidFill>
              <a:effectLst/>
              <a:latin typeface="+mj-lt"/>
              <a:cs typeface="+mj-lt"/>
            </a:endParaRPr>
          </a:p>
          <a:p>
            <a:pPr marL="0" indent="0" algn="l">
              <a:buFont typeface="Arial" panose="020B0604020202020204" pitchFamily="34" charset="0"/>
              <a:buNone/>
            </a:pPr>
            <a:r>
              <a:rPr lang="en-IN" sz="1800" b="0" i="0" dirty="0">
                <a:solidFill>
                  <a:srgbClr val="29261B"/>
                </a:solidFill>
                <a:effectLst/>
                <a:latin typeface="+mj-lt"/>
                <a:cs typeface="+mj-lt"/>
              </a:rPr>
              <a:t>Evaluation Module: Assesses model performance comprehensively, guiding deployment strategies for compact MLP models on resource-constrained devices.</a:t>
            </a:r>
            <a:endParaRPr lang="en-IN" sz="1800" b="0" i="0" dirty="0">
              <a:solidFill>
                <a:srgbClr val="29261B"/>
              </a:solidFill>
              <a:effectLst/>
              <a:latin typeface="+mj-lt"/>
              <a:cs typeface="+mj-l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7667" y="598710"/>
            <a:ext cx="9928011" cy="1060757"/>
          </a:xfrm>
        </p:spPr>
        <p:txBody>
          <a:bodyPr/>
          <a:lstStyle/>
          <a:p>
            <a:r>
              <a:rPr lang="en-US" dirty="0"/>
              <a:t>                           </a:t>
            </a:r>
            <a:r>
              <a:rPr lang="en-US" b="1" i="1" dirty="0">
                <a:solidFill>
                  <a:schemeClr val="tx1">
                    <a:lumMod val="85000"/>
                    <a:lumOff val="15000"/>
                  </a:schemeClr>
                </a:solidFill>
              </a:rPr>
              <a:t>MODULES</a:t>
            </a:r>
            <a:endParaRPr lang="en-US" b="1" i="1" dirty="0">
              <a:solidFill>
                <a:schemeClr val="tx1">
                  <a:lumMod val="85000"/>
                  <a:lumOff val="15000"/>
                </a:schemeClr>
              </a:solidFill>
            </a:endParaRPr>
          </a:p>
        </p:txBody>
      </p:sp>
      <p:sp>
        <p:nvSpPr>
          <p:cNvPr id="4" name="Content Placeholder 3"/>
          <p:cNvSpPr>
            <a:spLocks noGrp="1"/>
          </p:cNvSpPr>
          <p:nvPr>
            <p:ph sz="half" idx="2"/>
          </p:nvPr>
        </p:nvSpPr>
        <p:spPr>
          <a:xfrm>
            <a:off x="1227668" y="1875453"/>
            <a:ext cx="9928012" cy="3993642"/>
          </a:xfrm>
        </p:spPr>
        <p:txBody>
          <a:bodyPr>
            <a:normAutofit/>
          </a:bodyPr>
          <a:lstStyle/>
          <a:p>
            <a:r>
              <a:rPr lang="en-US" dirty="0">
                <a:latin typeface="Times New Roman" panose="02020603050405020304" pitchFamily="18" charset="0"/>
                <a:cs typeface="Times New Roman" panose="02020603050405020304" pitchFamily="18" charset="0"/>
              </a:rPr>
              <a:t>MODULE 1: MLP Model Training       </a:t>
            </a:r>
            <a:endParaRPr lang="en-US" dirty="0">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We establish a baseline MLP model on handwritten digit data for performance comparison.</a:t>
            </a:r>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r>
              <a:rPr lang="en-US" i="1" dirty="0">
                <a:latin typeface="Times New Roman" panose="02020603050405020304" pitchFamily="18" charset="0"/>
                <a:cs typeface="Times New Roman" panose="02020603050405020304" pitchFamily="18" charset="0"/>
              </a:rPr>
              <a:t>MODULE 2: Quantization Techniques</a:t>
            </a:r>
            <a:r>
              <a:rPr lang="en-US"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 Exploration of techniques to reduce weight and activation precision in the MLP model, assessing various quantization levels and loss functions.</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dirty="0">
                <a:sym typeface="+mn-ea"/>
              </a:rPr>
              <a:t> </a:t>
            </a:r>
            <a:r>
              <a:rPr lang="en-IN" altLang="en-US" dirty="0">
                <a:sym typeface="+mn-ea"/>
              </a:rPr>
              <a:t>				</a:t>
            </a:r>
            <a:r>
              <a:rPr lang="en-US" b="1" i="1" dirty="0">
                <a:solidFill>
                  <a:schemeClr val="tx1">
                    <a:lumMod val="85000"/>
                    <a:lumOff val="15000"/>
                  </a:schemeClr>
                </a:solidFill>
                <a:sym typeface="+mn-ea"/>
              </a:rPr>
              <a:t>MODULES</a:t>
            </a:r>
            <a:endParaRPr lang="en-US"/>
          </a:p>
        </p:txBody>
      </p:sp>
      <p:sp>
        <p:nvSpPr>
          <p:cNvPr id="3" name="Content Placeholder 2"/>
          <p:cNvSpPr>
            <a:spLocks noGrp="1"/>
          </p:cNvSpPr>
          <p:nvPr>
            <p:ph sz="half" idx="1"/>
          </p:nvPr>
        </p:nvSpPr>
        <p:spPr>
          <a:xfrm>
            <a:off x="1097280" y="1845945"/>
            <a:ext cx="9555480" cy="4023360"/>
          </a:xfrm>
        </p:spPr>
        <p:txBody>
          <a:bodyPr>
            <a:normAutofit lnSpcReduction="10000"/>
          </a:bodyPr>
          <a:p>
            <a:r>
              <a:rPr lang="en-US" dirty="0">
                <a:latin typeface="Times New Roman" panose="02020603050405020304" pitchFamily="18" charset="0"/>
                <a:cs typeface="Times New Roman" panose="02020603050405020304" pitchFamily="18" charset="0"/>
                <a:sym typeface="+mn-ea"/>
              </a:rPr>
              <a:t>MODULE 3: Pruning</a:t>
            </a:r>
            <a:endParaRPr lang="en-US" dirty="0">
              <a:latin typeface="Times New Roman" panose="02020603050405020304" pitchFamily="18" charset="0"/>
              <a:cs typeface="Times New Roman" panose="02020603050405020304" pitchFamily="18" charset="0"/>
              <a:sym typeface="+mn-ea"/>
            </a:endParaRPr>
          </a:p>
          <a:p>
            <a:r>
              <a:rPr lang="en-US" dirty="0">
                <a:latin typeface="Times New Roman" panose="02020603050405020304" pitchFamily="18" charset="0"/>
                <a:cs typeface="Times New Roman" panose="02020603050405020304" pitchFamily="18" charset="0"/>
                <a:sym typeface="+mn-ea"/>
              </a:rPr>
              <a:t>Pruning algorithms are used to sparsify the MLP model by removing redundant weights, exploring various criteria. The effects of different loss functions (MSE, hinge, weighted cross-entropy, focal loss) are analyzed during pruning.</a:t>
            </a:r>
            <a:endParaRPr lang="en-US" dirty="0">
              <a:latin typeface="Times New Roman" panose="02020603050405020304" pitchFamily="18" charset="0"/>
              <a:cs typeface="Times New Roman" panose="02020603050405020304" pitchFamily="18" charset="0"/>
              <a:sym typeface="+mn-ea"/>
            </a:endParaRPr>
          </a:p>
          <a:p>
            <a:endParaRPr lang="en-US">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sym typeface="+mn-ea"/>
              </a:rPr>
              <a:t> MODULE 4: Analysis</a:t>
            </a:r>
            <a:endParaRPr lang="en-US" dirty="0">
              <a:latin typeface="Times New Roman" panose="02020603050405020304" pitchFamily="18" charset="0"/>
              <a:cs typeface="Times New Roman" panose="02020603050405020304" pitchFamily="18" charset="0"/>
              <a:sym typeface="+mn-ea"/>
            </a:endParaRPr>
          </a:p>
          <a:p>
            <a:r>
              <a:rPr lang="en-US" dirty="0">
                <a:latin typeface="Times New Roman" panose="02020603050405020304" pitchFamily="18" charset="0"/>
                <a:cs typeface="Times New Roman" panose="02020603050405020304" pitchFamily="18" charset="0"/>
                <a:sym typeface="+mn-ea"/>
              </a:rPr>
              <a:t>A comprehensive evaluation of the baseline MLP model, quantized models, and pruned models is conducted. Various metrics are utilized to provide insights into effective model compression techniques and loss function choices for deploying lightweight MLP models on edge devices for handwritten digit recognition.</a:t>
            </a:r>
            <a:endParaRPr lang="en-US" dirty="0">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200" y="286603"/>
            <a:ext cx="10964334" cy="1450757"/>
          </a:xfrm>
        </p:spPr>
        <p:txBody>
          <a:bodyPr/>
          <a:lstStyle/>
          <a:p>
            <a:r>
              <a:rPr lang="en-US" b="1" i="1" dirty="0"/>
              <a:t> SOFTWARE REQUIREMENTS</a:t>
            </a:r>
            <a:endParaRPr lang="en-US" b="1" i="1" dirty="0"/>
          </a:p>
        </p:txBody>
      </p:sp>
      <p:sp>
        <p:nvSpPr>
          <p:cNvPr id="3" name="Content Placeholder 2"/>
          <p:cNvSpPr>
            <a:spLocks noGrp="1"/>
          </p:cNvSpPr>
          <p:nvPr>
            <p:ph idx="1"/>
          </p:nvPr>
        </p:nvSpPr>
        <p:spPr>
          <a:xfrm>
            <a:off x="1168400" y="2033693"/>
            <a:ext cx="10266680" cy="4131734"/>
          </a:xfrm>
        </p:spPr>
        <p:txBody>
          <a:bodyPr>
            <a:normAutofit fontScale="92500" lnSpcReduction="10000"/>
          </a:bodyPr>
          <a:lstStyle/>
          <a:p>
            <a:pPr>
              <a:spcBef>
                <a:spcPts val="10"/>
              </a:spcBef>
            </a:pPr>
            <a:r>
              <a:rPr lang="en-US"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1371600" marR="2821940" indent="0">
              <a:lnSpc>
                <a:spcPct val="222000"/>
              </a:lnSpc>
              <a:spcAft>
                <a:spcPts val="0"/>
              </a:spcAft>
              <a:buNone/>
              <a:tabLst>
                <a:tab pos="2857500" algn="l"/>
                <a:tab pos="3314700" algn="l"/>
              </a:tabLst>
            </a:pPr>
            <a:r>
              <a:rPr lang="en-US" sz="2600" dirty="0">
                <a:effectLst/>
                <a:latin typeface="Times New Roman" panose="02020603050405020304" pitchFamily="18" charset="0"/>
                <a:ea typeface="Times New Roman" panose="02020603050405020304" pitchFamily="18" charset="0"/>
              </a:rPr>
              <a:t>Operating</a:t>
            </a:r>
            <a:r>
              <a:rPr lang="en-US" sz="2600" spc="-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System :  Windows 10 +</a:t>
            </a:r>
            <a:r>
              <a:rPr lang="en-US" sz="2600" spc="-290" dirty="0">
                <a:effectLst/>
                <a:latin typeface="Times New Roman" panose="02020603050405020304" pitchFamily="18" charset="0"/>
                <a:ea typeface="Times New Roman" panose="02020603050405020304" pitchFamily="18" charset="0"/>
              </a:rPr>
              <a:t> </a:t>
            </a:r>
            <a:endParaRPr lang="en-US" sz="2600" spc="-290" dirty="0">
              <a:effectLst/>
              <a:latin typeface="Times New Roman" panose="02020603050405020304" pitchFamily="18" charset="0"/>
              <a:ea typeface="Times New Roman" panose="02020603050405020304" pitchFamily="18" charset="0"/>
            </a:endParaRPr>
          </a:p>
          <a:p>
            <a:pPr marL="1371600" marR="2821940" indent="0">
              <a:lnSpc>
                <a:spcPct val="222000"/>
              </a:lnSpc>
              <a:spcAft>
                <a:spcPts val="0"/>
              </a:spcAft>
              <a:buNone/>
              <a:tabLst>
                <a:tab pos="2857500" algn="l"/>
                <a:tab pos="3314700" algn="l"/>
              </a:tabLst>
            </a:pPr>
            <a:r>
              <a:rPr lang="en-US" sz="2600" spc="-290" dirty="0">
                <a:effectLst/>
                <a:latin typeface="Times New Roman" panose="02020603050405020304" pitchFamily="18" charset="0"/>
                <a:ea typeface="Times New Roman" panose="02020603050405020304" pitchFamily="18" charset="0"/>
              </a:rPr>
              <a:t>En</a:t>
            </a:r>
            <a:r>
              <a:rPr lang="en-US" sz="2600" dirty="0">
                <a:effectLst/>
                <a:latin typeface="Times New Roman" panose="02020603050405020304" pitchFamily="18" charset="0"/>
                <a:ea typeface="Times New Roman" panose="02020603050405020304" pitchFamily="18" charset="0"/>
              </a:rPr>
              <a:t>vironment : </a:t>
            </a:r>
            <a:r>
              <a:rPr lang="en-US" sz="2600" dirty="0" err="1">
                <a:effectLst/>
                <a:latin typeface="Times New Roman" panose="02020603050405020304" pitchFamily="18" charset="0"/>
                <a:ea typeface="Times New Roman" panose="02020603050405020304" pitchFamily="18" charset="0"/>
              </a:rPr>
              <a:t>Jupyter</a:t>
            </a:r>
            <a:r>
              <a:rPr lang="en-US" sz="2600" dirty="0">
                <a:effectLst/>
                <a:latin typeface="Times New Roman" panose="02020603050405020304" pitchFamily="18" charset="0"/>
                <a:ea typeface="Times New Roman" panose="02020603050405020304" pitchFamily="18" charset="0"/>
              </a:rPr>
              <a:t> notebook</a:t>
            </a:r>
            <a:endParaRPr lang="en-IN" sz="2600" dirty="0">
              <a:effectLst/>
              <a:latin typeface="Times New Roman" panose="02020603050405020304" pitchFamily="18" charset="0"/>
              <a:ea typeface="Times New Roman" panose="02020603050405020304" pitchFamily="18" charset="0"/>
            </a:endParaRPr>
          </a:p>
          <a:p>
            <a:pPr marL="1394460" indent="0">
              <a:lnSpc>
                <a:spcPts val="1370"/>
              </a:lnSpc>
              <a:buNone/>
              <a:tabLst>
                <a:tab pos="2857500" algn="l"/>
                <a:tab pos="3314700" algn="l"/>
              </a:tabLst>
            </a:pPr>
            <a:r>
              <a:rPr lang="en-US" sz="2600" dirty="0">
                <a:effectLst/>
                <a:latin typeface="Times New Roman" panose="02020603050405020304" pitchFamily="18" charset="0"/>
                <a:ea typeface="Times New Roman" panose="02020603050405020304" pitchFamily="18" charset="0"/>
              </a:rPr>
              <a:t>Language  :  Python</a:t>
            </a:r>
            <a:endParaRPr lang="en-IN" sz="2600" dirty="0">
              <a:effectLst/>
              <a:latin typeface="Times New Roman" panose="02020603050405020304" pitchFamily="18" charset="0"/>
              <a:ea typeface="Times New Roman" panose="02020603050405020304" pitchFamily="18" charset="0"/>
            </a:endParaRPr>
          </a:p>
          <a:p>
            <a:pPr marL="0" indent="0">
              <a:lnSpc>
                <a:spcPts val="1370"/>
              </a:lnSpc>
              <a:buNone/>
            </a:pPr>
            <a:r>
              <a:rPr lang="en-US" sz="2800" dirty="0">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Python version  :  3 . x</a:t>
            </a:r>
            <a:endParaRPr lang="en-IN" sz="2600" dirty="0">
              <a:effectLst/>
              <a:latin typeface="Times New Roman" panose="02020603050405020304" pitchFamily="18" charset="0"/>
              <a:ea typeface="Times New Roman" panose="02020603050405020304" pitchFamily="18" charset="0"/>
            </a:endParaRPr>
          </a:p>
          <a:p>
            <a:pPr>
              <a:lnSpc>
                <a:spcPts val="1370"/>
              </a:lnSpc>
            </a:pPr>
            <a:r>
              <a:rPr lang="en-US" sz="2800" dirty="0">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Dependencies installation :  NumPy, PANDAS, matplotlib</a:t>
            </a:r>
            <a:endParaRPr lang="en-IN" sz="2600" dirty="0">
              <a:effectLst/>
              <a:latin typeface="Times New Roman" panose="02020603050405020304" pitchFamily="18" charset="0"/>
              <a:ea typeface="Times New Roman" panose="02020603050405020304" pitchFamily="18" charset="0"/>
            </a:endParaRPr>
          </a:p>
          <a:p>
            <a:br>
              <a:rPr lang="en-US" sz="2800" dirty="0">
                <a:effectLst/>
                <a:latin typeface="Times New Roman" panose="02020603050405020304" pitchFamily="18" charset="0"/>
                <a:ea typeface="Times New Roman" panose="02020603050405020304" pitchFamily="18" charset="0"/>
              </a:rPr>
            </a:br>
            <a:endParaRPr lang="en-US" sz="33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               </a:t>
            </a:r>
            <a:r>
              <a:rPr lang="en-US" b="1" i="1" dirty="0"/>
              <a:t>RESULTS AND DISCUSSION</a:t>
            </a:r>
            <a:endParaRPr lang="en-US" b="1" i="1" dirty="0"/>
          </a:p>
        </p:txBody>
      </p:sp>
      <p:pic>
        <p:nvPicPr>
          <p:cNvPr id="2" name="image5.jpeg"/>
          <p:cNvPicPr>
            <a:picLocks noChangeAspect="1"/>
          </p:cNvPicPr>
          <p:nvPr/>
        </p:nvPicPr>
        <p:blipFill>
          <a:blip r:embed="rId1" cstate="print"/>
          <a:stretch>
            <a:fillRect/>
          </a:stretch>
        </p:blipFill>
        <p:spPr>
          <a:xfrm>
            <a:off x="3595688" y="2045653"/>
            <a:ext cx="4336415" cy="3950335"/>
          </a:xfrm>
          <a:prstGeom prst="rect">
            <a:avLst/>
          </a:prstGeom>
        </p:spPr>
      </p:pic>
      <p:sp>
        <p:nvSpPr>
          <p:cNvPr id="100" name="Text Box 99"/>
          <p:cNvSpPr txBox="1"/>
          <p:nvPr/>
        </p:nvSpPr>
        <p:spPr>
          <a:xfrm>
            <a:off x="4292600" y="5996305"/>
            <a:ext cx="5080000" cy="368300"/>
          </a:xfrm>
          <a:prstGeom prst="rect">
            <a:avLst/>
          </a:prstGeom>
          <a:noFill/>
          <a:ln w="9525">
            <a:noFill/>
          </a:ln>
        </p:spPr>
        <p:txBody>
          <a:bodyPr>
            <a:spAutoFit/>
          </a:bodyPr>
          <a:p>
            <a:pPr indent="0"/>
            <a:r>
              <a:rPr lang="en-US" b="0" i="1">
                <a:latin typeface="Times New Roman" panose="02020603050405020304" pitchFamily="18" charset="0"/>
              </a:rPr>
              <a:t> ACCURACY COMPARISON</a:t>
            </a:r>
            <a:endParaRPr lang="en-US" b="0" i="1">
              <a:latin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i="1" dirty="0">
                <a:sym typeface="+mn-ea"/>
              </a:rPr>
              <a:t>		</a:t>
            </a:r>
            <a:r>
              <a:rPr lang="en-US" b="1" i="1" dirty="0">
                <a:sym typeface="+mn-ea"/>
              </a:rPr>
              <a:t>RESULTS AND DISCUSSION</a:t>
            </a:r>
            <a:endParaRPr lang="en-US"/>
          </a:p>
        </p:txBody>
      </p:sp>
      <p:sp>
        <p:nvSpPr>
          <p:cNvPr id="3" name="Content Placeholder 2"/>
          <p:cNvSpPr>
            <a:spLocks noGrp="1"/>
          </p:cNvSpPr>
          <p:nvPr>
            <p:ph sz="half" idx="1"/>
          </p:nvPr>
        </p:nvSpPr>
        <p:spPr>
          <a:xfrm>
            <a:off x="1097280" y="1845945"/>
            <a:ext cx="9570085" cy="4023360"/>
          </a:xfrm>
        </p:spPr>
        <p:txBody>
          <a:bodyPr>
            <a:normAutofit fontScale="90000"/>
          </a:bodyPr>
          <a:p>
            <a:r>
              <a:rPr lang="en-US"/>
              <a:t>The classical (unpruned, unquantized) model achieves the highest accuracy across all configurations, demonstrating the importance of using a traditional training approach for optimal performance.</a:t>
            </a:r>
            <a:endParaRPr lang="en-US"/>
          </a:p>
          <a:p>
            <a:r>
              <a:rPr lang="en-US"/>
              <a:t>Quantization without a specific loss function results in significantly lower accuracy compared to the classical model, highlighting the necessity of choosing an appropriate loss function during the quantization process.</a:t>
            </a:r>
            <a:endParaRPr lang="en-US"/>
          </a:p>
          <a:p>
            <a:r>
              <a:rPr lang="en-US"/>
              <a:t>The Focal loss and Hinge loss models among the quantized models show the best performance, indicating the suitability of these loss functions for quantization.</a:t>
            </a:r>
            <a:endParaRPr lang="en-US"/>
          </a:p>
          <a:p>
            <a:r>
              <a:rPr lang="en-US"/>
              <a:t>Pruned models consistently outperform quantized models across all configurations, demonstrating the effectiveness of pruning in preserving model performance while improving efficiency.</a:t>
            </a:r>
            <a:endParaRPr lang="en-US"/>
          </a:p>
          <a:p>
            <a:r>
              <a:rPr lang="en-US"/>
              <a:t>The pruned One-hot model achieves the highest accuracy among pruned models, indicating the success of pruning in maintaining or even surpassing the accuracy of the classical model in some cases.</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599" y="624110"/>
            <a:ext cx="9338733" cy="1069223"/>
          </a:xfrm>
        </p:spPr>
        <p:txBody>
          <a:bodyPr/>
          <a:lstStyle/>
          <a:p>
            <a:r>
              <a:rPr lang="en-US" dirty="0"/>
              <a:t>                      </a:t>
            </a:r>
            <a:r>
              <a:rPr lang="en-US" b="1" i="1" dirty="0"/>
              <a:t>CONCLUSION</a:t>
            </a:r>
            <a:endParaRPr lang="en-US" b="1" i="1" dirty="0"/>
          </a:p>
        </p:txBody>
      </p:sp>
      <p:sp>
        <p:nvSpPr>
          <p:cNvPr id="3" name="Content Placeholder 2"/>
          <p:cNvSpPr>
            <a:spLocks noGrp="1"/>
          </p:cNvSpPr>
          <p:nvPr>
            <p:ph idx="1"/>
          </p:nvPr>
        </p:nvSpPr>
        <p:spPr/>
        <p:txBody>
          <a:bodyPr>
            <a:normAutofit fontScale="90000" lnSpcReduction="20000"/>
          </a:bodyPr>
          <a:lstStyle/>
          <a:p>
            <a:pPr>
              <a:buFont typeface="Wingdings" panose="05000000000000000000" pitchFamily="2" charset="2"/>
              <a:buChar char="§"/>
            </a:pPr>
            <a:r>
              <a:rPr lang="en-US" dirty="0"/>
              <a:t>The choice of loss function during quantization significantly impacts model performance, with the absence of a specific loss function resulting in notably lower accuracy compared to the classical model.</a:t>
            </a:r>
            <a:endParaRPr lang="en-US" dirty="0"/>
          </a:p>
          <a:p>
            <a:pPr>
              <a:buFont typeface="Wingdings" panose="05000000000000000000" pitchFamily="2" charset="2"/>
              <a:buChar char="§"/>
            </a:pPr>
            <a:r>
              <a:rPr lang="en-US" dirty="0"/>
              <a:t>Among quantized models, the Focal loss and Hinge loss functions demonstrate superior performance, indicating their effectiveness in preserving model accuracy during quantization.</a:t>
            </a:r>
            <a:endParaRPr lang="en-US" dirty="0"/>
          </a:p>
          <a:p>
            <a:pPr>
              <a:buFont typeface="Wingdings" panose="05000000000000000000" pitchFamily="2" charset="2"/>
              <a:buChar char="§"/>
            </a:pPr>
            <a:r>
              <a:rPr lang="en-US" dirty="0"/>
              <a:t>Pruned models consistently outperform quantized models across all configurations, with the pruned One-hot model achieving accuracy approaching that of the classical model.</a:t>
            </a:r>
            <a:endParaRPr lang="en-US" dirty="0"/>
          </a:p>
          <a:p>
            <a:pPr>
              <a:buFont typeface="Wingdings" panose="05000000000000000000" pitchFamily="2" charset="2"/>
              <a:buChar char="§"/>
            </a:pPr>
            <a:r>
              <a:rPr lang="en-US" dirty="0"/>
              <a:t>The effectiveness of pruning in mitigating performance degradation caused by quantization suggests its value in improving model efficiency without sacrificing too much accuracy.</a:t>
            </a:r>
            <a:endParaRPr lang="en-US" dirty="0"/>
          </a:p>
          <a:p>
            <a:pPr>
              <a:buFont typeface="Wingdings" panose="05000000000000000000" pitchFamily="2" charset="2"/>
              <a:buChar char="§"/>
            </a:pPr>
            <a:r>
              <a:rPr lang="en-US" dirty="0"/>
              <a:t>Learning rate and epoch configurations greatly influence model performance, with the classical model benefiting from higher learning rates and moderate epoch counts, while quantized models with appropriate loss functions exhibit more stable performance across different settings.</a:t>
            </a:r>
            <a:endParaRPr lang="en-US" dirty="0"/>
          </a:p>
          <a:p>
            <a:pPr>
              <a:buFont typeface="Wingdings" panose="05000000000000000000" pitchFamily="2" charset="2"/>
              <a:buChar char="§"/>
            </a:pPr>
            <a:r>
              <a:rPr lang="en-US" dirty="0"/>
              <a:t>The findings emphasize the importance of selecting suitable loss functions, leveraging pruning techniques, and carefully tuning hyperparameters for the design and optimization of efficient machine learning models for various applications.</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b="1" i="1" dirty="0"/>
              <a:t>REFERENCES</a:t>
            </a:r>
            <a:endParaRPr lang="en-US" b="1" i="1" dirty="0"/>
          </a:p>
        </p:txBody>
      </p:sp>
      <p:sp>
        <p:nvSpPr>
          <p:cNvPr id="3" name="Content Placeholder 2"/>
          <p:cNvSpPr>
            <a:spLocks noGrp="1"/>
          </p:cNvSpPr>
          <p:nvPr>
            <p:ph idx="1"/>
          </p:nvPr>
        </p:nvSpPr>
        <p:spPr/>
        <p:txBody>
          <a:bodyPr>
            <a:normAutofit/>
          </a:bodyPr>
          <a:lstStyle/>
          <a:p>
            <a:r>
              <a:rPr lang="en-US" sz="2000" dirty="0"/>
              <a:t>[1]. "A Survey on Low-Bit Quantization for Deep Neural Network Inference" by </a:t>
            </a:r>
            <a:r>
              <a:rPr lang="en-US" sz="2000" dirty="0" err="1"/>
              <a:t>Yiqun</a:t>
            </a:r>
            <a:r>
              <a:rPr lang="en-US" sz="2000" dirty="0"/>
              <a:t> Gu, </a:t>
            </a:r>
            <a:r>
              <a:rPr lang="en-US" sz="2000" dirty="0" err="1"/>
              <a:t>Xunyu</a:t>
            </a:r>
            <a:r>
              <a:rPr lang="en-US" sz="2000" dirty="0"/>
              <a:t> Xie, Xin Dong, and Yuan Xie, August 2022</a:t>
            </a:r>
            <a:endParaRPr lang="en-US" sz="2000" dirty="0"/>
          </a:p>
          <a:p>
            <a:r>
              <a:rPr lang="en-US" sz="2000" dirty="0"/>
              <a:t>[2]."Quantization of Deep Convolutional Networks for Efficient Inference: A Survey" by </a:t>
            </a:r>
            <a:r>
              <a:rPr lang="en-US" sz="2000" dirty="0" err="1"/>
              <a:t>Jiquan</a:t>
            </a:r>
            <a:r>
              <a:rPr lang="en-US" sz="2000" dirty="0"/>
              <a:t> </a:t>
            </a:r>
            <a:r>
              <a:rPr lang="en-US" sz="2000" dirty="0" err="1"/>
              <a:t>Ngiam</a:t>
            </a:r>
            <a:r>
              <a:rPr lang="en-US" sz="2000" dirty="0"/>
              <a:t> et al, June 2018</a:t>
            </a:r>
            <a:endParaRPr lang="en-US" sz="2000" dirty="0"/>
          </a:p>
          <a:p>
            <a:r>
              <a:rPr lang="en-US" sz="2000" dirty="0"/>
              <a:t>[3]. "A Survey on Neural Network Quantization" by Markus Nagel et al, August 2020</a:t>
            </a:r>
            <a:endParaRPr lang="en-US" dirty="0"/>
          </a:p>
          <a:p>
            <a:r>
              <a:rPr lang="en-US" sz="2000" dirty="0"/>
              <a:t>[</a:t>
            </a:r>
            <a:r>
              <a:rPr lang="en-IN" altLang="en-US" sz="2000" dirty="0"/>
              <a:t>4]</a:t>
            </a:r>
            <a:r>
              <a:rPr lang="en-US" sz="2000" dirty="0"/>
              <a:t> “Pruning Convolutional Neural Networks for Resource Efficient Inference” by Hao Li et al[</a:t>
            </a:r>
            <a:r>
              <a:rPr lang="en-IN" altLang="en-US" sz="2000" dirty="0"/>
              <a:t>5</a:t>
            </a:r>
            <a:r>
              <a:rPr lang="en-US" sz="2000" dirty="0"/>
              <a:t>] </a:t>
            </a:r>
            <a:endParaRPr lang="en-US" sz="2000" dirty="0"/>
          </a:p>
          <a:p>
            <a:r>
              <a:rPr lang="en-US" sz="2000" dirty="0"/>
              <a:t>[</a:t>
            </a:r>
            <a:r>
              <a:rPr lang="en-IN" altLang="en-US" sz="2000" dirty="0"/>
              <a:t>5</a:t>
            </a:r>
            <a:r>
              <a:rPr lang="en-US" sz="2000" dirty="0"/>
              <a:t>] “Rethinking the Value of Network Pruning” by Zhuang Liu et al</a:t>
            </a:r>
            <a:endParaRPr lang="en-US" sz="2000" dirty="0"/>
          </a:p>
          <a:p>
            <a:endParaRPr lang="en-US" sz="2000" dirty="0"/>
          </a:p>
          <a:p>
            <a:endParaRPr lang="en-US" sz="2000" dirty="0"/>
          </a:p>
          <a:p>
            <a:endParaRPr lang="en-US" sz="2000" dirty="0"/>
          </a:p>
          <a:p>
            <a:endParaRPr lang="en-US" dirty="0"/>
          </a:p>
          <a:p>
            <a:endParaRPr lang="en-US" dirty="0"/>
          </a:p>
          <a:p>
            <a:endParaRPr lang="en-US"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b="1" i="1" dirty="0">
                <a:solidFill>
                  <a:schemeClr val="tx1">
                    <a:lumMod val="85000"/>
                    <a:lumOff val="15000"/>
                  </a:schemeClr>
                </a:solidFill>
              </a:rPr>
              <a:t>CONTENTS</a:t>
            </a:r>
            <a:endParaRPr lang="en-US" b="1" i="1" dirty="0">
              <a:solidFill>
                <a:schemeClr val="tx1">
                  <a:lumMod val="85000"/>
                  <a:lumOff val="15000"/>
                </a:schemeClr>
              </a:solidFill>
            </a:endParaRPr>
          </a:p>
        </p:txBody>
      </p:sp>
      <p:sp>
        <p:nvSpPr>
          <p:cNvPr id="3" name="Content Placeholder 2"/>
          <p:cNvSpPr>
            <a:spLocks noGrp="1"/>
          </p:cNvSpPr>
          <p:nvPr>
            <p:ph idx="1"/>
          </p:nvPr>
        </p:nvSpPr>
        <p:spPr>
          <a:xfrm>
            <a:off x="1210732" y="1845733"/>
            <a:ext cx="9944947" cy="4368799"/>
          </a:xfrm>
        </p:spPr>
        <p:txBody>
          <a:bodyPr>
            <a:normAutofit/>
          </a:bodyPr>
          <a:lstStyle/>
          <a:p>
            <a:pPr>
              <a:buFont typeface="Wingdings" panose="05000000000000000000" pitchFamily="2" charset="2"/>
              <a:buChar char="q"/>
            </a:pPr>
            <a:r>
              <a:rPr lang="en-US" b="1" dirty="0"/>
              <a:t> INTRODUCTION</a:t>
            </a:r>
            <a:endParaRPr lang="en-US" b="1" dirty="0"/>
          </a:p>
          <a:p>
            <a:pPr>
              <a:buFont typeface="Wingdings" panose="05000000000000000000" pitchFamily="2" charset="2"/>
              <a:buChar char="q"/>
            </a:pPr>
            <a:r>
              <a:rPr lang="en-US" b="1" dirty="0"/>
              <a:t> LITERATURE SURVEY</a:t>
            </a:r>
            <a:endParaRPr lang="en-US" b="1" dirty="0"/>
          </a:p>
          <a:p>
            <a:pPr>
              <a:buFont typeface="Wingdings" panose="05000000000000000000" pitchFamily="2" charset="2"/>
              <a:buChar char="q"/>
            </a:pPr>
            <a:r>
              <a:rPr lang="en-US" b="1" dirty="0"/>
              <a:t>PROBLEM STATEMENT</a:t>
            </a:r>
            <a:endParaRPr lang="en-US" b="1" dirty="0"/>
          </a:p>
          <a:p>
            <a:pPr>
              <a:buFont typeface="Wingdings" panose="05000000000000000000" pitchFamily="2" charset="2"/>
              <a:buChar char="q"/>
            </a:pPr>
            <a:r>
              <a:rPr lang="en-US" b="1" dirty="0"/>
              <a:t> OBJECTIVES</a:t>
            </a:r>
            <a:endParaRPr lang="en-US" b="1" dirty="0"/>
          </a:p>
          <a:p>
            <a:pPr>
              <a:buFont typeface="Wingdings" panose="05000000000000000000" pitchFamily="2" charset="2"/>
              <a:buChar char="q"/>
            </a:pPr>
            <a:r>
              <a:rPr lang="en-US" b="1" dirty="0"/>
              <a:t> METHODOLOGY</a:t>
            </a:r>
            <a:endParaRPr lang="en-US" b="1" dirty="0"/>
          </a:p>
          <a:p>
            <a:pPr>
              <a:buFont typeface="Wingdings" panose="05000000000000000000" pitchFamily="2" charset="2"/>
              <a:buChar char="q"/>
            </a:pPr>
            <a:r>
              <a:rPr lang="en-US" b="1" dirty="0"/>
              <a:t> MODULES</a:t>
            </a:r>
            <a:endParaRPr lang="en-US" b="1" dirty="0"/>
          </a:p>
          <a:p>
            <a:pPr>
              <a:buFont typeface="Wingdings" panose="05000000000000000000" pitchFamily="2" charset="2"/>
              <a:buChar char="q"/>
            </a:pPr>
            <a:r>
              <a:rPr lang="en-US" b="1" dirty="0"/>
              <a:t>  SOFTWARE REQUIREMENTS</a:t>
            </a:r>
            <a:endParaRPr lang="en-US" b="1" dirty="0"/>
          </a:p>
          <a:p>
            <a:pPr>
              <a:buFont typeface="Wingdings" panose="05000000000000000000" pitchFamily="2" charset="2"/>
              <a:buChar char="q"/>
            </a:pPr>
            <a:r>
              <a:rPr lang="en-US" b="1" dirty="0"/>
              <a:t> RESULTS AND DISCUSSION</a:t>
            </a:r>
            <a:endParaRPr lang="en-US" b="1" dirty="0"/>
          </a:p>
          <a:p>
            <a:pPr>
              <a:buFont typeface="Wingdings" panose="05000000000000000000" pitchFamily="2" charset="2"/>
              <a:buChar char="q"/>
            </a:pPr>
            <a:r>
              <a:rPr lang="en-US" b="1" dirty="0"/>
              <a:t>REFERENCES</a:t>
            </a:r>
            <a:endParaRPr lang="en-US"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i="1" dirty="0">
                <a:effectLst>
                  <a:outerShdw blurRad="38100" dist="38100" dir="2700000" algn="tl">
                    <a:srgbClr val="000000">
                      <a:alpha val="43137"/>
                    </a:srgbClr>
                  </a:outerShdw>
                </a:effectLst>
              </a:rPr>
              <a:t>THANK YOU</a:t>
            </a:r>
            <a:endParaRPr lang="en-US" b="1" i="1" dirty="0">
              <a:effectLst>
                <a:outerShdw blurRad="38100" dist="38100" dir="2700000" algn="tl">
                  <a:srgbClr val="000000">
                    <a:alpha val="43137"/>
                  </a:srgbClr>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b="1" i="1" dirty="0">
                <a:solidFill>
                  <a:schemeClr val="tx1">
                    <a:lumMod val="85000"/>
                    <a:lumOff val="15000"/>
                  </a:schemeClr>
                </a:solidFill>
              </a:rPr>
              <a:t>INTRODUCTION</a:t>
            </a:r>
            <a:endParaRPr lang="en-US" b="1" i="1" dirty="0">
              <a:solidFill>
                <a:schemeClr val="tx1">
                  <a:lumMod val="85000"/>
                  <a:lumOff val="15000"/>
                </a:schemeClr>
              </a:solidFill>
            </a:endParaRPr>
          </a:p>
        </p:txBody>
      </p:sp>
      <p:sp>
        <p:nvSpPr>
          <p:cNvPr id="3" name="Content Placeholder 2"/>
          <p:cNvSpPr>
            <a:spLocks noGrp="1"/>
          </p:cNvSpPr>
          <p:nvPr>
            <p:ph idx="1"/>
          </p:nvPr>
        </p:nvSpPr>
        <p:spPr>
          <a:xfrm>
            <a:off x="838200" y="1825625"/>
            <a:ext cx="10115550" cy="4683760"/>
          </a:xfrm>
        </p:spPr>
        <p:txBody>
          <a:bodyPr>
            <a:normAutofit lnSpcReduction="20000"/>
          </a:bodyPr>
          <a:lstStyle/>
          <a:p>
            <a:pPr marL="201295" lvl="1" indent="0">
              <a:buNone/>
            </a:pPr>
            <a:endParaRPr lang="en-US" dirty="0"/>
          </a:p>
          <a:p>
            <a:pPr lvl="1">
              <a:buFont typeface="Wingdings" panose="05000000000000000000" pitchFamily="2" charset="2"/>
              <a:buChar char="Ø"/>
            </a:pPr>
            <a:r>
              <a:rPr lang="en-US" dirty="0"/>
              <a:t>Handwritten digit recognition is a crucial task in computer vision and machine learning, with applications spanning OCR, document processing, and data entry automation.</a:t>
            </a:r>
            <a:endParaRPr lang="en-US" dirty="0"/>
          </a:p>
          <a:p>
            <a:pPr lvl="1">
              <a:buFont typeface="Wingdings" panose="05000000000000000000" pitchFamily="2" charset="2"/>
              <a:buChar char="Ø"/>
            </a:pPr>
            <a:endParaRPr lang="en-US" dirty="0"/>
          </a:p>
          <a:p>
            <a:pPr lvl="1">
              <a:buFont typeface="Wingdings" panose="05000000000000000000" pitchFamily="2" charset="2"/>
              <a:buChar char="Ø"/>
            </a:pPr>
            <a:r>
              <a:rPr lang="en-US" dirty="0"/>
              <a:t>While CNNs have excelled in this domain, their deployment on resource-constrained devices poses challenges due to high computational demands.</a:t>
            </a:r>
            <a:endParaRPr lang="en-US" dirty="0"/>
          </a:p>
          <a:p>
            <a:pPr lvl="1">
              <a:buFont typeface="Wingdings" panose="05000000000000000000" pitchFamily="2" charset="2"/>
              <a:buChar char="Ø"/>
            </a:pPr>
            <a:endParaRPr lang="en-US" dirty="0"/>
          </a:p>
          <a:p>
            <a:pPr lvl="1">
              <a:buFont typeface="Wingdings" panose="05000000000000000000" pitchFamily="2" charset="2"/>
              <a:buChar char="Ø"/>
            </a:pPr>
            <a:r>
              <a:rPr lang="en-US" dirty="0"/>
              <a:t>Multilayer perceptrons (MLPs) offer competitive performance, but their deployment on edge devices remains prohibitive.</a:t>
            </a:r>
            <a:endParaRPr lang="en-US" dirty="0"/>
          </a:p>
          <a:p>
            <a:pPr lvl="1">
              <a:buFont typeface="Wingdings" panose="05000000000000000000" pitchFamily="2" charset="2"/>
              <a:buChar char="Ø"/>
            </a:pPr>
            <a:endParaRPr lang="en-US" dirty="0"/>
          </a:p>
          <a:p>
            <a:pPr lvl="1">
              <a:buFont typeface="Wingdings" panose="05000000000000000000" pitchFamily="2" charset="2"/>
              <a:buChar char="Ø"/>
            </a:pPr>
            <a:r>
              <a:rPr lang="en-US" dirty="0"/>
              <a:t>This study explores the application of quantization and pruning techniques to compress MLP models for handwritten digit classification, addressing the challenge of limited device resources.</a:t>
            </a:r>
            <a:endParaRPr lang="en-US" dirty="0"/>
          </a:p>
          <a:p>
            <a:pPr lvl="1">
              <a:buFont typeface="Wingdings" panose="05000000000000000000" pitchFamily="2" charset="2"/>
              <a:buChar char="Ø"/>
            </a:pPr>
            <a:endParaRPr lang="en-US" dirty="0"/>
          </a:p>
          <a:p>
            <a:pPr lvl="1">
              <a:buFont typeface="Wingdings" panose="05000000000000000000" pitchFamily="2" charset="2"/>
              <a:buChar char="Ø"/>
            </a:pPr>
            <a:r>
              <a:rPr lang="en-US" dirty="0"/>
              <a:t>Our investigation delves into the impact of various loss functions on compression performance, offering insights into effective strategies for deploying compact MLP models without sacrificing accuracy.</a:t>
            </a:r>
            <a:endParaRPr lang="en-US" dirty="0"/>
          </a:p>
          <a:p>
            <a:pPr lvl="1">
              <a:buFont typeface="Wingdings" panose="05000000000000000000" pitchFamily="2" charset="2"/>
              <a:buChar char="Ø"/>
            </a:pPr>
            <a:endParaRPr lang="en-US" dirty="0"/>
          </a:p>
          <a:p>
            <a:pPr lvl="1">
              <a:buFont typeface="Wingdings" panose="05000000000000000000" pitchFamily="2" charset="2"/>
              <a:buChar char="Ø"/>
            </a:pPr>
            <a:endParaRPr lang="en-US" dirty="0"/>
          </a:p>
          <a:p>
            <a:pPr lvl="1">
              <a:buFont typeface="Wingdings" panose="05000000000000000000" pitchFamily="2" charset="2"/>
              <a:buChar char="Ø"/>
            </a:pPr>
            <a:endParaRPr lang="en-US" dirty="0"/>
          </a:p>
          <a:p>
            <a:pPr lvl="1">
              <a:buFont typeface="Wingdings" panose="05000000000000000000" pitchFamily="2" charset="2"/>
              <a:buChar char="Ø"/>
            </a:pPr>
            <a:endParaRPr lang="en-US" dirty="0"/>
          </a:p>
          <a:p>
            <a:pPr lvl="1">
              <a:buFont typeface="Wingdings" panose="05000000000000000000" pitchFamily="2" charset="2"/>
              <a:buChar char="Ø"/>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5447" y="2507689"/>
            <a:ext cx="10515600" cy="1325563"/>
          </a:xfrm>
        </p:spPr>
        <p:txBody>
          <a:bodyPr/>
          <a:lstStyle/>
          <a:p>
            <a:r>
              <a:rPr lang="en-US" dirty="0"/>
              <a:t>                       </a:t>
            </a:r>
            <a:r>
              <a:rPr lang="en-US" b="1" i="1" dirty="0">
                <a:solidFill>
                  <a:schemeClr val="tx1">
                    <a:lumMod val="85000"/>
                    <a:lumOff val="15000"/>
                  </a:schemeClr>
                </a:solidFill>
              </a:rPr>
              <a:t>LITERATURE SURVEY</a:t>
            </a:r>
            <a:endParaRPr lang="en-US" b="1" i="1" dirty="0">
              <a:solidFill>
                <a:schemeClr val="tx1">
                  <a:lumMod val="85000"/>
                  <a:lumOff val="15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9525" y="624110"/>
            <a:ext cx="8911687" cy="1077690"/>
          </a:xfrm>
        </p:spPr>
        <p:txBody>
          <a:bodyPr/>
          <a:lstStyle/>
          <a:p>
            <a:r>
              <a:rPr lang="en-US" dirty="0"/>
              <a:t>            </a:t>
            </a:r>
            <a:r>
              <a:rPr lang="en-US" b="1" i="1" dirty="0">
                <a:solidFill>
                  <a:schemeClr val="tx1">
                    <a:lumMod val="85000"/>
                    <a:lumOff val="15000"/>
                  </a:schemeClr>
                </a:solidFill>
              </a:rPr>
              <a:t>LITERATURE SURVEY(I)</a:t>
            </a:r>
            <a:endParaRPr lang="en-US" b="1" i="1" dirty="0">
              <a:solidFill>
                <a:schemeClr val="tx1">
                  <a:lumMod val="85000"/>
                  <a:lumOff val="15000"/>
                </a:schemeClr>
              </a:solidFill>
            </a:endParaRPr>
          </a:p>
        </p:txBody>
      </p:sp>
      <p:sp>
        <p:nvSpPr>
          <p:cNvPr id="3" name="Content Placeholder 2"/>
          <p:cNvSpPr>
            <a:spLocks noGrp="1"/>
          </p:cNvSpPr>
          <p:nvPr>
            <p:ph idx="1"/>
          </p:nvPr>
        </p:nvSpPr>
        <p:spPr>
          <a:xfrm>
            <a:off x="653143" y="1819469"/>
            <a:ext cx="11038114" cy="4133462"/>
          </a:xfrm>
        </p:spPr>
        <p:txBody>
          <a:bodyPr>
            <a:normAutofit fontScale="40000" lnSpcReduction="20000"/>
          </a:bodyPr>
          <a:lstStyle/>
          <a:p>
            <a:pPr marL="0" indent="0">
              <a:buNone/>
            </a:pPr>
            <a:endParaRPr lang="en-US" dirty="0"/>
          </a:p>
          <a:p>
            <a:pPr>
              <a:buFont typeface="Wingdings" panose="05000000000000000000" pitchFamily="2" charset="2"/>
              <a:buChar char="q"/>
            </a:pPr>
            <a:r>
              <a:rPr lang="en-US" sz="6000" b="1" dirty="0"/>
              <a:t> "</a:t>
            </a:r>
            <a:r>
              <a:rPr lang="en-US" sz="5000" b="1" dirty="0"/>
              <a:t>A Survey on Low-Bit Quantization for Deep Neural Network Inference" by </a:t>
            </a:r>
            <a:r>
              <a:rPr lang="en-US" sz="5000" b="1" dirty="0" err="1"/>
              <a:t>Yiqun</a:t>
            </a:r>
            <a:r>
              <a:rPr lang="en-US" sz="5000" b="1" dirty="0"/>
              <a:t> Gu, </a:t>
            </a:r>
            <a:r>
              <a:rPr lang="en-US" sz="5000" b="1" dirty="0" err="1"/>
              <a:t>Xunyu</a:t>
            </a:r>
            <a:r>
              <a:rPr lang="en-US" sz="5000" b="1" dirty="0"/>
              <a:t> Xie, Xin Dong, and Yuan Xie, August 2022</a:t>
            </a:r>
            <a:endParaRPr lang="en-US" sz="4500" b="1" dirty="0"/>
          </a:p>
          <a:p>
            <a:pPr>
              <a:buFont typeface="Wingdings" panose="05000000000000000000" pitchFamily="2" charset="2"/>
              <a:buChar char="ü"/>
            </a:pPr>
            <a:r>
              <a:rPr lang="en-US" sz="5000" dirty="0"/>
              <a:t>Review recent advancements in low-bit quantization for efficient DNN inference.</a:t>
            </a:r>
            <a:endParaRPr lang="en-US" sz="5000" dirty="0"/>
          </a:p>
          <a:p>
            <a:pPr>
              <a:buFont typeface="Wingdings" panose="05000000000000000000" pitchFamily="2" charset="2"/>
              <a:buChar char="ü"/>
            </a:pPr>
            <a:r>
              <a:rPr lang="en-US" sz="5000" dirty="0"/>
              <a:t>Address challenges of deploying DNNs on resource-constrained devices due to increasing model complexity.</a:t>
            </a:r>
            <a:endParaRPr lang="en-US" sz="5000" dirty="0"/>
          </a:p>
          <a:p>
            <a:pPr>
              <a:buFont typeface="Wingdings" panose="05000000000000000000" pitchFamily="2" charset="2"/>
              <a:buChar char="ü"/>
            </a:pPr>
            <a:r>
              <a:rPr lang="en-US" sz="5000" dirty="0"/>
              <a:t>Introduce problem formulation, discuss quantization schemes and methods for different network components, and review quantization-aware training techniques.</a:t>
            </a:r>
            <a:endParaRPr lang="en-US" sz="5000" dirty="0"/>
          </a:p>
          <a:p>
            <a:pPr>
              <a:buFont typeface="Wingdings" panose="05000000000000000000" pitchFamily="2" charset="2"/>
              <a:buChar char="ü"/>
            </a:pPr>
            <a:r>
              <a:rPr lang="en-US" sz="5000" dirty="0"/>
              <a:t>Low-bit quantization as a promising approach, various quantization schemes, techniques to mitigate accuracy degradation, and considerations for hardware architecture design.</a:t>
            </a:r>
            <a:endParaRPr lang="en-US" sz="5000" dirty="0"/>
          </a:p>
          <a:p>
            <a:pPr>
              <a:buFont typeface="Wingdings" panose="05000000000000000000" pitchFamily="2" charset="2"/>
              <a:buChar char="ü"/>
            </a:pPr>
            <a:r>
              <a:rPr lang="en-US" sz="5000" dirty="0"/>
              <a:t>Enhancing efficiency of DNN inference through low-bit quantization.</a:t>
            </a:r>
            <a:endParaRPr lang="en-US" sz="5000" dirty="0"/>
          </a:p>
          <a:p>
            <a:pPr>
              <a:buFont typeface="Wingdings" panose="05000000000000000000" pitchFamily="2" charset="2"/>
              <a:buChar char="ü"/>
            </a:pPr>
            <a:r>
              <a:rPr lang="en-US" sz="5000" dirty="0"/>
              <a:t>Highlight open problems and areas for future research in low-bit quantization for DNNs.</a:t>
            </a:r>
            <a:endParaRPr lang="en-US" sz="5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8592" y="544734"/>
            <a:ext cx="8911687" cy="1148599"/>
          </a:xfrm>
        </p:spPr>
        <p:txBody>
          <a:bodyPr/>
          <a:lstStyle/>
          <a:p>
            <a:r>
              <a:rPr lang="en-US" dirty="0"/>
              <a:t>              </a:t>
            </a:r>
            <a:r>
              <a:rPr lang="en-US" b="1" i="1" dirty="0">
                <a:solidFill>
                  <a:schemeClr val="tx1">
                    <a:lumMod val="85000"/>
                    <a:lumOff val="15000"/>
                  </a:schemeClr>
                </a:solidFill>
              </a:rPr>
              <a:t>LITERATURE SURVEY(II)</a:t>
            </a:r>
            <a:endParaRPr lang="en-US" b="1" i="1" dirty="0">
              <a:solidFill>
                <a:schemeClr val="tx1">
                  <a:lumMod val="85000"/>
                  <a:lumOff val="15000"/>
                </a:schemeClr>
              </a:solidFill>
            </a:endParaRPr>
          </a:p>
        </p:txBody>
      </p:sp>
      <p:sp>
        <p:nvSpPr>
          <p:cNvPr id="3" name="Content Placeholder 2"/>
          <p:cNvSpPr>
            <a:spLocks noGrp="1"/>
          </p:cNvSpPr>
          <p:nvPr>
            <p:ph idx="1"/>
          </p:nvPr>
        </p:nvSpPr>
        <p:spPr>
          <a:xfrm>
            <a:off x="793102" y="1825624"/>
            <a:ext cx="10560698" cy="4504837"/>
          </a:xfrm>
        </p:spPr>
        <p:txBody>
          <a:bodyPr>
            <a:normAutofit/>
          </a:bodyPr>
          <a:lstStyle/>
          <a:p>
            <a:pPr>
              <a:buFont typeface="Wingdings" panose="05000000000000000000" pitchFamily="2" charset="2"/>
              <a:buChar char="q"/>
            </a:pPr>
            <a:r>
              <a:rPr lang="en-US" sz="1800" b="1" dirty="0"/>
              <a:t>"Quantization of Deep Convolutional Networks for Efficient Inference: A Survey" by </a:t>
            </a:r>
            <a:r>
              <a:rPr lang="en-US" sz="1800" b="1" dirty="0" err="1"/>
              <a:t>Jiquan</a:t>
            </a:r>
            <a:r>
              <a:rPr lang="en-US" sz="1800" b="1" dirty="0"/>
              <a:t> </a:t>
            </a:r>
            <a:r>
              <a:rPr lang="en-US" sz="1800" b="1" dirty="0" err="1"/>
              <a:t>Ngiam</a:t>
            </a:r>
            <a:r>
              <a:rPr lang="en-US" sz="1800" b="1" dirty="0"/>
              <a:t> et al, June 2018</a:t>
            </a:r>
            <a:endParaRPr lang="en-US" sz="1800" b="1" dirty="0"/>
          </a:p>
          <a:p>
            <a:pPr>
              <a:buFont typeface="Wingdings" panose="05000000000000000000" pitchFamily="2" charset="2"/>
              <a:buChar char="ü"/>
            </a:pPr>
            <a:r>
              <a:rPr lang="en-US" sz="1800" dirty="0"/>
              <a:t>Explore network quantization methods to enhance efficiency of deep CNN inference.</a:t>
            </a:r>
            <a:endParaRPr lang="en-US" sz="1800" dirty="0"/>
          </a:p>
          <a:p>
            <a:pPr>
              <a:buFont typeface="Wingdings" panose="05000000000000000000" pitchFamily="2" charset="2"/>
              <a:buChar char="ü"/>
            </a:pPr>
            <a:r>
              <a:rPr lang="en-US" sz="1800" dirty="0"/>
              <a:t>Deep CNNs are widely used but face challenges in resource-constrained scenarios due to high computational complexity and memory footprint.</a:t>
            </a:r>
            <a:endParaRPr lang="en-US" sz="1800" dirty="0"/>
          </a:p>
          <a:p>
            <a:pPr>
              <a:buFont typeface="Wingdings" panose="05000000000000000000" pitchFamily="2" charset="2"/>
              <a:buChar char="ü"/>
            </a:pPr>
            <a:r>
              <a:rPr lang="en-US" sz="1800" dirty="0"/>
              <a:t>Comprehensive survey categorizing and analyzing quantization schemes, including linear and non-linear methods.</a:t>
            </a:r>
            <a:endParaRPr lang="en-US" sz="1800" dirty="0"/>
          </a:p>
          <a:p>
            <a:pPr>
              <a:buFont typeface="Wingdings" panose="05000000000000000000" pitchFamily="2" charset="2"/>
              <a:buChar char="ü"/>
            </a:pPr>
            <a:r>
              <a:rPr lang="en-US" sz="1800" dirty="0"/>
              <a:t>Evaluation of quantization for different CNN components (weights, activations, gradients) and discussion of quantization-aware training techniques.</a:t>
            </a:r>
            <a:endParaRPr lang="en-US" sz="1800" dirty="0"/>
          </a:p>
          <a:p>
            <a:pPr>
              <a:buFont typeface="Wingdings" panose="05000000000000000000" pitchFamily="2" charset="2"/>
              <a:buChar char="ü"/>
            </a:pPr>
            <a:r>
              <a:rPr lang="en-US" sz="1800" dirty="0"/>
              <a:t>Importance of network quantization for efficient inference and strategies to mitigate accuracy loss.</a:t>
            </a:r>
            <a:endParaRPr lang="en-US" sz="1800" dirty="0"/>
          </a:p>
          <a:p>
            <a:pPr>
              <a:buFont typeface="Wingdings" panose="05000000000000000000" pitchFamily="2" charset="2"/>
              <a:buChar char="ü"/>
            </a:pPr>
            <a:r>
              <a:rPr lang="en-US" sz="1800" dirty="0"/>
              <a:t>Identification of open problems and suggestions for future research in network quantization.</a:t>
            </a:r>
            <a:endParaRPr lang="en-US" dirty="0"/>
          </a:p>
          <a:p>
            <a:pPr>
              <a:buFont typeface="Wingdings" panose="05000000000000000000" pitchFamily="2" charset="2"/>
              <a:buChar char="ü"/>
            </a:pPr>
            <a:endParaRPr lang="en-US" dirty="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1792" y="615644"/>
            <a:ext cx="8911687" cy="1069223"/>
          </a:xfrm>
        </p:spPr>
        <p:txBody>
          <a:bodyPr/>
          <a:lstStyle/>
          <a:p>
            <a:r>
              <a:rPr lang="en-US" dirty="0"/>
              <a:t>             </a:t>
            </a:r>
            <a:r>
              <a:rPr lang="en-US" b="1" i="1" dirty="0">
                <a:solidFill>
                  <a:schemeClr val="tx1">
                    <a:lumMod val="85000"/>
                    <a:lumOff val="15000"/>
                  </a:schemeClr>
                </a:solidFill>
              </a:rPr>
              <a:t>LITERATURE SURVEY(III)</a:t>
            </a:r>
            <a:endParaRPr lang="en-US" b="1" i="1" dirty="0">
              <a:solidFill>
                <a:schemeClr val="tx1">
                  <a:lumMod val="85000"/>
                  <a:lumOff val="15000"/>
                </a:schemeClr>
              </a:solidFill>
            </a:endParaRPr>
          </a:p>
        </p:txBody>
      </p:sp>
      <p:sp>
        <p:nvSpPr>
          <p:cNvPr id="3" name="Content Placeholder 2"/>
          <p:cNvSpPr>
            <a:spLocks noGrp="1"/>
          </p:cNvSpPr>
          <p:nvPr>
            <p:ph idx="1"/>
          </p:nvPr>
        </p:nvSpPr>
        <p:spPr>
          <a:xfrm>
            <a:off x="886407" y="1845734"/>
            <a:ext cx="10403633" cy="4191172"/>
          </a:xfrm>
        </p:spPr>
        <p:txBody>
          <a:bodyPr>
            <a:normAutofit/>
          </a:bodyPr>
          <a:lstStyle/>
          <a:p>
            <a:pPr>
              <a:buFont typeface="Wingdings" panose="05000000000000000000" pitchFamily="2" charset="2"/>
              <a:buChar char="q"/>
            </a:pPr>
            <a:r>
              <a:rPr lang="en-US" sz="1800" b="1" dirty="0"/>
              <a:t>"A Survey on Neural Network Quantization" by Markus Nagel et al, August 2020</a:t>
            </a:r>
            <a:endParaRPr lang="en-US" sz="1800" b="1" dirty="0"/>
          </a:p>
          <a:p>
            <a:pPr>
              <a:buFont typeface="Wingdings" panose="05000000000000000000" pitchFamily="2" charset="2"/>
              <a:buChar char="ü"/>
            </a:pPr>
            <a:r>
              <a:rPr lang="en-US" sz="1800" dirty="0"/>
              <a:t>Provide an overview of neural network quantization techniques to address computational and memory challenges in DNNs.</a:t>
            </a:r>
            <a:endParaRPr lang="en-US" sz="1800" dirty="0"/>
          </a:p>
          <a:p>
            <a:pPr>
              <a:buFont typeface="Wingdings" panose="05000000000000000000" pitchFamily="2" charset="2"/>
              <a:buChar char="ü"/>
            </a:pPr>
            <a:r>
              <a:rPr lang="en-US" sz="1800" dirty="0"/>
              <a:t>High computational cost and memory footprint of DNN models necessitate efficient quantization techniques.</a:t>
            </a:r>
            <a:endParaRPr lang="en-US" sz="1800" dirty="0"/>
          </a:p>
          <a:p>
            <a:pPr>
              <a:buFont typeface="Wingdings" panose="05000000000000000000" pitchFamily="2" charset="2"/>
              <a:buChar char="ü"/>
            </a:pPr>
            <a:r>
              <a:rPr lang="en-US" sz="1800" dirty="0"/>
              <a:t>Comprehensive examination of quantization methods for weights, activations, and gradients, along with hardware-aware approaches.</a:t>
            </a:r>
            <a:endParaRPr lang="en-US" sz="1800" dirty="0"/>
          </a:p>
          <a:p>
            <a:pPr>
              <a:buFont typeface="Wingdings" panose="05000000000000000000" pitchFamily="2" charset="2"/>
              <a:buChar char="ü"/>
            </a:pPr>
            <a:r>
              <a:rPr lang="en-US" sz="1800" dirty="0"/>
              <a:t>Discussion on fundamental concepts, key classification criteria, evaluation metrics, and insights into efficient implementation.</a:t>
            </a:r>
            <a:endParaRPr lang="en-US" sz="1800" dirty="0"/>
          </a:p>
          <a:p>
            <a:pPr>
              <a:buFont typeface="Wingdings" panose="05000000000000000000" pitchFamily="2" charset="2"/>
              <a:buChar char="ü"/>
            </a:pPr>
            <a:r>
              <a:rPr lang="en-US" sz="1800" dirty="0"/>
              <a:t>Highlight potential for hardware/software co-design and importance of quantization for reducing model size and compute requirements.</a:t>
            </a:r>
            <a:endParaRPr lang="en-US" sz="1800" dirty="0"/>
          </a:p>
          <a:p>
            <a:pPr>
              <a:buFont typeface="Wingdings" panose="05000000000000000000" pitchFamily="2" charset="2"/>
              <a:buChar char="ü"/>
            </a:pPr>
            <a:r>
              <a:rPr lang="en-US" sz="1800" dirty="0"/>
              <a:t>Summarize key insights and outline areas for future research in neural network quantization.</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1125" y="641043"/>
            <a:ext cx="8911687" cy="1077690"/>
          </a:xfrm>
        </p:spPr>
        <p:txBody>
          <a:bodyPr/>
          <a:lstStyle/>
          <a:p>
            <a:r>
              <a:rPr lang="en-US" dirty="0"/>
              <a:t>         </a:t>
            </a:r>
            <a:r>
              <a:rPr lang="en-US" b="1" i="1" dirty="0">
                <a:solidFill>
                  <a:schemeClr val="tx1">
                    <a:lumMod val="85000"/>
                    <a:lumOff val="15000"/>
                  </a:schemeClr>
                </a:solidFill>
              </a:rPr>
              <a:t>LITERATURE SURVEY(IV)</a:t>
            </a:r>
            <a:endParaRPr lang="en-US" b="1" i="1" dirty="0">
              <a:solidFill>
                <a:schemeClr val="tx1">
                  <a:lumMod val="85000"/>
                  <a:lumOff val="15000"/>
                </a:schemeClr>
              </a:solidFill>
            </a:endParaRPr>
          </a:p>
        </p:txBody>
      </p:sp>
      <p:sp>
        <p:nvSpPr>
          <p:cNvPr id="3" name="Content Placeholder 2"/>
          <p:cNvSpPr>
            <a:spLocks noGrp="1"/>
          </p:cNvSpPr>
          <p:nvPr>
            <p:ph idx="1"/>
          </p:nvPr>
        </p:nvSpPr>
        <p:spPr>
          <a:xfrm>
            <a:off x="727788" y="1845733"/>
            <a:ext cx="10786188" cy="4228495"/>
          </a:xfrm>
        </p:spPr>
        <p:txBody>
          <a:bodyPr>
            <a:normAutofit/>
          </a:bodyPr>
          <a:lstStyle/>
          <a:p>
            <a:pPr>
              <a:buFont typeface="Wingdings" panose="05000000000000000000" pitchFamily="2" charset="2"/>
              <a:buChar char="q"/>
            </a:pPr>
            <a:r>
              <a:rPr lang="en-US" sz="1800" b="1" dirty="0"/>
              <a:t>"Pruning Convolutional Neural Networks for Resource Efficient Inference" by Hao Li et al</a:t>
            </a:r>
            <a:endParaRPr lang="en-US" sz="1800" b="1" dirty="0"/>
          </a:p>
          <a:p>
            <a:pPr>
              <a:buFont typeface="Wingdings" panose="05000000000000000000" pitchFamily="2" charset="2"/>
              <a:buChar char="q"/>
            </a:pPr>
            <a:r>
              <a:rPr lang="en-US" sz="1800" dirty="0"/>
              <a:t>The paper by Li, Cai, Chen, and Dally addresses the pressing need for resource-efficient inference, particularly in the realm of convolutional neural networks (CNNs).</a:t>
            </a:r>
            <a:endParaRPr lang="en-US" sz="1800" dirty="0"/>
          </a:p>
          <a:p>
            <a:pPr>
              <a:buFont typeface="Wingdings" panose="05000000000000000000" pitchFamily="2" charset="2"/>
              <a:buChar char="q"/>
            </a:pPr>
            <a:r>
              <a:rPr lang="en-US" sz="1800" dirty="0"/>
              <a:t>Their method focuses on identifying and removing redundant filters and connections in CNNs to achieve significant model compression without sacrificing inference accuracy.</a:t>
            </a:r>
            <a:endParaRPr lang="en-US" sz="1800" dirty="0"/>
          </a:p>
          <a:p>
            <a:pPr>
              <a:buFont typeface="Wingdings" panose="05000000000000000000" pitchFamily="2" charset="2"/>
              <a:buChar char="q"/>
            </a:pPr>
            <a:r>
              <a:rPr lang="en-US" sz="1800" dirty="0"/>
              <a:t>A novel fine-tuning strategy is introduced post-pruning to effectively mitigate any loss in performance.</a:t>
            </a:r>
            <a:endParaRPr lang="en-US" sz="1800" dirty="0"/>
          </a:p>
          <a:p>
            <a:pPr>
              <a:buFont typeface="Wingdings" panose="05000000000000000000" pitchFamily="2" charset="2"/>
              <a:buChar char="q"/>
            </a:pPr>
            <a:r>
              <a:rPr lang="en-US" sz="1800" dirty="0"/>
              <a:t>Extensive experimentation spanning different CNN architectures and datasets showcases the robustness and effectiveness of their approach.</a:t>
            </a:r>
            <a:endParaRPr lang="en-US" sz="1800" dirty="0"/>
          </a:p>
          <a:p>
            <a:pPr>
              <a:buFont typeface="Wingdings" panose="05000000000000000000" pitchFamily="2" charset="2"/>
              <a:buChar char="q"/>
            </a:pPr>
            <a:r>
              <a:rPr lang="en-US" sz="1800" dirty="0"/>
              <a:t>The implications extend beyond theoretical advancements, offering practical solutions for deployment in edge devices and other resource-constrained platforms, where efficient inference is paramount for real-time applications</a:t>
            </a:r>
            <a:endParaRPr lang="en-US"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1192" y="590243"/>
            <a:ext cx="8911687" cy="1103090"/>
          </a:xfrm>
        </p:spPr>
        <p:txBody>
          <a:bodyPr/>
          <a:lstStyle/>
          <a:p>
            <a:r>
              <a:rPr lang="en-US" dirty="0"/>
              <a:t>           </a:t>
            </a:r>
            <a:r>
              <a:rPr lang="en-US" b="1" i="1" dirty="0">
                <a:solidFill>
                  <a:schemeClr val="tx1">
                    <a:lumMod val="85000"/>
                    <a:lumOff val="15000"/>
                  </a:schemeClr>
                </a:solidFill>
              </a:rPr>
              <a:t>LITERATURE SURVEY(V)</a:t>
            </a:r>
            <a:endParaRPr lang="en-US" b="1" i="1" dirty="0">
              <a:solidFill>
                <a:schemeClr val="tx1">
                  <a:lumMod val="85000"/>
                  <a:lumOff val="15000"/>
                </a:schemeClr>
              </a:solidFill>
            </a:endParaRPr>
          </a:p>
        </p:txBody>
      </p:sp>
      <p:sp>
        <p:nvSpPr>
          <p:cNvPr id="3" name="Content Placeholder 2"/>
          <p:cNvSpPr>
            <a:spLocks noGrp="1"/>
          </p:cNvSpPr>
          <p:nvPr>
            <p:ph idx="1"/>
          </p:nvPr>
        </p:nvSpPr>
        <p:spPr>
          <a:xfrm>
            <a:off x="615821" y="1808411"/>
            <a:ext cx="11150082" cy="4459346"/>
          </a:xfrm>
        </p:spPr>
        <p:txBody>
          <a:bodyPr>
            <a:normAutofit/>
          </a:bodyPr>
          <a:lstStyle/>
          <a:p>
            <a:pPr>
              <a:buFont typeface="Wingdings" panose="05000000000000000000" pitchFamily="2" charset="2"/>
              <a:buChar char="q"/>
            </a:pPr>
            <a:r>
              <a:rPr lang="en-US" sz="1800" b="1" dirty="0"/>
              <a:t>"Rethinking the Value of Network Pruning" by Zhuang Liu et al</a:t>
            </a:r>
            <a:endParaRPr lang="en-US" sz="1800" b="1" dirty="0"/>
          </a:p>
          <a:p>
            <a:pPr marL="0" indent="0">
              <a:buFont typeface="Wingdings" panose="05000000000000000000" pitchFamily="2" charset="2"/>
              <a:buNone/>
            </a:pPr>
            <a:r>
              <a:rPr lang="en-IN" altLang="en-US" sz="1800" dirty="0"/>
              <a:t>    </a:t>
            </a:r>
            <a:r>
              <a:rPr lang="en-US" sz="1800" dirty="0"/>
              <a:t>The paper by Liu, De Sa, van der Maaten, and Tang offers a critical evaluation of network pruning techniques in deep learning, challenging prevailing beliefs about their efficacy.</a:t>
            </a:r>
            <a:endParaRPr lang="en-US" sz="1800" dirty="0"/>
          </a:p>
          <a:p>
            <a:pPr>
              <a:buFont typeface="Wingdings" panose="05000000000000000000" pitchFamily="2" charset="2"/>
              <a:buChar char="ü"/>
            </a:pPr>
            <a:r>
              <a:rPr lang="en-US" sz="1800" dirty="0"/>
              <a:t>Contrary to common assumptions, the authors argue that pruning alone may not always lead to significant gains in efficiency and performance.</a:t>
            </a:r>
            <a:endParaRPr lang="en-US" sz="1800" dirty="0"/>
          </a:p>
          <a:p>
            <a:pPr>
              <a:buFont typeface="Wingdings" panose="05000000000000000000" pitchFamily="2" charset="2"/>
              <a:buChar char="ü"/>
            </a:pPr>
            <a:r>
              <a:rPr lang="en-US" sz="1800" dirty="0"/>
              <a:t>They propose a holistic approach that considers the intricate trade-offs between pruning-induced sparsity and computational efficiency.</a:t>
            </a:r>
            <a:endParaRPr lang="en-US" sz="1800" dirty="0"/>
          </a:p>
          <a:p>
            <a:pPr>
              <a:buFont typeface="Wingdings" panose="05000000000000000000" pitchFamily="2" charset="2"/>
              <a:buChar char="ü"/>
            </a:pPr>
            <a:r>
              <a:rPr lang="en-US" sz="1800" dirty="0"/>
              <a:t>Through rigorous empirical studies across various architectures and datasets, the authors highlight the nuanced effects of pruning, emphasizing the importance of carefully designing pruning strategies aligned with specific optimization objectives and constraints.</a:t>
            </a:r>
            <a:endParaRPr lang="en-US" sz="1800" dirty="0"/>
          </a:p>
          <a:p>
            <a:pPr>
              <a:buFont typeface="Wingdings" panose="05000000000000000000" pitchFamily="2" charset="2"/>
              <a:buChar char="ü"/>
            </a:pPr>
            <a:r>
              <a:rPr lang="en-US" sz="1800" dirty="0"/>
              <a:t>This reevaluation prompts a fundamental shift in the approach to network pruning, advocating for context-aware methodologies that account for the complex interactions between sparsity, performance, and efficiency.</a:t>
            </a:r>
            <a:endParaRPr lang="en-US" sz="1800" dirty="0"/>
          </a:p>
        </p:txBody>
      </p:sp>
    </p:spTree>
  </p:cSld>
  <p:clrMapOvr>
    <a:masterClrMapping/>
  </p:clrMapOvr>
</p:sld>
</file>

<file path=ppt/theme/theme1.xml><?xml version="1.0" encoding="utf-8"?>
<a:theme xmlns:a="http://schemas.openxmlformats.org/drawingml/2006/main" name="Retrospect">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11514</Words>
  <Application>WPS Presentation</Application>
  <PresentationFormat>Widescreen</PresentationFormat>
  <Paragraphs>184</Paragraphs>
  <Slides>20</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20</vt:i4>
      </vt:variant>
    </vt:vector>
  </HeadingPairs>
  <TitlesOfParts>
    <vt:vector size="31" baseType="lpstr">
      <vt:lpstr>Arial</vt:lpstr>
      <vt:lpstr>SimSun</vt:lpstr>
      <vt:lpstr>Wingdings</vt:lpstr>
      <vt:lpstr>Calibri</vt:lpstr>
      <vt:lpstr>Arial Black</vt:lpstr>
      <vt:lpstr>Times New Roman</vt:lpstr>
      <vt:lpstr>Lucida Sans Unicode</vt:lpstr>
      <vt:lpstr>Microsoft YaHei</vt:lpstr>
      <vt:lpstr>Arial Unicode MS</vt:lpstr>
      <vt:lpstr>Calibri Light</vt:lpstr>
      <vt:lpstr>Retrospect</vt:lpstr>
      <vt:lpstr>PowerPoint 演示文稿</vt:lpstr>
      <vt:lpstr>                           CONTENTS</vt:lpstr>
      <vt:lpstr>                      INTRODUCTION</vt:lpstr>
      <vt:lpstr>                       LITERATURE SURVEY</vt:lpstr>
      <vt:lpstr>            LITERATURE SURVEY(I)</vt:lpstr>
      <vt:lpstr>              LITERATURE SURVEY(II)</vt:lpstr>
      <vt:lpstr>             LITERATURE SURVEY(III)</vt:lpstr>
      <vt:lpstr>         LITERATURE SURVEY(IV)</vt:lpstr>
      <vt:lpstr>           LITERATURE SURVEY(V)</vt:lpstr>
      <vt:lpstr>                  PROBLEM STATEMENT</vt:lpstr>
      <vt:lpstr>                            OBJECTIVES</vt:lpstr>
      <vt:lpstr>                       METHODOLOGY</vt:lpstr>
      <vt:lpstr>                           MODULES</vt:lpstr>
      <vt:lpstr> 				MODULES</vt:lpstr>
      <vt:lpstr> SOFTWARE REQUIREMENTS</vt:lpstr>
      <vt:lpstr>               RESULTS AND DISCUSSION</vt:lpstr>
      <vt:lpstr>		RESULTS AND DISCUSSION</vt:lpstr>
      <vt:lpstr>                      CONCLUSION</vt:lpstr>
      <vt:lpstr>                        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Review 1</dc:title>
  <dc:creator>sushan poudel</dc:creator>
  <cp:lastModifiedBy>enitha</cp:lastModifiedBy>
  <cp:revision>261</cp:revision>
  <dcterms:created xsi:type="dcterms:W3CDTF">2019-08-20T09:00:00Z</dcterms:created>
  <dcterms:modified xsi:type="dcterms:W3CDTF">2024-05-08T07:54:58Z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94153ABA00DF47819FFA8FEB96197B38_12</vt:lpwstr>
  </property>
  <property fmtid="{D5CDD505-2E9C-101B-9397-08002B2CF9AE}" pid="3" name="KSOProductBuildVer">
    <vt:lpwstr>1033-12.2.0.13472</vt:lpwstr>
  </property>
</Properties>
</file>