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59" r:id="rId4"/>
    <p:sldId id="257" r:id="rId5"/>
    <p:sldId id="260" r:id="rId6"/>
    <p:sldId id="262" r:id="rId7"/>
    <p:sldId id="261" r:id="rId8"/>
    <p:sldId id="263" r:id="rId9"/>
    <p:sldId id="269" r:id="rId10"/>
    <p:sldId id="270" r:id="rId11"/>
    <p:sldId id="271" r:id="rId12"/>
    <p:sldId id="266" r:id="rId13"/>
    <p:sldId id="268" r:id="rId14"/>
    <p:sldId id="258" r:id="rId15"/>
    <p:sldId id="26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5377"/>
  </p:normalViewPr>
  <p:slideViewPr>
    <p:cSldViewPr snapToGrid="0">
      <p:cViewPr>
        <p:scale>
          <a:sx n="81" d="100"/>
          <a:sy n="81" d="100"/>
        </p:scale>
        <p:origin x="16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0F587E4D-A90E-4C94-BE20-CC2539276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A2526CB-CAC9-42DD-8473-B823E25247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235BE-535F-4B52-9A6A-61DF154E8B21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D104B51-0B09-4D98-93FA-FEB5ADCCD3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4F1E8545-1B4B-43AC-A871-65A94AEDF0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226-BDF8-48B5-87D2-EF08FFCF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802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A7AC1-AE64-4F8B-B034-A6AF11122F1C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7BF07-81F3-4B99-9D99-F0B387A27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1636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3B9E-CFAC-4523-B583-2A3B8D06F6E4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3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34E4-F700-4AD8-915D-FD7F8F40A064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3AA-D742-4B73-90B8-3459342156D0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24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9826-0BF1-4054-8D88-8777C7672CD3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48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3677-386A-470F-89EA-7B82AF6404FA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0076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D388-EDD2-4845-A743-2D0E64400C88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32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25EA-44CE-4FB5-8F82-5B2724D3C612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9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5224-83A5-48C5-9A2E-8E1F9F3387CC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D9B-6C49-4D3A-95A3-FDBB93B9BD8A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3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0A5B-9407-4A41-85B2-195751586D5D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7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0D3D-2FBE-4E2A-A07A-0448965AA950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05D3-8214-4D3D-8357-A316ACFE9806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4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768E-8835-4632-8E24-651AA906C935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8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8FE-6075-4B77-81C6-E7B658A02A9E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3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8086-F55D-414D-93F5-7B8E1AD42EB3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1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95B8-F9C7-4A1B-B77C-D023CC7E4C71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7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B981-C25A-40B6-84FE-4E40F80A1F56}" type="datetime1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8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89C626-ECFA-41FE-89D7-5FF9F4834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Leave The Island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81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5FBFF49-5375-485E-B951-0D322BC0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69" y="2977227"/>
            <a:ext cx="8596668" cy="3880773"/>
          </a:xfrm>
        </p:spPr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7F5C4A93-84B9-4DC5-B621-01CFE57F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0"/>
            <a:ext cx="8596312" cy="1320800"/>
          </a:xfrm>
        </p:spPr>
        <p:txBody>
          <a:bodyPr/>
          <a:lstStyle/>
          <a:p>
            <a:pPr algn="ctr"/>
            <a:r>
              <a:rPr lang="ru-RU" dirty="0"/>
              <a:t>Модели баз данных (2/3)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619EDFC-2C94-4FAD-8984-8DB1E6CA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3309" y="6041362"/>
            <a:ext cx="1478692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10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0" y="1008993"/>
            <a:ext cx="7527541" cy="521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6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B5C336A-2082-479E-907C-AC5CC8F0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07" y="2977227"/>
            <a:ext cx="8596668" cy="3880773"/>
          </a:xfrm>
        </p:spPr>
        <p:txBody>
          <a:bodyPr/>
          <a:lstStyle/>
          <a:p>
            <a:r>
              <a:rPr lang="en-US" dirty="0"/>
              <a:t>SQLite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6707CF26-D64C-4521-9A46-CE45B85C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0"/>
            <a:ext cx="8596312" cy="1320800"/>
          </a:xfrm>
        </p:spPr>
        <p:txBody>
          <a:bodyPr/>
          <a:lstStyle/>
          <a:p>
            <a:pPr algn="ctr"/>
            <a:r>
              <a:rPr lang="ru-RU" dirty="0"/>
              <a:t>Модели баз данных (3/3)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720B3A5-1B43-4003-96BA-9EE17CDD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0951" y="6041362"/>
            <a:ext cx="1491049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11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1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>
            <a:extLst>
              <a:ext uri="{FF2B5EF4-FFF2-40B4-BE49-F238E27FC236}">
                <a16:creationId xmlns:a16="http://schemas.microsoft.com/office/drawing/2014/main" xmlns="" id="{6810AA6E-FDC1-417C-8244-49DCE698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7959"/>
            <a:ext cx="1596309" cy="466726"/>
          </a:xfrm>
        </p:spPr>
        <p:txBody>
          <a:bodyPr/>
          <a:lstStyle/>
          <a:p>
            <a:r>
              <a:rPr lang="en-US" dirty="0"/>
              <a:t>MySQL</a:t>
            </a:r>
            <a:endParaRPr lang="ru-RU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9806587B-E558-4AB8-ADD0-8A923FD32C40}"/>
              </a:ext>
            </a:extLst>
          </p:cNvPr>
          <p:cNvSpPr txBox="1">
            <a:spLocks/>
          </p:cNvSpPr>
          <p:nvPr/>
        </p:nvSpPr>
        <p:spPr>
          <a:xfrm>
            <a:off x="677333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Результат работы (</a:t>
            </a:r>
            <a:r>
              <a:rPr lang="ru-RU" dirty="0" smtClean="0"/>
              <a:t>1/2)</a:t>
            </a:r>
            <a:endParaRPr lang="ru-RU" dirty="0"/>
          </a:p>
        </p:txBody>
      </p:sp>
      <p:pic>
        <p:nvPicPr>
          <p:cNvPr id="14" name="Объект 4">
            <a:extLst>
              <a:ext uri="{FF2B5EF4-FFF2-40B4-BE49-F238E27FC236}">
                <a16:creationId xmlns:a16="http://schemas.microsoft.com/office/drawing/2014/main" xmlns="" id="{530C6861-F387-40DC-8934-B77039B2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907463"/>
            <a:ext cx="6539524" cy="112902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1C149022-BB00-48C2-B919-4828C2560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280760"/>
            <a:ext cx="6288804" cy="62127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381C3943-5053-41C9-B65E-42D68BD52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5" b="20753"/>
          <a:stretch/>
        </p:blipFill>
        <p:spPr>
          <a:xfrm>
            <a:off x="677333" y="4691108"/>
            <a:ext cx="3086157" cy="179133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B4CD87C-6CAB-4B4A-AC10-84566481D9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240" b="60649"/>
          <a:stretch/>
        </p:blipFill>
        <p:spPr>
          <a:xfrm>
            <a:off x="679165" y="3821517"/>
            <a:ext cx="4451921" cy="869591"/>
          </a:xfrm>
          <a:prstGeom prst="rect">
            <a:avLst/>
          </a:prstGeom>
        </p:spPr>
      </p:pic>
      <p:sp>
        <p:nvSpPr>
          <p:cNvPr id="10" name="Объект 8">
            <a:extLst>
              <a:ext uri="{FF2B5EF4-FFF2-40B4-BE49-F238E27FC236}">
                <a16:creationId xmlns:a16="http://schemas.microsoft.com/office/drawing/2014/main" xmlns="" id="{559FBF85-FA77-437D-8AC7-F5FE137096FB}"/>
              </a:ext>
            </a:extLst>
          </p:cNvPr>
          <p:cNvSpPr txBox="1">
            <a:spLocks/>
          </p:cNvSpPr>
          <p:nvPr/>
        </p:nvSpPr>
        <p:spPr>
          <a:xfrm>
            <a:off x="677333" y="3382740"/>
            <a:ext cx="1596309" cy="466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xmlns="" id="{1465D2B8-1200-4810-8025-39AE0598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0951" y="6041362"/>
            <a:ext cx="1491049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12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699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F7DA553-9946-4046-ACA1-D34169A2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Результат работы (</a:t>
            </a:r>
            <a:r>
              <a:rPr lang="ru-RU" dirty="0" smtClean="0"/>
              <a:t>2/2)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729EC04-8DE2-46BA-9B2C-B4C8230FB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37" y="1488613"/>
            <a:ext cx="8596668" cy="3880773"/>
          </a:xfrm>
        </p:spPr>
        <p:txBody>
          <a:bodyPr/>
          <a:lstStyle/>
          <a:p>
            <a:r>
              <a:rPr lang="en-US" dirty="0"/>
              <a:t>SQLite</a:t>
            </a:r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xmlns="" id="{8A13635C-D156-4527-B981-EBC4EEB6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0951" y="6041362"/>
            <a:ext cx="1491049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13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8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9F46467-70A8-44AF-95D6-B904E0F4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23822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Инструменты</a:t>
            </a:r>
          </a:p>
        </p:txBody>
      </p:sp>
      <p:pic>
        <p:nvPicPr>
          <p:cNvPr id="1028" name="Picture 4" descr="ÐÐ°ÑÑÐ¸Ð½ÐºÐ¸ Ð¿Ð¾ Ð·Ð°Ð¿ÑÐ¾ÑÑ unity 3d">
            <a:extLst>
              <a:ext uri="{FF2B5EF4-FFF2-40B4-BE49-F238E27FC236}">
                <a16:creationId xmlns:a16="http://schemas.microsoft.com/office/drawing/2014/main" xmlns="" id="{DD38A7FD-8870-4D92-8E8E-AE39F93FE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53100"/>
            <a:ext cx="4537306" cy="16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Ð°ÑÑÐ¸Ð½ÐºÐ¸ Ð¿Ð¾ Ð·Ð°Ð¿ÑÐ¾ÑÑ Microsoft Visual Studio">
            <a:extLst>
              <a:ext uri="{FF2B5EF4-FFF2-40B4-BE49-F238E27FC236}">
                <a16:creationId xmlns:a16="http://schemas.microsoft.com/office/drawing/2014/main" xmlns="" id="{7E54A76B-0E20-4C0F-B4D4-AF34EFA3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500" y="2247235"/>
            <a:ext cx="3695673" cy="277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xmlns="" id="{29F4D075-80BF-43D0-B97E-AFD2AED0D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147750"/>
            <a:ext cx="5068166" cy="13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xmlns="" id="{2602FBB5-337E-4C36-BEC9-4385C258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14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96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¡Ð½Ð¸Ð¼Ð¾Ðº ÑÐºÑÐ°Ð½Ð° 2019-06-13 Ð² 18.44.17.png">
            <a:extLst>
              <a:ext uri="{FF2B5EF4-FFF2-40B4-BE49-F238E27FC236}">
                <a16:creationId xmlns:a16="http://schemas.microsoft.com/office/drawing/2014/main" xmlns="" id="{E2763E89-DF38-4630-A3B6-035D700CC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950" y="1705520"/>
            <a:ext cx="3013440" cy="470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3B277D-030A-420B-B99B-97AADF76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17849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Архитектура приложения на верхнем уровне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4ADC66B-6DBA-440F-8A8D-C29C5CDD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2078223" cy="401971"/>
          </a:xfrm>
        </p:spPr>
        <p:txBody>
          <a:bodyPr/>
          <a:lstStyle/>
          <a:p>
            <a:pPr algn="ctr"/>
            <a:r>
              <a:rPr lang="en-US" dirty="0"/>
              <a:t>MySQL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E0B40CF8-5558-4EDB-8158-C8CAD9FC1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90" y="1970121"/>
            <a:ext cx="2577076" cy="4245328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xmlns="" id="{66DB6FD7-E21E-4BEC-A5F2-A552A57474F8}"/>
              </a:ext>
            </a:extLst>
          </p:cNvPr>
          <p:cNvSpPr txBox="1">
            <a:spLocks/>
          </p:cNvSpPr>
          <p:nvPr/>
        </p:nvSpPr>
        <p:spPr>
          <a:xfrm>
            <a:off x="4017777" y="1488613"/>
            <a:ext cx="2078223" cy="401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MongoDB</a:t>
            </a: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xmlns="" id="{CAAFCB9D-A848-4C0F-9908-1B6419DD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0951" y="6041362"/>
            <a:ext cx="1491049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15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5A097D2E-3A4B-411A-8DF3-E4A6F4834BBB}"/>
              </a:ext>
            </a:extLst>
          </p:cNvPr>
          <p:cNvSpPr txBox="1">
            <a:spLocks/>
          </p:cNvSpPr>
          <p:nvPr/>
        </p:nvSpPr>
        <p:spPr>
          <a:xfrm>
            <a:off x="7031217" y="1488612"/>
            <a:ext cx="2078223" cy="401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SQLite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871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265509EC-C62F-4163-9454-7481DE5D6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077" y="0"/>
            <a:ext cx="4222923" cy="15412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1C5CB87-9807-438F-802A-FF5E9A634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536"/>
          <a:stretch/>
        </p:blipFill>
        <p:spPr>
          <a:xfrm>
            <a:off x="0" y="660400"/>
            <a:ext cx="12192000" cy="62077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D02D1D5-B662-40C3-BC17-4195A46A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448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Процесс разработки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E1E64BE-7BBA-4B28-AE0D-5E85B702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0951" y="6041362"/>
            <a:ext cx="1491049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16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2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348B7D3-CDAB-42B7-8AC4-38AAD819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88200EA-5DE4-46CC-9048-255BE155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/>
              <a:t>Разработка взаимодействия компонентов видеоигры от первого лица с базами данных</a:t>
            </a:r>
          </a:p>
          <a:p>
            <a:pPr marL="0" indent="0">
              <a:buNone/>
            </a:pPr>
            <a:endParaRPr lang="ru-RU" sz="4800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xmlns="" id="{99F853D2-85C0-4AF5-8842-5EAC3A7F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2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2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569579B-7247-40A6-AC40-96F2D1D6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44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Использованные СУБД</a:t>
            </a:r>
          </a:p>
        </p:txBody>
      </p:sp>
      <p:pic>
        <p:nvPicPr>
          <p:cNvPr id="4" name="Picture 6" descr="ÐÐ°ÑÑÐ¸Ð½ÐºÐ¸ Ð¿Ð¾ Ð·Ð°Ð¿ÑÐ¾ÑÑ mysql">
            <a:extLst>
              <a:ext uri="{FF2B5EF4-FFF2-40B4-BE49-F238E27FC236}">
                <a16:creationId xmlns:a16="http://schemas.microsoft.com/office/drawing/2014/main" xmlns="" id="{E151BD00-9020-4A21-950D-B46E9694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32" y="1734467"/>
            <a:ext cx="5215984" cy="269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ÐÐ°ÑÑÐ¸Ð½ÐºÐ¸ Ð¿Ð¾ Ð·Ð°Ð¿ÑÐ¾ÑÑ mongodb">
            <a:extLst>
              <a:ext uri="{FF2B5EF4-FFF2-40B4-BE49-F238E27FC236}">
                <a16:creationId xmlns:a16="http://schemas.microsoft.com/office/drawing/2014/main" xmlns="" id="{FD78CE42-F30F-4781-8F8B-22126B199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0" y="1124780"/>
            <a:ext cx="7068310" cy="186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xmlns="" id="{2D529321-4EC6-4C75-99B7-481CC3D0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3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Ð°ÑÑÐ¸Ð½ÐºÐ¸ Ð¿Ð¾ Ð·Ð°Ð¿ÑÐ¾ÑÑ sqlite">
            <a:extLst>
              <a:ext uri="{FF2B5EF4-FFF2-40B4-BE49-F238E27FC236}">
                <a16:creationId xmlns:a16="http://schemas.microsoft.com/office/drawing/2014/main" xmlns="" id="{D881E58D-0201-49C0-89AD-CE6649074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36" y="3429000"/>
            <a:ext cx="6671192" cy="315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1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C598229-2E0F-4C0A-BE82-7B03AB56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Команда разработчиков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F58A533-0D7A-477B-A42B-3B33AA7E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73" y="2160587"/>
            <a:ext cx="3076832" cy="3880773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Коновалов Роман</a:t>
            </a:r>
            <a:br>
              <a:rPr lang="ru-RU" sz="2000" dirty="0"/>
            </a:br>
            <a:r>
              <a:rPr lang="ru-RU" sz="2000" dirty="0"/>
              <a:t>ИВТ-363</a:t>
            </a:r>
            <a:br>
              <a:rPr lang="ru-RU" sz="2000" dirty="0"/>
            </a:b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Администрирование </a:t>
            </a:r>
            <a:r>
              <a:rPr lang="en-US" sz="2000" dirty="0"/>
              <a:t>MongoDB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5AE3A61F-A2FE-4BB9-8C86-85915B635BA4}"/>
              </a:ext>
            </a:extLst>
          </p:cNvPr>
          <p:cNvSpPr txBox="1">
            <a:spLocks/>
          </p:cNvSpPr>
          <p:nvPr/>
        </p:nvSpPr>
        <p:spPr>
          <a:xfrm>
            <a:off x="6503773" y="2160586"/>
            <a:ext cx="30191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/>
              <a:t>Пивоваров Валентин</a:t>
            </a:r>
            <a:br>
              <a:rPr lang="ru-RU" sz="2000" dirty="0"/>
            </a:br>
            <a:r>
              <a:rPr lang="ru-RU" sz="2000" dirty="0"/>
              <a:t>ИВТ-363</a:t>
            </a:r>
            <a:br>
              <a:rPr lang="ru-RU" sz="2000" dirty="0"/>
            </a:b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Разработка игры</a:t>
            </a:r>
            <a:endParaRPr lang="en-US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Администрирование </a:t>
            </a:r>
            <a:r>
              <a:rPr lang="en-US" sz="2000" dirty="0"/>
              <a:t>MySQL</a:t>
            </a: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Менеджер проекта</a:t>
            </a:r>
            <a:endParaRPr lang="en-US" sz="20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23662E78-EF33-4F09-ACFF-7ABD7BC38AF8}"/>
              </a:ext>
            </a:extLst>
          </p:cNvPr>
          <p:cNvSpPr txBox="1">
            <a:spLocks/>
          </p:cNvSpPr>
          <p:nvPr/>
        </p:nvSpPr>
        <p:spPr>
          <a:xfrm>
            <a:off x="3484606" y="2160589"/>
            <a:ext cx="30191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/>
              <a:t>Аксёнова Виктория</a:t>
            </a:r>
            <a:br>
              <a:rPr lang="ru-RU" sz="2000" dirty="0"/>
            </a:br>
            <a:r>
              <a:rPr lang="ru-RU" sz="2000" dirty="0"/>
              <a:t>ИВТ-364</a:t>
            </a:r>
            <a:br>
              <a:rPr lang="ru-RU" sz="2000" dirty="0"/>
            </a:b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Администрирование </a:t>
            </a:r>
            <a:r>
              <a:rPr lang="en-US" sz="2000" dirty="0"/>
              <a:t>MS SQL</a:t>
            </a: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2000" dirty="0"/>
              <a:t>Администрирование </a:t>
            </a:r>
            <a:r>
              <a:rPr lang="en-US" sz="2000" dirty="0"/>
              <a:t>SQLite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xmlns="" id="{573359E6-FDE5-457F-8032-91A1E804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4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6B03773-AEDE-4C28-8DA0-8F3B6703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841B33C-17B7-4081-876E-BD88A681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380" y="1765715"/>
            <a:ext cx="3934020" cy="789155"/>
          </a:xfrm>
        </p:spPr>
        <p:txBody>
          <a:bodyPr>
            <a:noAutofit/>
          </a:bodyPr>
          <a:lstStyle/>
          <a:p>
            <a:r>
              <a:rPr lang="ru-RU" sz="3200" dirty="0"/>
              <a:t>Хранение данных</a:t>
            </a:r>
          </a:p>
        </p:txBody>
      </p:sp>
      <p:pic>
        <p:nvPicPr>
          <p:cNvPr id="2050" name="Picture 2" descr="ÐÐ°ÑÑÐ¸Ð½ÐºÐ¸ Ð¿Ð¾ Ð·Ð°Ð¿ÑÐ¾ÑÑ ÑÑÐ°Ð½ÐµÐ½Ð¸Ðµ Ð´Ð°Ð½Ð½ÑÑ Ð·Ð½Ð°ÑÐ¾Ðº">
            <a:extLst>
              <a:ext uri="{FF2B5EF4-FFF2-40B4-BE49-F238E27FC236}">
                <a16:creationId xmlns:a16="http://schemas.microsoft.com/office/drawing/2014/main" xmlns="" id="{9D3C6283-A0B2-4CA3-8448-EBFB52AD1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26" y="1005369"/>
            <a:ext cx="2218354" cy="221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Ð°ÑÑÐ¸Ð½ÐºÐ¸ Ð¿Ð¾ Ð·Ð°Ð¿ÑÐ¾ÑÑ data sampling icon">
            <a:extLst>
              <a:ext uri="{FF2B5EF4-FFF2-40B4-BE49-F238E27FC236}">
                <a16:creationId xmlns:a16="http://schemas.microsoft.com/office/drawing/2014/main" xmlns="" id="{C11CFCB1-C238-4149-81D2-9EA38C92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50" y="2400360"/>
            <a:ext cx="2245166" cy="224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Ð°ÑÑÐ¸Ð½ÐºÐ¸ Ð¿Ð¾ Ð·Ð°Ð¿ÑÐ¾ÑÑ data refresh icon">
            <a:extLst>
              <a:ext uri="{FF2B5EF4-FFF2-40B4-BE49-F238E27FC236}">
                <a16:creationId xmlns:a16="http://schemas.microsoft.com/office/drawing/2014/main" xmlns="" id="{9411FD29-0E44-465F-9A02-6312D5138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49" y="4419832"/>
            <a:ext cx="2218354" cy="221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xmlns="" id="{F027ED9E-D37D-48CE-9BA4-A524E80FCC67}"/>
              </a:ext>
            </a:extLst>
          </p:cNvPr>
          <p:cNvSpPr txBox="1">
            <a:spLocks/>
          </p:cNvSpPr>
          <p:nvPr/>
        </p:nvSpPr>
        <p:spPr>
          <a:xfrm>
            <a:off x="4357585" y="5027259"/>
            <a:ext cx="4475631" cy="83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Обновление данных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xmlns="" id="{A75CC79F-3A61-46E1-A217-53616B0F071D}"/>
              </a:ext>
            </a:extLst>
          </p:cNvPr>
          <p:cNvSpPr txBox="1">
            <a:spLocks/>
          </p:cNvSpPr>
          <p:nvPr/>
        </p:nvSpPr>
        <p:spPr>
          <a:xfrm>
            <a:off x="3554812" y="3185762"/>
            <a:ext cx="4475630" cy="900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/>
              <a:t>Выборка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ED13D37B-46D9-4C91-90A5-37B5ADF89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826606" y="3237007"/>
            <a:ext cx="391244" cy="550640"/>
          </a:xfrm>
          <a:prstGeom prst="rect">
            <a:avLst/>
          </a:prstGeom>
        </p:spPr>
      </p:pic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xmlns="" id="{FA00E5F8-E195-4769-BADA-A89E112F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5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3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0A8314-2189-465F-A3D4-C6195758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Описание хранимых данных в</a:t>
            </a:r>
            <a:br>
              <a:rPr lang="ru-RU" dirty="0"/>
            </a:br>
            <a:r>
              <a:rPr lang="ru-RU" dirty="0"/>
              <a:t>каждой из используемых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9D633EE-5329-4FC6-A6D9-960C6AC5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881" y="1789886"/>
            <a:ext cx="3025574" cy="3850481"/>
          </a:xfrm>
        </p:spPr>
        <p:txBody>
          <a:bodyPr>
            <a:normAutofit/>
          </a:bodyPr>
          <a:lstStyle/>
          <a:p>
            <a:r>
              <a:rPr lang="ru-RU" sz="3900" dirty="0"/>
              <a:t>Персонаж</a:t>
            </a:r>
          </a:p>
          <a:p>
            <a:r>
              <a:rPr lang="ru-RU" sz="3900" dirty="0"/>
              <a:t>Сюжет</a:t>
            </a:r>
          </a:p>
          <a:p>
            <a:r>
              <a:rPr lang="ru-RU" sz="3900" dirty="0"/>
              <a:t>Звук</a:t>
            </a:r>
          </a:p>
          <a:p>
            <a:r>
              <a:rPr lang="ru-RU" sz="3900" dirty="0"/>
              <a:t>Записки</a:t>
            </a:r>
          </a:p>
          <a:p>
            <a:r>
              <a:rPr lang="ru-RU" sz="3900" dirty="0"/>
              <a:t>Концовки</a:t>
            </a:r>
          </a:p>
          <a:p>
            <a:endParaRPr lang="ru-RU" sz="36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5DB0B31-6320-4583-9179-4FCE5E20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6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9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08F5FF-F097-449F-A002-05D9752A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Перечень основных операций с</a:t>
            </a:r>
            <a:br>
              <a:rPr lang="ru-RU" dirty="0"/>
            </a:br>
            <a:r>
              <a:rPr lang="ru-RU" dirty="0"/>
              <a:t>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7FA3B7B-72DF-4124-9210-E5C4395D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28573"/>
            <a:ext cx="8981261" cy="491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/>
              <a:t>Примеры составных запросов</a:t>
            </a:r>
          </a:p>
          <a:p>
            <a:r>
              <a:rPr lang="ru-RU" sz="3200" dirty="0"/>
              <a:t>Получение информации о параметрах игры.</a:t>
            </a:r>
          </a:p>
          <a:p>
            <a:pPr marL="0" indent="0">
              <a:buNone/>
            </a:pPr>
            <a:endParaRPr lang="ru-RU" sz="3200" b="1" dirty="0"/>
          </a:p>
          <a:p>
            <a:pPr marL="0" indent="0">
              <a:buNone/>
            </a:pPr>
            <a:r>
              <a:rPr lang="ru-RU" sz="3200" b="1" dirty="0"/>
              <a:t>Выборка данных</a:t>
            </a:r>
          </a:p>
          <a:p>
            <a:r>
              <a:rPr lang="ru-RU" sz="3200" dirty="0"/>
              <a:t>Получение пользователем информации о характеристиках персонажа.</a:t>
            </a:r>
          </a:p>
          <a:p>
            <a:r>
              <a:rPr lang="ru-RU" sz="3200" dirty="0"/>
              <a:t>Получение пользователем подробной информации о развитии игры.</a:t>
            </a:r>
          </a:p>
          <a:p>
            <a:endParaRPr lang="ru-RU" sz="3200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xmlns="" id="{8FE86237-4B62-4945-B471-BFB828E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7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1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5E5A39E-E77F-4265-BF9C-628469EE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88839" cy="1320800"/>
          </a:xfrm>
        </p:spPr>
        <p:txBody>
          <a:bodyPr/>
          <a:lstStyle/>
          <a:p>
            <a:pPr algn="ctr"/>
            <a:r>
              <a:rPr lang="ru-RU" dirty="0"/>
              <a:t>Структура баз данных на верхнем уровне</a:t>
            </a:r>
          </a:p>
        </p:txBody>
      </p:sp>
      <p:pic>
        <p:nvPicPr>
          <p:cNvPr id="4098" name="Picture 2" descr="Dms_cw_ER_diag.png">
            <a:extLst>
              <a:ext uri="{FF2B5EF4-FFF2-40B4-BE49-F238E27FC236}">
                <a16:creationId xmlns:a16="http://schemas.microsoft.com/office/drawing/2014/main" xmlns="" id="{02F1379B-442D-49BC-9699-E952749B99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6" y="867718"/>
            <a:ext cx="8825011" cy="554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799D236-4F77-41CE-8A40-ECFCC76D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9317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8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4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7A47CB-8FD7-4364-AE7C-E3B40495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5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Модели баз данных (1/3)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D1268-8638-48F0-B9B3-4F3332C6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64" y="660400"/>
            <a:ext cx="6769168" cy="6197600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B11FCCFD-E2C6-43FD-9703-24CA914B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1" y="3035223"/>
            <a:ext cx="2078223" cy="401971"/>
          </a:xfrm>
        </p:spPr>
        <p:txBody>
          <a:bodyPr/>
          <a:lstStyle/>
          <a:p>
            <a:pPr algn="ctr"/>
            <a:r>
              <a:rPr lang="en-US" dirty="0"/>
              <a:t>MySQL</a:t>
            </a:r>
            <a:endParaRPr lang="ru-RU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xmlns="" id="{A5BC61DC-C258-4EEB-8EA4-443C26B7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3881" y="6041362"/>
            <a:ext cx="1528119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9</a:t>
            </a:fld>
            <a:r>
              <a:rPr lang="en-US" sz="3600" dirty="0">
                <a:solidFill>
                  <a:schemeClr val="bg1"/>
                </a:solidFill>
              </a:rPr>
              <a:t>/1</a:t>
            </a:r>
            <a:r>
              <a:rPr lang="ru-RU" sz="3600" dirty="0">
                <a:solidFill>
                  <a:schemeClr val="bg1"/>
                </a:solidFill>
              </a:rPr>
              <a:t>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1457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</TotalTime>
  <Words>153</Words>
  <Application>Microsoft Macintosh PowerPoint</Application>
  <PresentationFormat>Широкоэкранный</PresentationFormat>
  <Paragraphs>65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Calibri</vt:lpstr>
      <vt:lpstr>Trebuchet MS</vt:lpstr>
      <vt:lpstr>Wingdings 3</vt:lpstr>
      <vt:lpstr>Arial</vt:lpstr>
      <vt:lpstr>Аспект</vt:lpstr>
      <vt:lpstr>Leave The Island</vt:lpstr>
      <vt:lpstr>Предметная область</vt:lpstr>
      <vt:lpstr>Использованные СУБД</vt:lpstr>
      <vt:lpstr>Команда разработчиков</vt:lpstr>
      <vt:lpstr>Функциональные требования</vt:lpstr>
      <vt:lpstr>Описание хранимых данных в каждой из используемых БД</vt:lpstr>
      <vt:lpstr>Перечень основных операций с базами данных</vt:lpstr>
      <vt:lpstr>Структура баз данных на верхнем уровне</vt:lpstr>
      <vt:lpstr>Модели баз данных (1/3)</vt:lpstr>
      <vt:lpstr>Модели баз данных (2/3)</vt:lpstr>
      <vt:lpstr>Модели баз данных (3/3)</vt:lpstr>
      <vt:lpstr>Презентация PowerPoint</vt:lpstr>
      <vt:lpstr>Результат работы (2/2)</vt:lpstr>
      <vt:lpstr>Инструменты</vt:lpstr>
      <vt:lpstr>Архитектура приложения на верхнем уровне</vt:lpstr>
      <vt:lpstr>Процесс разработки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The Island</dc:title>
  <dc:creator>enit nel</dc:creator>
  <cp:lastModifiedBy>Пользователь Microsoft Office</cp:lastModifiedBy>
  <cp:revision>16</cp:revision>
  <dcterms:created xsi:type="dcterms:W3CDTF">2019-06-06T05:08:24Z</dcterms:created>
  <dcterms:modified xsi:type="dcterms:W3CDTF">2019-06-13T20:48:46Z</dcterms:modified>
</cp:coreProperties>
</file>