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72" r:id="rId4"/>
    <p:sldId id="273" r:id="rId5"/>
    <p:sldId id="260" r:id="rId6"/>
    <p:sldId id="262" r:id="rId7"/>
    <p:sldId id="259" r:id="rId8"/>
    <p:sldId id="257" r:id="rId9"/>
    <p:sldId id="263" r:id="rId10"/>
    <p:sldId id="269" r:id="rId11"/>
    <p:sldId id="270" r:id="rId12"/>
    <p:sldId id="271" r:id="rId13"/>
    <p:sldId id="261" r:id="rId14"/>
    <p:sldId id="266" r:id="rId15"/>
    <p:sldId id="268" r:id="rId16"/>
    <p:sldId id="258" r:id="rId17"/>
    <p:sldId id="267" r:id="rId18"/>
    <p:sldId id="275" r:id="rId19"/>
    <p:sldId id="264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5397"/>
  </p:normalViewPr>
  <p:slideViewPr>
    <p:cSldViewPr snapToGrid="0">
      <p:cViewPr varScale="1">
        <p:scale>
          <a:sx n="74" d="100"/>
          <a:sy n="74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F587E4D-A90E-4C94-BE20-CC2539276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2526CB-CAC9-42DD-8473-B823E25247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235BE-535F-4B52-9A6A-61DF154E8B21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104B51-0B09-4D98-93FA-FEB5ADCCD3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1E8545-1B4B-43AC-A871-65A94AEDF0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226-BDF8-48B5-87D2-EF08FFCF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802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A7AC1-AE64-4F8B-B034-A6AF11122F1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BF07-81F3-4B99-9D99-F0B387A27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1636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3B9E-CFAC-4523-B583-2A3B8D06F6E4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34E4-F700-4AD8-915D-FD7F8F40A064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3AA-D742-4B73-90B8-3459342156D0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24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9826-0BF1-4054-8D88-8777C7672CD3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4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677-386A-470F-89EA-7B82AF6404FA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07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D388-EDD2-4845-A743-2D0E64400C88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32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5EA-44CE-4FB5-8F82-5B2724D3C612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9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5224-83A5-48C5-9A2E-8E1F9F3387CC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D9B-6C49-4D3A-95A3-FDBB93B9BD8A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0A5B-9407-4A41-85B2-195751586D5D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7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0D3D-2FBE-4E2A-A07A-0448965AA950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05D3-8214-4D3D-8357-A316ACFE9806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4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68E-8835-4632-8E24-651AA906C935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8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8FE-6075-4B77-81C6-E7B658A02A9E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3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8086-F55D-414D-93F5-7B8E1AD42EB3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1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95B8-F9C7-4A1B-B77C-D023CC7E4C71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7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B981-C25A-40B6-84FE-4E40F80A1F56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8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Zz2MaWfQ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9C626-ECFA-41FE-89D7-5FF9F4834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Leave </a:t>
            </a:r>
            <a:r>
              <a:rPr lang="en-US"/>
              <a:t>The Island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81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A47CB-8FD7-4364-AE7C-E3B40495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5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Модели баз данных (1/3)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8D1268-8638-48F0-B9B3-4F3332C6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380" y="660400"/>
            <a:ext cx="6769168" cy="619760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B11FCCFD-E2C6-43FD-9703-24CA914B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005" y="978794"/>
            <a:ext cx="2147269" cy="5879206"/>
          </a:xfrm>
        </p:spPr>
        <p:txBody>
          <a:bodyPr/>
          <a:lstStyle/>
          <a:p>
            <a:pPr algn="ctr"/>
            <a:r>
              <a:rPr lang="en-US" dirty="0"/>
              <a:t>MySQL</a:t>
            </a:r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19BF89A4-2B2A-472F-83E5-F67D2F5C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7933" y="6041362"/>
            <a:ext cx="1454067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10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663314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F5C4A93-84B9-4DC5-B621-01CFE57F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0"/>
            <a:ext cx="8596312" cy="1320800"/>
          </a:xfrm>
        </p:spPr>
        <p:txBody>
          <a:bodyPr/>
          <a:lstStyle/>
          <a:p>
            <a:pPr algn="ctr"/>
            <a:r>
              <a:rPr lang="ru-RU" dirty="0"/>
              <a:t>Модели баз данных (2/3)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6" y="1008993"/>
            <a:ext cx="7886955" cy="5467545"/>
          </a:xfrm>
          <a:prstGeom prst="rect">
            <a:avLst/>
          </a:prstGeom>
        </p:spPr>
      </p:pic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C60EC007-EAF8-4A61-AF32-6DF6EEF9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933" y="6041362"/>
            <a:ext cx="1411068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11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DF1EFAB-CF3A-45C5-913E-42108887557D}"/>
              </a:ext>
            </a:extLst>
          </p:cNvPr>
          <p:cNvSpPr txBox="1">
            <a:spLocks/>
          </p:cNvSpPr>
          <p:nvPr/>
        </p:nvSpPr>
        <p:spPr>
          <a:xfrm>
            <a:off x="-6005" y="978794"/>
            <a:ext cx="2147269" cy="5879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MongoDB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66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707CF26-D64C-4521-9A46-CE45B85C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0"/>
            <a:ext cx="8596312" cy="1320800"/>
          </a:xfrm>
        </p:spPr>
        <p:txBody>
          <a:bodyPr/>
          <a:lstStyle/>
          <a:p>
            <a:pPr algn="ctr"/>
            <a:r>
              <a:rPr lang="ru-RU" dirty="0"/>
              <a:t>Модели баз данных (3/3)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20" y="978793"/>
            <a:ext cx="7776729" cy="5293217"/>
          </a:xfrm>
          <a:prstGeom prst="rect">
            <a:avLst/>
          </a:prstGeom>
        </p:spPr>
      </p:pic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CBD0019-A202-4803-9622-31EC2B90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933" y="6041362"/>
            <a:ext cx="1411068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12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E49EF4F-2492-4146-ACEC-95CBD054DA53}"/>
              </a:ext>
            </a:extLst>
          </p:cNvPr>
          <p:cNvSpPr txBox="1">
            <a:spLocks/>
          </p:cNvSpPr>
          <p:nvPr/>
        </p:nvSpPr>
        <p:spPr>
          <a:xfrm>
            <a:off x="-6005" y="978794"/>
            <a:ext cx="2147269" cy="5879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SQLite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51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8F5FF-F097-449F-A002-05D9752A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Перечень основных операций с</a:t>
            </a:r>
            <a:br>
              <a:rPr lang="ru-RU" dirty="0"/>
            </a:br>
            <a:r>
              <a:rPr lang="ru-RU" dirty="0"/>
              <a:t>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A3B7B-72DF-4124-9210-E5C4395D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8573"/>
            <a:ext cx="8981261" cy="491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/>
              <a:t>Примеры составных запросов</a:t>
            </a:r>
          </a:p>
          <a:p>
            <a:r>
              <a:rPr lang="ru-RU" sz="3200" dirty="0"/>
              <a:t>Получение информации о параметрах игры.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sz="3200" b="1" dirty="0"/>
              <a:t>Выборка данных</a:t>
            </a:r>
          </a:p>
          <a:p>
            <a:r>
              <a:rPr lang="ru-RU" sz="3200" dirty="0"/>
              <a:t>Получение пользователем информации о характеристиках персонажа.</a:t>
            </a:r>
          </a:p>
          <a:p>
            <a:r>
              <a:rPr lang="ru-RU" sz="3200" dirty="0"/>
              <a:t>Получение пользователем подробной информации о развитии игры.</a:t>
            </a:r>
          </a:p>
          <a:p>
            <a:endParaRPr lang="ru-RU" sz="3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512233-9208-4CBB-BCF5-3CF219E0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13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66621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6810AA6E-FDC1-417C-8244-49DCE698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114" y="787959"/>
            <a:ext cx="1596309" cy="466726"/>
          </a:xfrm>
        </p:spPr>
        <p:txBody>
          <a:bodyPr/>
          <a:lstStyle/>
          <a:p>
            <a:r>
              <a:rPr lang="en-US" dirty="0"/>
              <a:t>MySQL</a:t>
            </a:r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806587B-E558-4AB8-ADD0-8A923FD32C40}"/>
              </a:ext>
            </a:extLst>
          </p:cNvPr>
          <p:cNvSpPr txBox="1">
            <a:spLocks/>
          </p:cNvSpPr>
          <p:nvPr/>
        </p:nvSpPr>
        <p:spPr>
          <a:xfrm>
            <a:off x="677333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Результат работы (1/2)</a:t>
            </a:r>
          </a:p>
        </p:txBody>
      </p:sp>
      <p:pic>
        <p:nvPicPr>
          <p:cNvPr id="14" name="Объект 4">
            <a:extLst>
              <a:ext uri="{FF2B5EF4-FFF2-40B4-BE49-F238E27FC236}">
                <a16:creationId xmlns:a16="http://schemas.microsoft.com/office/drawing/2014/main" id="{530C6861-F387-40DC-8934-B77039B26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4"/>
          <a:stretch/>
        </p:blipFill>
        <p:spPr>
          <a:xfrm>
            <a:off x="1756864" y="1928108"/>
            <a:ext cx="6288804" cy="112902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C149022-BB00-48C2-B919-4828C256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64" y="1320800"/>
            <a:ext cx="6288804" cy="6212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1C3943-5053-41C9-B65E-42D68BD52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5" b="20753"/>
          <a:stretch/>
        </p:blipFill>
        <p:spPr>
          <a:xfrm>
            <a:off x="3358188" y="4691108"/>
            <a:ext cx="3086157" cy="179133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4CD87C-6CAB-4B4A-AC10-84566481D9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240" b="60649"/>
          <a:stretch/>
        </p:blipFill>
        <p:spPr>
          <a:xfrm>
            <a:off x="2749706" y="3849466"/>
            <a:ext cx="4451921" cy="869591"/>
          </a:xfrm>
          <a:prstGeom prst="rect">
            <a:avLst/>
          </a:prstGeom>
        </p:spPr>
      </p:pic>
      <p:sp>
        <p:nvSpPr>
          <p:cNvPr id="10" name="Объект 8">
            <a:extLst>
              <a:ext uri="{FF2B5EF4-FFF2-40B4-BE49-F238E27FC236}">
                <a16:creationId xmlns:a16="http://schemas.microsoft.com/office/drawing/2014/main" id="{559FBF85-FA77-437D-8AC7-F5FE137096FB}"/>
              </a:ext>
            </a:extLst>
          </p:cNvPr>
          <p:cNvSpPr txBox="1">
            <a:spLocks/>
          </p:cNvSpPr>
          <p:nvPr/>
        </p:nvSpPr>
        <p:spPr>
          <a:xfrm>
            <a:off x="4103113" y="3382740"/>
            <a:ext cx="1596309" cy="466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0C600CD9-D9D8-4844-9218-8789ED67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933" y="6041362"/>
            <a:ext cx="1411068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14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07869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DA553-9946-4046-ACA1-D34169A2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Результат работы (2/2)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9EC04-8DE2-46BA-9B2C-B4C8230F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217" y="1121370"/>
            <a:ext cx="1336902" cy="566671"/>
          </a:xfrm>
        </p:spPr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1C2BE4-4F75-420A-8E9E-94055733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04" y="1867988"/>
            <a:ext cx="5725720" cy="3122024"/>
          </a:xfrm>
          <a:prstGeom prst="rect">
            <a:avLst/>
          </a:prstGeo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03BF109D-99A2-41D2-AFF7-571D7C26E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345" r="36260" b="58154"/>
          <a:stretch/>
        </p:blipFill>
        <p:spPr>
          <a:xfrm>
            <a:off x="2558804" y="4990012"/>
            <a:ext cx="5725720" cy="669822"/>
          </a:xfrm>
          <a:prstGeom prst="rect">
            <a:avLst/>
          </a:prstGeom>
        </p:spPr>
      </p:pic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E6C58E2-B050-4C07-ABB0-1C642A54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933" y="6041362"/>
            <a:ext cx="1411068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15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72488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46467-70A8-44AF-95D6-B904E0F4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Инструменты</a:t>
            </a:r>
          </a:p>
        </p:txBody>
      </p:sp>
      <p:pic>
        <p:nvPicPr>
          <p:cNvPr id="1028" name="Picture 4" descr="ÐÐ°ÑÑÐ¸Ð½ÐºÐ¸ Ð¿Ð¾ Ð·Ð°Ð¿ÑÐ¾ÑÑ unity 3d">
            <a:extLst>
              <a:ext uri="{FF2B5EF4-FFF2-40B4-BE49-F238E27FC236}">
                <a16:creationId xmlns:a16="http://schemas.microsoft.com/office/drawing/2014/main" id="{DD38A7FD-8870-4D92-8E8E-AE39F93F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53100"/>
            <a:ext cx="4537306" cy="16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Microsoft Visual Studio">
            <a:extLst>
              <a:ext uri="{FF2B5EF4-FFF2-40B4-BE49-F238E27FC236}">
                <a16:creationId xmlns:a16="http://schemas.microsoft.com/office/drawing/2014/main" id="{7E54A76B-0E20-4C0F-B4D4-AF34EFA3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00" y="2247235"/>
            <a:ext cx="3695673" cy="277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29F4D075-80BF-43D0-B97E-AFD2AED0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147750"/>
            <a:ext cx="5068166" cy="13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1CBD08EC-4E86-4539-A3EA-09D04FA9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933" y="6041362"/>
            <a:ext cx="1411068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16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89896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¡Ð½Ð¸Ð¼Ð¾Ðº ÑÐºÑÐ°Ð½Ð° 2019-06-13 Ð² 18.44.17.png">
            <a:extLst>
              <a:ext uri="{FF2B5EF4-FFF2-40B4-BE49-F238E27FC236}">
                <a16:creationId xmlns:a16="http://schemas.microsoft.com/office/drawing/2014/main" id="{E2763E89-DF38-4630-A3B6-035D700C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950" y="1705520"/>
            <a:ext cx="3013440" cy="47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B277D-030A-420B-B99B-97AADF76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17849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Архитектура приложения на верхнем уровне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ADC66B-6DBA-440F-8A8D-C29C5CDD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2078223" cy="401971"/>
          </a:xfrm>
        </p:spPr>
        <p:txBody>
          <a:bodyPr/>
          <a:lstStyle/>
          <a:p>
            <a:pPr algn="ctr"/>
            <a:r>
              <a:rPr lang="en-US" dirty="0"/>
              <a:t>MySQL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B40CF8-5558-4EDB-8158-C8CAD9FC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0" y="1970121"/>
            <a:ext cx="2577076" cy="4245328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66DB6FD7-E21E-4BEC-A5F2-A552A57474F8}"/>
              </a:ext>
            </a:extLst>
          </p:cNvPr>
          <p:cNvSpPr txBox="1">
            <a:spLocks/>
          </p:cNvSpPr>
          <p:nvPr/>
        </p:nvSpPr>
        <p:spPr>
          <a:xfrm>
            <a:off x="4017777" y="1488613"/>
            <a:ext cx="2078223" cy="401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MongoDB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A097D2E-3A4B-411A-8DF3-E4A6F4834BBB}"/>
              </a:ext>
            </a:extLst>
          </p:cNvPr>
          <p:cNvSpPr txBox="1">
            <a:spLocks/>
          </p:cNvSpPr>
          <p:nvPr/>
        </p:nvSpPr>
        <p:spPr>
          <a:xfrm>
            <a:off x="7031217" y="1488612"/>
            <a:ext cx="2078223" cy="401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SQLite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0140B511-3401-4A59-9049-30EEF1E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933" y="6041362"/>
            <a:ext cx="1411068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17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961871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3E038-3AD3-4787-BBA7-542AD92E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Пример работы приложения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82019B0-430B-4224-93F5-18973ACA7C9E}"/>
              </a:ext>
            </a:extLst>
          </p:cNvPr>
          <p:cNvSpPr txBox="1">
            <a:spLocks/>
          </p:cNvSpPr>
          <p:nvPr/>
        </p:nvSpPr>
        <p:spPr>
          <a:xfrm>
            <a:off x="10780933" y="6041362"/>
            <a:ext cx="1411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18</a:t>
            </a:fld>
            <a:r>
              <a:rPr lang="en-US" sz="3600">
                <a:solidFill>
                  <a:schemeClr val="bg1"/>
                </a:solidFill>
              </a:rPr>
              <a:t>/20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051896-2488-498F-98EF-AF2F0784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9" y="809938"/>
            <a:ext cx="9326817" cy="52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1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5509EC-C62F-4163-9454-7481DE5D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077" y="0"/>
            <a:ext cx="4222923" cy="15412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C5CB87-9807-438F-802A-FF5E9A634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536"/>
          <a:stretch/>
        </p:blipFill>
        <p:spPr>
          <a:xfrm>
            <a:off x="0" y="660400"/>
            <a:ext cx="12192000" cy="62077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2D1D5-B662-40C3-BC17-4195A46A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448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Процесс разработки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B4EC507D-6C2A-4613-918F-149D2DA1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933" y="6041362"/>
            <a:ext cx="1411068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19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59852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8B7D3-CDAB-42B7-8AC4-38AAD819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200EA-5DE4-46CC-9048-255BE155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/>
              <a:t>Разработка взаимодействия компонентов видеоигры от первого лица с базами данных</a:t>
            </a:r>
          </a:p>
          <a:p>
            <a:pPr marL="0" indent="0">
              <a:buNone/>
            </a:pPr>
            <a:endParaRPr lang="ru-RU" sz="4800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9F853D2-85C0-4AF5-8842-5EAC3A7F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2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018720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956733"/>
          </a:xfrm>
        </p:spPr>
        <p:txBody>
          <a:bodyPr/>
          <a:lstStyle/>
          <a:p>
            <a:pPr algn="ctr"/>
            <a:r>
              <a:rPr lang="ru-RU" dirty="0"/>
              <a:t>Выводы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8355" y="1104987"/>
            <a:ext cx="8874628" cy="575301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В процессе прохождения курса дисциплины СУБД, были получены навыки разработки баз данных для игры. </a:t>
            </a:r>
          </a:p>
          <a:p>
            <a:r>
              <a:rPr lang="ru-RU" sz="2400" dirty="0">
                <a:solidFill>
                  <a:schemeClr val="tx1"/>
                </a:solidFill>
              </a:rPr>
              <a:t>Был изучен подход к проектированию приложения, которое может  взаимодействовать с БД (выбирая из нескольких).</a:t>
            </a:r>
          </a:p>
          <a:p>
            <a:r>
              <a:rPr lang="ru-RU" sz="2400" dirty="0">
                <a:solidFill>
                  <a:schemeClr val="tx1"/>
                </a:solidFill>
              </a:rPr>
              <a:t>Получены навыки разработки игры на </a:t>
            </a:r>
            <a:r>
              <a:rPr lang="ru-RU" sz="2400" dirty="0" err="1">
                <a:solidFill>
                  <a:schemeClr val="tx1"/>
                </a:solidFill>
              </a:rPr>
              <a:t>Unity</a:t>
            </a:r>
            <a:r>
              <a:rPr lang="ru-RU" sz="2400" dirty="0">
                <a:solidFill>
                  <a:schemeClr val="tx1"/>
                </a:solidFill>
              </a:rPr>
              <a:t> и опыт работы с различными базами данных, в том числе и с </a:t>
            </a:r>
            <a:r>
              <a:rPr lang="ru-RU" sz="2400" dirty="0" err="1">
                <a:solidFill>
                  <a:schemeClr val="tx1"/>
                </a:solidFill>
              </a:rPr>
              <a:t>NoSQL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pPr algn="ctr"/>
            <a:r>
              <a:rPr lang="ru-RU" sz="2400" dirty="0"/>
              <a:t>Ссылка на </a:t>
            </a:r>
            <a:r>
              <a:rPr lang="en-US" sz="2400" dirty="0" err="1">
                <a:solidFill>
                  <a:srgbClr val="92D050"/>
                </a:solidFill>
              </a:rPr>
              <a:t>Github</a:t>
            </a:r>
            <a:endParaRPr lang="ru-RU" sz="2400" dirty="0">
              <a:solidFill>
                <a:srgbClr val="92D050"/>
              </a:solidFill>
            </a:endParaRPr>
          </a:p>
          <a:p>
            <a:pPr algn="ctr"/>
            <a:r>
              <a:rPr lang="ru-RU" sz="2400" dirty="0"/>
              <a:t>Ссылка на </a:t>
            </a:r>
            <a:r>
              <a:rPr lang="en-US" sz="2400" dirty="0" err="1">
                <a:hlinkClick r:id="rId2"/>
              </a:rPr>
              <a:t>trello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EC7BE-F621-4633-BEB9-78024936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933" y="6041362"/>
            <a:ext cx="1411068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20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62079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37494"/>
            <a:ext cx="8596668" cy="675379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3" y="1362217"/>
            <a:ext cx="9957841" cy="50442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ru-RU" sz="3000" dirty="0">
                <a:solidFill>
                  <a:srgbClr val="000000"/>
                </a:solidFill>
                <a:latin typeface="+mj-lt"/>
              </a:rPr>
              <a:t>Целью данной работы является создание БД игровых компонентов для игры </a:t>
            </a:r>
            <a:r>
              <a:rPr lang="en-US" sz="3000" dirty="0">
                <a:solidFill>
                  <a:srgbClr val="000000"/>
                </a:solidFill>
                <a:latin typeface="+mj-lt"/>
              </a:rPr>
              <a:t>Leave the Island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.</a:t>
            </a:r>
            <a:endParaRPr lang="ru-RU" sz="30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ru-RU" sz="3000" dirty="0">
                <a:solidFill>
                  <a:srgbClr val="000000"/>
                </a:solidFill>
                <a:latin typeface="+mj-lt"/>
              </a:rPr>
              <a:t>Задачи: Необходимо обеспечить:</a:t>
            </a:r>
            <a:endParaRPr lang="ru-RU" sz="30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ru-RU" sz="3000" dirty="0">
                <a:solidFill>
                  <a:srgbClr val="000000"/>
                </a:solidFill>
                <a:latin typeface="+mj-lt"/>
              </a:rPr>
              <a:t>- подключение всех БД к игре;</a:t>
            </a:r>
            <a:endParaRPr lang="ru-RU" sz="30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ru-RU" sz="3000" dirty="0">
                <a:solidFill>
                  <a:srgbClr val="000000"/>
                </a:solidFill>
                <a:latin typeface="+mj-lt"/>
              </a:rPr>
              <a:t>- просмотр записей в БД. </a:t>
            </a:r>
            <a:endParaRPr lang="ru-RU" sz="3000" dirty="0">
              <a:latin typeface="+mj-lt"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6180CD-5821-4B3F-82BE-0D1EFB84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3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36072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81225"/>
            <a:ext cx="8596668" cy="914530"/>
          </a:xfrm>
        </p:spPr>
        <p:txBody>
          <a:bodyPr/>
          <a:lstStyle/>
          <a:p>
            <a:r>
              <a:rPr lang="ru-RU" dirty="0"/>
              <a:t>Требования к работе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674055"/>
            <a:ext cx="8596668" cy="4732432"/>
          </a:xfrm>
        </p:spPr>
        <p:txBody>
          <a:bodyPr/>
          <a:lstStyle/>
          <a:p>
            <a:pPr fontAlgn="base"/>
            <a:r>
              <a:rPr lang="ru-RU" sz="3500" dirty="0">
                <a:solidFill>
                  <a:schemeClr val="tx1"/>
                </a:solidFill>
              </a:rPr>
              <a:t>- Необходимо создать приложение с различными БД;</a:t>
            </a:r>
          </a:p>
          <a:p>
            <a:pPr fontAlgn="base"/>
            <a:r>
              <a:rPr lang="ru-RU" sz="3500" dirty="0">
                <a:solidFill>
                  <a:schemeClr val="tx1"/>
                </a:solidFill>
              </a:rPr>
              <a:t>- Одна из БД должна быть </a:t>
            </a:r>
            <a:r>
              <a:rPr lang="ru-RU" sz="3500" dirty="0" err="1">
                <a:solidFill>
                  <a:schemeClr val="tx1"/>
                </a:solidFill>
              </a:rPr>
              <a:t>NoSQL</a:t>
            </a:r>
            <a:r>
              <a:rPr lang="ru-RU" sz="3500" dirty="0">
                <a:solidFill>
                  <a:schemeClr val="tx1"/>
                </a:solidFill>
              </a:rPr>
              <a:t>;</a:t>
            </a:r>
          </a:p>
          <a:p>
            <a:pPr fontAlgn="base"/>
            <a:r>
              <a:rPr lang="ru-RU" sz="3500" dirty="0">
                <a:solidFill>
                  <a:schemeClr val="tx1"/>
                </a:solidFill>
              </a:rPr>
              <a:t>- В приложении должна быть возможность выбора базы данных;</a:t>
            </a:r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9ECD04-9559-4C7B-9FE9-88922B31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4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91852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03773-AEDE-4C28-8DA0-8F3B6703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1B33C-17B7-4081-876E-BD88A681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380" y="1765715"/>
            <a:ext cx="3934020" cy="789155"/>
          </a:xfrm>
        </p:spPr>
        <p:txBody>
          <a:bodyPr>
            <a:noAutofit/>
          </a:bodyPr>
          <a:lstStyle/>
          <a:p>
            <a:r>
              <a:rPr lang="ru-RU" sz="3200" dirty="0"/>
              <a:t>Хранение данных</a:t>
            </a:r>
          </a:p>
        </p:txBody>
      </p:sp>
      <p:pic>
        <p:nvPicPr>
          <p:cNvPr id="2050" name="Picture 2" descr="ÐÐ°ÑÑÐ¸Ð½ÐºÐ¸ Ð¿Ð¾ Ð·Ð°Ð¿ÑÐ¾ÑÑ ÑÑÐ°Ð½ÐµÐ½Ð¸Ðµ Ð´Ð°Ð½Ð½ÑÑ Ð·Ð½Ð°ÑÐ¾Ðº">
            <a:extLst>
              <a:ext uri="{FF2B5EF4-FFF2-40B4-BE49-F238E27FC236}">
                <a16:creationId xmlns:a16="http://schemas.microsoft.com/office/drawing/2014/main" id="{9D3C6283-A0B2-4CA3-8448-EBFB52AD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26" y="1005369"/>
            <a:ext cx="2218354" cy="22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data sampling icon">
            <a:extLst>
              <a:ext uri="{FF2B5EF4-FFF2-40B4-BE49-F238E27FC236}">
                <a16:creationId xmlns:a16="http://schemas.microsoft.com/office/drawing/2014/main" id="{C11CFCB1-C238-4149-81D2-9EA38C92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50" y="2400360"/>
            <a:ext cx="2245166" cy="22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Ð°ÑÑÐ¸Ð½ÐºÐ¸ Ð¿Ð¾ Ð·Ð°Ð¿ÑÐ¾ÑÑ data refresh icon">
            <a:extLst>
              <a:ext uri="{FF2B5EF4-FFF2-40B4-BE49-F238E27FC236}">
                <a16:creationId xmlns:a16="http://schemas.microsoft.com/office/drawing/2014/main" id="{9411FD29-0E44-465F-9A02-6312D5138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49" y="4419832"/>
            <a:ext cx="2218354" cy="22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F027ED9E-D37D-48CE-9BA4-A524E80FCC67}"/>
              </a:ext>
            </a:extLst>
          </p:cNvPr>
          <p:cNvSpPr txBox="1">
            <a:spLocks/>
          </p:cNvSpPr>
          <p:nvPr/>
        </p:nvSpPr>
        <p:spPr>
          <a:xfrm>
            <a:off x="4357585" y="5027259"/>
            <a:ext cx="4475631" cy="83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Обновление данных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A75CC79F-3A61-46E1-A217-53616B0F071D}"/>
              </a:ext>
            </a:extLst>
          </p:cNvPr>
          <p:cNvSpPr txBox="1">
            <a:spLocks/>
          </p:cNvSpPr>
          <p:nvPr/>
        </p:nvSpPr>
        <p:spPr>
          <a:xfrm>
            <a:off x="3554812" y="3185762"/>
            <a:ext cx="4475630" cy="900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Выборка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13D37B-46D9-4C91-90A5-37B5ADF89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826606" y="3237007"/>
            <a:ext cx="391244" cy="550640"/>
          </a:xfrm>
          <a:prstGeom prst="rect">
            <a:avLst/>
          </a:prstGeom>
        </p:spPr>
      </p:pic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CAB50ADB-80C9-4A63-A4A5-49620093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5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58403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A8314-2189-465F-A3D4-C6195758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Описание хранимых данных в</a:t>
            </a:r>
            <a:br>
              <a:rPr lang="ru-RU" dirty="0"/>
            </a:br>
            <a:r>
              <a:rPr lang="ru-RU" dirty="0"/>
              <a:t>каждой из используемых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633EE-5329-4FC6-A6D9-960C6AC5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881" y="1789886"/>
            <a:ext cx="3025574" cy="3850481"/>
          </a:xfrm>
        </p:spPr>
        <p:txBody>
          <a:bodyPr>
            <a:normAutofit/>
          </a:bodyPr>
          <a:lstStyle/>
          <a:p>
            <a:r>
              <a:rPr lang="ru-RU" sz="3900" dirty="0"/>
              <a:t>Персонаж</a:t>
            </a:r>
          </a:p>
          <a:p>
            <a:r>
              <a:rPr lang="ru-RU" sz="3900" dirty="0"/>
              <a:t>Сюжет</a:t>
            </a:r>
          </a:p>
          <a:p>
            <a:r>
              <a:rPr lang="ru-RU" sz="3900" dirty="0"/>
              <a:t>Звук</a:t>
            </a:r>
          </a:p>
          <a:p>
            <a:r>
              <a:rPr lang="ru-RU" sz="3900" dirty="0"/>
              <a:t>Записки</a:t>
            </a:r>
          </a:p>
          <a:p>
            <a:r>
              <a:rPr lang="ru-RU" sz="3900" dirty="0"/>
              <a:t>Концовки</a:t>
            </a:r>
          </a:p>
          <a:p>
            <a:endParaRPr lang="ru-RU" sz="3600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BC6C5DF-F4E1-4A0B-A4B5-EEA6FC17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6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69169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9579B-7247-40A6-AC40-96F2D1D6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44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Использованные СУБД</a:t>
            </a:r>
          </a:p>
        </p:txBody>
      </p:sp>
      <p:pic>
        <p:nvPicPr>
          <p:cNvPr id="4" name="Picture 6" descr="ÐÐ°ÑÑÐ¸Ð½ÐºÐ¸ Ð¿Ð¾ Ð·Ð°Ð¿ÑÐ¾ÑÑ mysql">
            <a:extLst>
              <a:ext uri="{FF2B5EF4-FFF2-40B4-BE49-F238E27FC236}">
                <a16:creationId xmlns:a16="http://schemas.microsoft.com/office/drawing/2014/main" id="{E151BD00-9020-4A21-950D-B46E9694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32" y="1734467"/>
            <a:ext cx="5215984" cy="269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ÐÐ°ÑÑÐ¸Ð½ÐºÐ¸ Ð¿Ð¾ Ð·Ð°Ð¿ÑÐ¾ÑÑ mongodb">
            <a:extLst>
              <a:ext uri="{FF2B5EF4-FFF2-40B4-BE49-F238E27FC236}">
                <a16:creationId xmlns:a16="http://schemas.microsoft.com/office/drawing/2014/main" id="{FD78CE42-F30F-4781-8F8B-22126B199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0" y="1124780"/>
            <a:ext cx="7068310" cy="186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Ð°ÑÑÐ¸Ð½ÐºÐ¸ Ð¿Ð¾ Ð·Ð°Ð¿ÑÐ¾ÑÑ sqlite">
            <a:extLst>
              <a:ext uri="{FF2B5EF4-FFF2-40B4-BE49-F238E27FC236}">
                <a16:creationId xmlns:a16="http://schemas.microsoft.com/office/drawing/2014/main" id="{D881E58D-0201-49C0-89AD-CE6649074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6" y="3429000"/>
            <a:ext cx="6671192" cy="315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6BBF542-7BF5-4C4B-AA0F-8554297C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7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89611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98229-2E0F-4C0A-BE82-7B03AB56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Команда разработчиков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8A533-0D7A-477B-A42B-3B33AA7E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73" y="2160587"/>
            <a:ext cx="3076832" cy="3880773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Коновалов Роман</a:t>
            </a:r>
            <a:br>
              <a:rPr lang="ru-RU" sz="2000" dirty="0"/>
            </a:br>
            <a:r>
              <a:rPr lang="ru-RU" sz="2000" dirty="0"/>
              <a:t>ИВТ-363</a:t>
            </a:r>
            <a:br>
              <a:rPr lang="ru-RU" sz="2000" dirty="0"/>
            </a:b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MongoDB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AE3A61F-A2FE-4BB9-8C86-85915B635BA4}"/>
              </a:ext>
            </a:extLst>
          </p:cNvPr>
          <p:cNvSpPr txBox="1">
            <a:spLocks/>
          </p:cNvSpPr>
          <p:nvPr/>
        </p:nvSpPr>
        <p:spPr>
          <a:xfrm>
            <a:off x="6503773" y="2160586"/>
            <a:ext cx="30191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/>
              <a:t>Пивоваров Валентин</a:t>
            </a:r>
            <a:br>
              <a:rPr lang="ru-RU" sz="2000" dirty="0"/>
            </a:br>
            <a:r>
              <a:rPr lang="ru-RU" sz="2000" dirty="0"/>
              <a:t>ИВТ-363</a:t>
            </a:r>
            <a:br>
              <a:rPr lang="ru-RU" sz="2000" dirty="0"/>
            </a:b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Разработка игры</a:t>
            </a:r>
            <a:endParaRPr lang="en-US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MySQL</a:t>
            </a: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Менеджер проекта</a:t>
            </a:r>
            <a:endParaRPr lang="en-US" sz="2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3662E78-EF33-4F09-ACFF-7ABD7BC38AF8}"/>
              </a:ext>
            </a:extLst>
          </p:cNvPr>
          <p:cNvSpPr txBox="1">
            <a:spLocks/>
          </p:cNvSpPr>
          <p:nvPr/>
        </p:nvSpPr>
        <p:spPr>
          <a:xfrm>
            <a:off x="3484606" y="2160589"/>
            <a:ext cx="30191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/>
              <a:t>Аксёнова Виктория</a:t>
            </a:r>
            <a:br>
              <a:rPr lang="ru-RU" sz="2000" dirty="0"/>
            </a:br>
            <a:r>
              <a:rPr lang="ru-RU" sz="2000" dirty="0"/>
              <a:t>ИВТ-364</a:t>
            </a:r>
            <a:br>
              <a:rPr lang="ru-RU" sz="2000" dirty="0"/>
            </a:b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MS SQL</a:t>
            </a: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SQLite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E0F90FC-1597-4E62-BF22-9E6B8BE0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497" y="6041362"/>
            <a:ext cx="1399504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8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1847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A39E-E77F-4265-BF9C-628469EE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88839" cy="1320800"/>
          </a:xfrm>
        </p:spPr>
        <p:txBody>
          <a:bodyPr/>
          <a:lstStyle/>
          <a:p>
            <a:pPr algn="ctr"/>
            <a:r>
              <a:rPr lang="ru-RU" dirty="0"/>
              <a:t>Структура баз данных на верхнем уровне</a:t>
            </a:r>
          </a:p>
        </p:txBody>
      </p:sp>
      <p:pic>
        <p:nvPicPr>
          <p:cNvPr id="4098" name="Picture 2" descr="Dms_cw_ER_diag.png">
            <a:extLst>
              <a:ext uri="{FF2B5EF4-FFF2-40B4-BE49-F238E27FC236}">
                <a16:creationId xmlns:a16="http://schemas.microsoft.com/office/drawing/2014/main" id="{02F1379B-442D-49BC-9699-E952749B99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6" y="867718"/>
            <a:ext cx="8825011" cy="554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5A7DFCE2-07A8-4B3B-BE0C-EEC439A1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9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91934669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234</Words>
  <Application>Microsoft Office PowerPoint</Application>
  <PresentationFormat>Широкоэкранный</PresentationFormat>
  <Paragraphs>87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Аспект</vt:lpstr>
      <vt:lpstr>Leave The Island </vt:lpstr>
      <vt:lpstr> Предметная область</vt:lpstr>
      <vt:lpstr>Цели и задачи работы</vt:lpstr>
      <vt:lpstr>Требования к работе</vt:lpstr>
      <vt:lpstr>Функциональные требования</vt:lpstr>
      <vt:lpstr>Описание хранимых данных в каждой из используемых БД</vt:lpstr>
      <vt:lpstr>Использованные СУБД</vt:lpstr>
      <vt:lpstr>Команда разработчиков</vt:lpstr>
      <vt:lpstr>Структура баз данных на верхнем уровне</vt:lpstr>
      <vt:lpstr>Модели баз данных (1/3)</vt:lpstr>
      <vt:lpstr>Модели баз данных (2/3)</vt:lpstr>
      <vt:lpstr>Модели баз данных (3/3)</vt:lpstr>
      <vt:lpstr>Перечень основных операций с базами данных</vt:lpstr>
      <vt:lpstr>Презентация PowerPoint</vt:lpstr>
      <vt:lpstr>Результат работы (2/2)</vt:lpstr>
      <vt:lpstr>Инструменты</vt:lpstr>
      <vt:lpstr>Архитектура приложения на верхнем уровне</vt:lpstr>
      <vt:lpstr>Пример работы приложения</vt:lpstr>
      <vt:lpstr>Процесс разработки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The Island</dc:title>
  <dc:creator>enit nel</dc:creator>
  <cp:lastModifiedBy>enit nel</cp:lastModifiedBy>
  <cp:revision>25</cp:revision>
  <dcterms:created xsi:type="dcterms:W3CDTF">2019-06-06T05:08:24Z</dcterms:created>
  <dcterms:modified xsi:type="dcterms:W3CDTF">2019-06-14T04:37:11Z</dcterms:modified>
</cp:coreProperties>
</file>