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0"/>
  </p:notesMasterIdLst>
  <p:handoutMasterIdLst>
    <p:handoutMasterId r:id="rId31"/>
  </p:handoutMasterIdLst>
  <p:sldIdLst>
    <p:sldId id="256" r:id="rId5"/>
    <p:sldId id="262" r:id="rId6"/>
    <p:sldId id="261" r:id="rId7"/>
    <p:sldId id="265" r:id="rId8"/>
    <p:sldId id="266" r:id="rId9"/>
    <p:sldId id="267" r:id="rId10"/>
    <p:sldId id="269" r:id="rId11"/>
    <p:sldId id="301" r:id="rId12"/>
    <p:sldId id="302" r:id="rId13"/>
    <p:sldId id="270" r:id="rId14"/>
    <p:sldId id="281" r:id="rId15"/>
    <p:sldId id="271" r:id="rId16"/>
    <p:sldId id="275" r:id="rId17"/>
    <p:sldId id="276" r:id="rId18"/>
    <p:sldId id="285" r:id="rId19"/>
    <p:sldId id="289" r:id="rId20"/>
    <p:sldId id="286" r:id="rId21"/>
    <p:sldId id="291" r:id="rId22"/>
    <p:sldId id="292" r:id="rId23"/>
    <p:sldId id="303" r:id="rId24"/>
    <p:sldId id="304" r:id="rId25"/>
    <p:sldId id="305" r:id="rId26"/>
    <p:sldId id="297" r:id="rId27"/>
    <p:sldId id="298" r:id="rId28"/>
    <p:sldId id="29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BCE21C-AF45-4289-9B01-39B964ABFDA5}" type="doc">
      <dgm:prSet loTypeId="urn:microsoft.com/office/officeart/2005/8/layout/vProcess5" loCatId="process" qsTypeId="urn:microsoft.com/office/officeart/2005/8/quickstyle/3d1" qsCatId="3D" csTypeId="urn:microsoft.com/office/officeart/2005/8/colors/colorful3" csCatId="colorful" phldr="1"/>
      <dgm:spPr/>
      <dgm:t>
        <a:bodyPr/>
        <a:lstStyle/>
        <a:p>
          <a:endParaRPr lang="en-IN"/>
        </a:p>
      </dgm:t>
    </dgm:pt>
    <dgm:pt modelId="{237BBE56-EDAA-4D21-92E2-5ED7FC2C6182}">
      <dgm:prSet phldrT="[Text]" custT="1"/>
      <dgm:spPr/>
      <dgm:t>
        <a:bodyPr/>
        <a:lstStyle/>
        <a:p>
          <a:r>
            <a:rPr lang="en-IN" sz="2400" dirty="0" smtClean="0"/>
            <a:t>Introduction</a:t>
          </a:r>
          <a:endParaRPr lang="en-IN" sz="2400" dirty="0"/>
        </a:p>
      </dgm:t>
    </dgm:pt>
    <dgm:pt modelId="{67C829C6-3D37-4CB8-AF0E-ED3E3DE8D33E}" type="parTrans" cxnId="{BBA20267-CBC2-4324-976F-EF6F4D309F3E}">
      <dgm:prSet/>
      <dgm:spPr/>
      <dgm:t>
        <a:bodyPr/>
        <a:lstStyle/>
        <a:p>
          <a:endParaRPr lang="en-IN"/>
        </a:p>
      </dgm:t>
    </dgm:pt>
    <dgm:pt modelId="{8F4E3E60-A90C-4C7D-AB29-8E37F3614D61}" type="sibTrans" cxnId="{BBA20267-CBC2-4324-976F-EF6F4D309F3E}">
      <dgm:prSet/>
      <dgm:spPr/>
      <dgm:t>
        <a:bodyPr/>
        <a:lstStyle/>
        <a:p>
          <a:endParaRPr lang="en-IN"/>
        </a:p>
      </dgm:t>
    </dgm:pt>
    <dgm:pt modelId="{006A9010-45E8-4427-BF02-50118D638801}">
      <dgm:prSet phldrT="[Text]" custT="1"/>
      <dgm:spPr/>
      <dgm:t>
        <a:bodyPr/>
        <a:lstStyle/>
        <a:p>
          <a:r>
            <a:rPr lang="en-IN" sz="2400" dirty="0"/>
            <a:t>Availability of Dataset</a:t>
          </a:r>
        </a:p>
      </dgm:t>
    </dgm:pt>
    <dgm:pt modelId="{3BFF93B4-52D1-4766-B09C-871B3FE3F559}" type="parTrans" cxnId="{C96EAB22-CA4B-443A-8AEF-128766DD40CF}">
      <dgm:prSet/>
      <dgm:spPr/>
      <dgm:t>
        <a:bodyPr/>
        <a:lstStyle/>
        <a:p>
          <a:endParaRPr lang="en-IN"/>
        </a:p>
      </dgm:t>
    </dgm:pt>
    <dgm:pt modelId="{412C005B-4AD4-4F69-A111-EE37F39A4909}" type="sibTrans" cxnId="{C96EAB22-CA4B-443A-8AEF-128766DD40CF}">
      <dgm:prSet/>
      <dgm:spPr/>
      <dgm:t>
        <a:bodyPr/>
        <a:lstStyle/>
        <a:p>
          <a:endParaRPr lang="en-IN"/>
        </a:p>
      </dgm:t>
    </dgm:pt>
    <dgm:pt modelId="{C7F10704-AEA8-4CC5-BEBF-E742A0188DB6}">
      <dgm:prSet phldrT="[Text]" custT="1"/>
      <dgm:spPr/>
      <dgm:t>
        <a:bodyPr/>
        <a:lstStyle/>
        <a:p>
          <a:r>
            <a:rPr lang="en-IN" sz="2400" dirty="0"/>
            <a:t>Tools</a:t>
          </a:r>
          <a:r>
            <a:rPr lang="en-IN" sz="2400" baseline="0" dirty="0"/>
            <a:t> for Implementation</a:t>
          </a:r>
          <a:endParaRPr lang="en-IN" sz="2400" dirty="0"/>
        </a:p>
      </dgm:t>
    </dgm:pt>
    <dgm:pt modelId="{52A3BD53-83AE-45C5-98F3-A520CE51BB12}" type="parTrans" cxnId="{3360FECE-CDB2-4A94-8788-D4E757433617}">
      <dgm:prSet/>
      <dgm:spPr/>
      <dgm:t>
        <a:bodyPr/>
        <a:lstStyle/>
        <a:p>
          <a:endParaRPr lang="en-IN"/>
        </a:p>
      </dgm:t>
    </dgm:pt>
    <dgm:pt modelId="{8B564077-32EE-4AC8-8FE0-0DE1CD570369}" type="sibTrans" cxnId="{3360FECE-CDB2-4A94-8788-D4E757433617}">
      <dgm:prSet/>
      <dgm:spPr/>
      <dgm:t>
        <a:bodyPr/>
        <a:lstStyle/>
        <a:p>
          <a:endParaRPr lang="en-IN"/>
        </a:p>
      </dgm:t>
    </dgm:pt>
    <dgm:pt modelId="{FE329EB6-8930-4267-BD7F-F2CDE5E986D5}" type="pres">
      <dgm:prSet presAssocID="{5ABCE21C-AF45-4289-9B01-39B964ABFDA5}" presName="outerComposite" presStyleCnt="0">
        <dgm:presLayoutVars>
          <dgm:chMax val="5"/>
          <dgm:dir/>
          <dgm:resizeHandles val="exact"/>
        </dgm:presLayoutVars>
      </dgm:prSet>
      <dgm:spPr/>
      <dgm:t>
        <a:bodyPr/>
        <a:lstStyle/>
        <a:p>
          <a:endParaRPr lang="en-US"/>
        </a:p>
      </dgm:t>
    </dgm:pt>
    <dgm:pt modelId="{2662CC05-AF79-48BE-8BA3-7D45DAA6E70A}" type="pres">
      <dgm:prSet presAssocID="{5ABCE21C-AF45-4289-9B01-39B964ABFDA5}" presName="dummyMaxCanvas" presStyleCnt="0">
        <dgm:presLayoutVars/>
      </dgm:prSet>
      <dgm:spPr/>
    </dgm:pt>
    <dgm:pt modelId="{AA0D157A-993A-45DA-8BF4-A24E669A8945}" type="pres">
      <dgm:prSet presAssocID="{5ABCE21C-AF45-4289-9B01-39B964ABFDA5}" presName="ThreeNodes_1" presStyleLbl="node1" presStyleIdx="0" presStyleCnt="3" custLinFactNeighborY="4940">
        <dgm:presLayoutVars>
          <dgm:bulletEnabled val="1"/>
        </dgm:presLayoutVars>
      </dgm:prSet>
      <dgm:spPr/>
      <dgm:t>
        <a:bodyPr/>
        <a:lstStyle/>
        <a:p>
          <a:endParaRPr lang="en-US"/>
        </a:p>
      </dgm:t>
    </dgm:pt>
    <dgm:pt modelId="{BB9CE319-9FCD-4F35-9944-BB978DDAB380}" type="pres">
      <dgm:prSet presAssocID="{5ABCE21C-AF45-4289-9B01-39B964ABFDA5}" presName="ThreeNodes_2" presStyleLbl="node1" presStyleIdx="1" presStyleCnt="3">
        <dgm:presLayoutVars>
          <dgm:bulletEnabled val="1"/>
        </dgm:presLayoutVars>
      </dgm:prSet>
      <dgm:spPr/>
      <dgm:t>
        <a:bodyPr/>
        <a:lstStyle/>
        <a:p>
          <a:endParaRPr lang="en-US"/>
        </a:p>
      </dgm:t>
    </dgm:pt>
    <dgm:pt modelId="{68BCFDFA-FEC7-4521-ACA6-969F771E9E73}" type="pres">
      <dgm:prSet presAssocID="{5ABCE21C-AF45-4289-9B01-39B964ABFDA5}" presName="ThreeNodes_3" presStyleLbl="node1" presStyleIdx="2" presStyleCnt="3">
        <dgm:presLayoutVars>
          <dgm:bulletEnabled val="1"/>
        </dgm:presLayoutVars>
      </dgm:prSet>
      <dgm:spPr/>
      <dgm:t>
        <a:bodyPr/>
        <a:lstStyle/>
        <a:p>
          <a:endParaRPr lang="en-US"/>
        </a:p>
      </dgm:t>
    </dgm:pt>
    <dgm:pt modelId="{10885252-7E5D-4944-97F6-70E136756538}" type="pres">
      <dgm:prSet presAssocID="{5ABCE21C-AF45-4289-9B01-39B964ABFDA5}" presName="ThreeConn_1-2" presStyleLbl="fgAccFollowNode1" presStyleIdx="0" presStyleCnt="2">
        <dgm:presLayoutVars>
          <dgm:bulletEnabled val="1"/>
        </dgm:presLayoutVars>
      </dgm:prSet>
      <dgm:spPr/>
      <dgm:t>
        <a:bodyPr/>
        <a:lstStyle/>
        <a:p>
          <a:endParaRPr lang="en-US"/>
        </a:p>
      </dgm:t>
    </dgm:pt>
    <dgm:pt modelId="{6B55D049-31BF-402C-8F4F-F587D895823D}" type="pres">
      <dgm:prSet presAssocID="{5ABCE21C-AF45-4289-9B01-39B964ABFDA5}" presName="ThreeConn_2-3" presStyleLbl="fgAccFollowNode1" presStyleIdx="1" presStyleCnt="2">
        <dgm:presLayoutVars>
          <dgm:bulletEnabled val="1"/>
        </dgm:presLayoutVars>
      </dgm:prSet>
      <dgm:spPr/>
      <dgm:t>
        <a:bodyPr/>
        <a:lstStyle/>
        <a:p>
          <a:endParaRPr lang="en-US"/>
        </a:p>
      </dgm:t>
    </dgm:pt>
    <dgm:pt modelId="{4752537F-0BE0-41F9-BDC6-1B74FA587FC1}" type="pres">
      <dgm:prSet presAssocID="{5ABCE21C-AF45-4289-9B01-39B964ABFDA5}" presName="ThreeNodes_1_text" presStyleLbl="node1" presStyleIdx="2" presStyleCnt="3">
        <dgm:presLayoutVars>
          <dgm:bulletEnabled val="1"/>
        </dgm:presLayoutVars>
      </dgm:prSet>
      <dgm:spPr/>
      <dgm:t>
        <a:bodyPr/>
        <a:lstStyle/>
        <a:p>
          <a:endParaRPr lang="en-US"/>
        </a:p>
      </dgm:t>
    </dgm:pt>
    <dgm:pt modelId="{AFB688B7-57EF-4C95-9CAB-7762FE0E1113}" type="pres">
      <dgm:prSet presAssocID="{5ABCE21C-AF45-4289-9B01-39B964ABFDA5}" presName="ThreeNodes_2_text" presStyleLbl="node1" presStyleIdx="2" presStyleCnt="3">
        <dgm:presLayoutVars>
          <dgm:bulletEnabled val="1"/>
        </dgm:presLayoutVars>
      </dgm:prSet>
      <dgm:spPr/>
      <dgm:t>
        <a:bodyPr/>
        <a:lstStyle/>
        <a:p>
          <a:endParaRPr lang="en-US"/>
        </a:p>
      </dgm:t>
    </dgm:pt>
    <dgm:pt modelId="{B19E7F92-517A-4E9F-ACB8-9FB99282ADAF}" type="pres">
      <dgm:prSet presAssocID="{5ABCE21C-AF45-4289-9B01-39B964ABFDA5}" presName="ThreeNodes_3_text" presStyleLbl="node1" presStyleIdx="2" presStyleCnt="3">
        <dgm:presLayoutVars>
          <dgm:bulletEnabled val="1"/>
        </dgm:presLayoutVars>
      </dgm:prSet>
      <dgm:spPr/>
      <dgm:t>
        <a:bodyPr/>
        <a:lstStyle/>
        <a:p>
          <a:endParaRPr lang="en-US"/>
        </a:p>
      </dgm:t>
    </dgm:pt>
  </dgm:ptLst>
  <dgm:cxnLst>
    <dgm:cxn modelId="{7DD96D87-7253-401A-AA3F-ED53C4043BEB}" type="presOf" srcId="{8F4E3E60-A90C-4C7D-AB29-8E37F3614D61}" destId="{10885252-7E5D-4944-97F6-70E136756538}" srcOrd="0" destOrd="0" presId="urn:microsoft.com/office/officeart/2005/8/layout/vProcess5"/>
    <dgm:cxn modelId="{F4453B7A-3FB4-4C3A-9228-0A525489E292}" type="presOf" srcId="{237BBE56-EDAA-4D21-92E2-5ED7FC2C6182}" destId="{AA0D157A-993A-45DA-8BF4-A24E669A8945}" srcOrd="0" destOrd="0" presId="urn:microsoft.com/office/officeart/2005/8/layout/vProcess5"/>
    <dgm:cxn modelId="{97DDC885-0625-400A-AE87-DD99F60C26E8}" type="presOf" srcId="{237BBE56-EDAA-4D21-92E2-5ED7FC2C6182}" destId="{4752537F-0BE0-41F9-BDC6-1B74FA587FC1}" srcOrd="1" destOrd="0" presId="urn:microsoft.com/office/officeart/2005/8/layout/vProcess5"/>
    <dgm:cxn modelId="{E9FEC7B7-0881-4604-A86E-AB89B13F3706}" type="presOf" srcId="{5ABCE21C-AF45-4289-9B01-39B964ABFDA5}" destId="{FE329EB6-8930-4267-BD7F-F2CDE5E986D5}" srcOrd="0" destOrd="0" presId="urn:microsoft.com/office/officeart/2005/8/layout/vProcess5"/>
    <dgm:cxn modelId="{3360FECE-CDB2-4A94-8788-D4E757433617}" srcId="{5ABCE21C-AF45-4289-9B01-39B964ABFDA5}" destId="{C7F10704-AEA8-4CC5-BEBF-E742A0188DB6}" srcOrd="2" destOrd="0" parTransId="{52A3BD53-83AE-45C5-98F3-A520CE51BB12}" sibTransId="{8B564077-32EE-4AC8-8FE0-0DE1CD570369}"/>
    <dgm:cxn modelId="{D3E46431-16FA-4863-98F4-6179BC89973F}" type="presOf" srcId="{006A9010-45E8-4427-BF02-50118D638801}" destId="{AFB688B7-57EF-4C95-9CAB-7762FE0E1113}" srcOrd="1" destOrd="0" presId="urn:microsoft.com/office/officeart/2005/8/layout/vProcess5"/>
    <dgm:cxn modelId="{BBA20267-CBC2-4324-976F-EF6F4D309F3E}" srcId="{5ABCE21C-AF45-4289-9B01-39B964ABFDA5}" destId="{237BBE56-EDAA-4D21-92E2-5ED7FC2C6182}" srcOrd="0" destOrd="0" parTransId="{67C829C6-3D37-4CB8-AF0E-ED3E3DE8D33E}" sibTransId="{8F4E3E60-A90C-4C7D-AB29-8E37F3614D61}"/>
    <dgm:cxn modelId="{66A9DC31-004C-4FC5-A10E-832F495C80AB}" type="presOf" srcId="{412C005B-4AD4-4F69-A111-EE37F39A4909}" destId="{6B55D049-31BF-402C-8F4F-F587D895823D}" srcOrd="0" destOrd="0" presId="urn:microsoft.com/office/officeart/2005/8/layout/vProcess5"/>
    <dgm:cxn modelId="{C96EAB22-CA4B-443A-8AEF-128766DD40CF}" srcId="{5ABCE21C-AF45-4289-9B01-39B964ABFDA5}" destId="{006A9010-45E8-4427-BF02-50118D638801}" srcOrd="1" destOrd="0" parTransId="{3BFF93B4-52D1-4766-B09C-871B3FE3F559}" sibTransId="{412C005B-4AD4-4F69-A111-EE37F39A4909}"/>
    <dgm:cxn modelId="{15FCE178-089F-419D-B792-3120BC06E188}" type="presOf" srcId="{C7F10704-AEA8-4CC5-BEBF-E742A0188DB6}" destId="{68BCFDFA-FEC7-4521-ACA6-969F771E9E73}" srcOrd="0" destOrd="0" presId="urn:microsoft.com/office/officeart/2005/8/layout/vProcess5"/>
    <dgm:cxn modelId="{103C6020-409A-4B9D-BF8D-C9557709472E}" type="presOf" srcId="{006A9010-45E8-4427-BF02-50118D638801}" destId="{BB9CE319-9FCD-4F35-9944-BB978DDAB380}" srcOrd="0" destOrd="0" presId="urn:microsoft.com/office/officeart/2005/8/layout/vProcess5"/>
    <dgm:cxn modelId="{C00516DE-E19F-42BD-9B9F-0D0CFE610A88}" type="presOf" srcId="{C7F10704-AEA8-4CC5-BEBF-E742A0188DB6}" destId="{B19E7F92-517A-4E9F-ACB8-9FB99282ADAF}" srcOrd="1" destOrd="0" presId="urn:microsoft.com/office/officeart/2005/8/layout/vProcess5"/>
    <dgm:cxn modelId="{15E0AA7A-BC3A-4FA8-9807-DC73DE27DFD7}" type="presParOf" srcId="{FE329EB6-8930-4267-BD7F-F2CDE5E986D5}" destId="{2662CC05-AF79-48BE-8BA3-7D45DAA6E70A}" srcOrd="0" destOrd="0" presId="urn:microsoft.com/office/officeart/2005/8/layout/vProcess5"/>
    <dgm:cxn modelId="{A61D7A76-7772-4C68-AF9D-00ECE5D0165A}" type="presParOf" srcId="{FE329EB6-8930-4267-BD7F-F2CDE5E986D5}" destId="{AA0D157A-993A-45DA-8BF4-A24E669A8945}" srcOrd="1" destOrd="0" presId="urn:microsoft.com/office/officeart/2005/8/layout/vProcess5"/>
    <dgm:cxn modelId="{3DFCDDD1-E48E-453A-9E56-8C8BB323BC54}" type="presParOf" srcId="{FE329EB6-8930-4267-BD7F-F2CDE5E986D5}" destId="{BB9CE319-9FCD-4F35-9944-BB978DDAB380}" srcOrd="2" destOrd="0" presId="urn:microsoft.com/office/officeart/2005/8/layout/vProcess5"/>
    <dgm:cxn modelId="{82D4A89A-C38A-4A91-A9EF-B6329E1EDA0E}" type="presParOf" srcId="{FE329EB6-8930-4267-BD7F-F2CDE5E986D5}" destId="{68BCFDFA-FEC7-4521-ACA6-969F771E9E73}" srcOrd="3" destOrd="0" presId="urn:microsoft.com/office/officeart/2005/8/layout/vProcess5"/>
    <dgm:cxn modelId="{646ECA6E-8294-4FA9-BBCA-F04D70EF32AB}" type="presParOf" srcId="{FE329EB6-8930-4267-BD7F-F2CDE5E986D5}" destId="{10885252-7E5D-4944-97F6-70E136756538}" srcOrd="4" destOrd="0" presId="urn:microsoft.com/office/officeart/2005/8/layout/vProcess5"/>
    <dgm:cxn modelId="{A9E0A2BE-CE0C-47BC-B932-47821E461A4F}" type="presParOf" srcId="{FE329EB6-8930-4267-BD7F-F2CDE5E986D5}" destId="{6B55D049-31BF-402C-8F4F-F587D895823D}" srcOrd="5" destOrd="0" presId="urn:microsoft.com/office/officeart/2005/8/layout/vProcess5"/>
    <dgm:cxn modelId="{F9DF4E55-296F-4A6F-BE70-3DD73BDEB11C}" type="presParOf" srcId="{FE329EB6-8930-4267-BD7F-F2CDE5E986D5}" destId="{4752537F-0BE0-41F9-BDC6-1B74FA587FC1}" srcOrd="6" destOrd="0" presId="urn:microsoft.com/office/officeart/2005/8/layout/vProcess5"/>
    <dgm:cxn modelId="{6021AB19-8F42-4F84-AA39-0EFEB3C9807A}" type="presParOf" srcId="{FE329EB6-8930-4267-BD7F-F2CDE5E986D5}" destId="{AFB688B7-57EF-4C95-9CAB-7762FE0E1113}" srcOrd="7" destOrd="0" presId="urn:microsoft.com/office/officeart/2005/8/layout/vProcess5"/>
    <dgm:cxn modelId="{173358F5-58B3-44CC-9A8F-365872BFADD9}" type="presParOf" srcId="{FE329EB6-8930-4267-BD7F-F2CDE5E986D5}" destId="{B19E7F92-517A-4E9F-ACB8-9FB99282ADA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BCE21C-AF45-4289-9B01-39B964ABFDA5}" type="doc">
      <dgm:prSet loTypeId="urn:microsoft.com/office/officeart/2005/8/layout/vProcess5" loCatId="process" qsTypeId="urn:microsoft.com/office/officeart/2005/8/quickstyle/3d1" qsCatId="3D" csTypeId="urn:microsoft.com/office/officeart/2005/8/colors/colorful3" csCatId="colorful" phldr="1"/>
      <dgm:spPr/>
      <dgm:t>
        <a:bodyPr/>
        <a:lstStyle/>
        <a:p>
          <a:endParaRPr lang="en-IN"/>
        </a:p>
      </dgm:t>
    </dgm:pt>
    <dgm:pt modelId="{006A9010-45E8-4427-BF02-50118D638801}">
      <dgm:prSet phldrT="[Text]" custT="1"/>
      <dgm:spPr/>
      <dgm:t>
        <a:bodyPr/>
        <a:lstStyle/>
        <a:p>
          <a:r>
            <a:rPr lang="en-IN" sz="2400" dirty="0"/>
            <a:t>Results</a:t>
          </a:r>
        </a:p>
      </dgm:t>
    </dgm:pt>
    <dgm:pt modelId="{3BFF93B4-52D1-4766-B09C-871B3FE3F559}" type="parTrans" cxnId="{C96EAB22-CA4B-443A-8AEF-128766DD40CF}">
      <dgm:prSet/>
      <dgm:spPr/>
      <dgm:t>
        <a:bodyPr/>
        <a:lstStyle/>
        <a:p>
          <a:endParaRPr lang="en-IN"/>
        </a:p>
      </dgm:t>
    </dgm:pt>
    <dgm:pt modelId="{412C005B-4AD4-4F69-A111-EE37F39A4909}" type="sibTrans" cxnId="{C96EAB22-CA4B-443A-8AEF-128766DD40CF}">
      <dgm:prSet/>
      <dgm:spPr/>
      <dgm:t>
        <a:bodyPr/>
        <a:lstStyle/>
        <a:p>
          <a:endParaRPr lang="en-IN"/>
        </a:p>
      </dgm:t>
    </dgm:pt>
    <dgm:pt modelId="{C7F10704-AEA8-4CC5-BEBF-E742A0188DB6}">
      <dgm:prSet phldrT="[Text]" custT="1"/>
      <dgm:spPr/>
      <dgm:t>
        <a:bodyPr/>
        <a:lstStyle/>
        <a:p>
          <a:r>
            <a:rPr lang="en-IN" sz="2400" dirty="0" smtClean="0"/>
            <a:t>Conclusion and future scope</a:t>
          </a:r>
          <a:endParaRPr lang="en-IN" sz="2400" dirty="0"/>
        </a:p>
      </dgm:t>
    </dgm:pt>
    <dgm:pt modelId="{52A3BD53-83AE-45C5-98F3-A520CE51BB12}" type="parTrans" cxnId="{3360FECE-CDB2-4A94-8788-D4E757433617}">
      <dgm:prSet/>
      <dgm:spPr/>
      <dgm:t>
        <a:bodyPr/>
        <a:lstStyle/>
        <a:p>
          <a:endParaRPr lang="en-IN"/>
        </a:p>
      </dgm:t>
    </dgm:pt>
    <dgm:pt modelId="{8B564077-32EE-4AC8-8FE0-0DE1CD570369}" type="sibTrans" cxnId="{3360FECE-CDB2-4A94-8788-D4E757433617}">
      <dgm:prSet/>
      <dgm:spPr/>
      <dgm:t>
        <a:bodyPr/>
        <a:lstStyle/>
        <a:p>
          <a:endParaRPr lang="en-IN"/>
        </a:p>
      </dgm:t>
    </dgm:pt>
    <dgm:pt modelId="{0BB76191-6E49-4B23-A704-25121D4DDDD2}">
      <dgm:prSet phldrT="[Text]" custT="1"/>
      <dgm:spPr/>
      <dgm:t>
        <a:bodyPr/>
        <a:lstStyle/>
        <a:p>
          <a:r>
            <a:rPr lang="en-IN" sz="2400" dirty="0"/>
            <a:t>Algorithms</a:t>
          </a:r>
        </a:p>
      </dgm:t>
    </dgm:pt>
    <dgm:pt modelId="{C0A060E2-85CC-4822-B070-024E2C20A086}" type="parTrans" cxnId="{57379FC6-AB5D-44A3-AE2E-99A3247DDA8F}">
      <dgm:prSet/>
      <dgm:spPr/>
      <dgm:t>
        <a:bodyPr/>
        <a:lstStyle/>
        <a:p>
          <a:endParaRPr lang="en-IN"/>
        </a:p>
      </dgm:t>
    </dgm:pt>
    <dgm:pt modelId="{208B6CE2-99D6-471D-82AC-BC6DD34387E2}" type="sibTrans" cxnId="{57379FC6-AB5D-44A3-AE2E-99A3247DDA8F}">
      <dgm:prSet/>
      <dgm:spPr/>
      <dgm:t>
        <a:bodyPr/>
        <a:lstStyle/>
        <a:p>
          <a:endParaRPr lang="en-IN"/>
        </a:p>
      </dgm:t>
    </dgm:pt>
    <dgm:pt modelId="{5E41B9C0-9F7D-4FA4-AD6E-44DDB5973788}" type="pres">
      <dgm:prSet presAssocID="{5ABCE21C-AF45-4289-9B01-39B964ABFDA5}" presName="outerComposite" presStyleCnt="0">
        <dgm:presLayoutVars>
          <dgm:chMax val="5"/>
          <dgm:dir/>
          <dgm:resizeHandles val="exact"/>
        </dgm:presLayoutVars>
      </dgm:prSet>
      <dgm:spPr/>
      <dgm:t>
        <a:bodyPr/>
        <a:lstStyle/>
        <a:p>
          <a:endParaRPr lang="en-US"/>
        </a:p>
      </dgm:t>
    </dgm:pt>
    <dgm:pt modelId="{56672C4B-E0E7-4A07-9C46-72BEDE9D4D6C}" type="pres">
      <dgm:prSet presAssocID="{5ABCE21C-AF45-4289-9B01-39B964ABFDA5}" presName="dummyMaxCanvas" presStyleCnt="0">
        <dgm:presLayoutVars/>
      </dgm:prSet>
      <dgm:spPr/>
    </dgm:pt>
    <dgm:pt modelId="{A90BDB3D-29C8-4F38-B45F-31AD2EEC1E89}" type="pres">
      <dgm:prSet presAssocID="{5ABCE21C-AF45-4289-9B01-39B964ABFDA5}" presName="ThreeNodes_1" presStyleLbl="node1" presStyleIdx="0" presStyleCnt="3">
        <dgm:presLayoutVars>
          <dgm:bulletEnabled val="1"/>
        </dgm:presLayoutVars>
      </dgm:prSet>
      <dgm:spPr/>
      <dgm:t>
        <a:bodyPr/>
        <a:lstStyle/>
        <a:p>
          <a:endParaRPr lang="en-US"/>
        </a:p>
      </dgm:t>
    </dgm:pt>
    <dgm:pt modelId="{E4A04BF8-7D43-4D2F-877A-B52955E12C33}" type="pres">
      <dgm:prSet presAssocID="{5ABCE21C-AF45-4289-9B01-39B964ABFDA5}" presName="ThreeNodes_2" presStyleLbl="node1" presStyleIdx="1" presStyleCnt="3">
        <dgm:presLayoutVars>
          <dgm:bulletEnabled val="1"/>
        </dgm:presLayoutVars>
      </dgm:prSet>
      <dgm:spPr/>
      <dgm:t>
        <a:bodyPr/>
        <a:lstStyle/>
        <a:p>
          <a:endParaRPr lang="en-US"/>
        </a:p>
      </dgm:t>
    </dgm:pt>
    <dgm:pt modelId="{1678A161-C149-4167-8B03-961C1D42975C}" type="pres">
      <dgm:prSet presAssocID="{5ABCE21C-AF45-4289-9B01-39B964ABFDA5}" presName="ThreeNodes_3" presStyleLbl="node1" presStyleIdx="2" presStyleCnt="3">
        <dgm:presLayoutVars>
          <dgm:bulletEnabled val="1"/>
        </dgm:presLayoutVars>
      </dgm:prSet>
      <dgm:spPr/>
      <dgm:t>
        <a:bodyPr/>
        <a:lstStyle/>
        <a:p>
          <a:endParaRPr lang="en-US"/>
        </a:p>
      </dgm:t>
    </dgm:pt>
    <dgm:pt modelId="{3F242DE1-0766-4ABD-B3B9-80A1A64C68E1}" type="pres">
      <dgm:prSet presAssocID="{5ABCE21C-AF45-4289-9B01-39B964ABFDA5}" presName="ThreeConn_1-2" presStyleLbl="fgAccFollowNode1" presStyleIdx="0" presStyleCnt="2">
        <dgm:presLayoutVars>
          <dgm:bulletEnabled val="1"/>
        </dgm:presLayoutVars>
      </dgm:prSet>
      <dgm:spPr/>
      <dgm:t>
        <a:bodyPr/>
        <a:lstStyle/>
        <a:p>
          <a:endParaRPr lang="en-US"/>
        </a:p>
      </dgm:t>
    </dgm:pt>
    <dgm:pt modelId="{11DEBE98-0381-4B39-8046-4FAAC294BF40}" type="pres">
      <dgm:prSet presAssocID="{5ABCE21C-AF45-4289-9B01-39B964ABFDA5}" presName="ThreeConn_2-3" presStyleLbl="fgAccFollowNode1" presStyleIdx="1" presStyleCnt="2">
        <dgm:presLayoutVars>
          <dgm:bulletEnabled val="1"/>
        </dgm:presLayoutVars>
      </dgm:prSet>
      <dgm:spPr/>
      <dgm:t>
        <a:bodyPr/>
        <a:lstStyle/>
        <a:p>
          <a:endParaRPr lang="en-US"/>
        </a:p>
      </dgm:t>
    </dgm:pt>
    <dgm:pt modelId="{72484066-5806-42FA-BAC4-37B1F06B7B80}" type="pres">
      <dgm:prSet presAssocID="{5ABCE21C-AF45-4289-9B01-39B964ABFDA5}" presName="ThreeNodes_1_text" presStyleLbl="node1" presStyleIdx="2" presStyleCnt="3">
        <dgm:presLayoutVars>
          <dgm:bulletEnabled val="1"/>
        </dgm:presLayoutVars>
      </dgm:prSet>
      <dgm:spPr/>
      <dgm:t>
        <a:bodyPr/>
        <a:lstStyle/>
        <a:p>
          <a:endParaRPr lang="en-US"/>
        </a:p>
      </dgm:t>
    </dgm:pt>
    <dgm:pt modelId="{05A56BA7-AA64-4ED7-B6F6-2287F277568A}" type="pres">
      <dgm:prSet presAssocID="{5ABCE21C-AF45-4289-9B01-39B964ABFDA5}" presName="ThreeNodes_2_text" presStyleLbl="node1" presStyleIdx="2" presStyleCnt="3">
        <dgm:presLayoutVars>
          <dgm:bulletEnabled val="1"/>
        </dgm:presLayoutVars>
      </dgm:prSet>
      <dgm:spPr/>
      <dgm:t>
        <a:bodyPr/>
        <a:lstStyle/>
        <a:p>
          <a:endParaRPr lang="en-US"/>
        </a:p>
      </dgm:t>
    </dgm:pt>
    <dgm:pt modelId="{A2231F80-919A-450D-92B2-561C65DD1D33}" type="pres">
      <dgm:prSet presAssocID="{5ABCE21C-AF45-4289-9B01-39B964ABFDA5}" presName="ThreeNodes_3_text" presStyleLbl="node1" presStyleIdx="2" presStyleCnt="3">
        <dgm:presLayoutVars>
          <dgm:bulletEnabled val="1"/>
        </dgm:presLayoutVars>
      </dgm:prSet>
      <dgm:spPr/>
      <dgm:t>
        <a:bodyPr/>
        <a:lstStyle/>
        <a:p>
          <a:endParaRPr lang="en-US"/>
        </a:p>
      </dgm:t>
    </dgm:pt>
  </dgm:ptLst>
  <dgm:cxnLst>
    <dgm:cxn modelId="{7FDC4EFC-1D4E-4AB1-9B14-F6F6035B6086}" type="presOf" srcId="{208B6CE2-99D6-471D-82AC-BC6DD34387E2}" destId="{3F242DE1-0766-4ABD-B3B9-80A1A64C68E1}" srcOrd="0" destOrd="0" presId="urn:microsoft.com/office/officeart/2005/8/layout/vProcess5"/>
    <dgm:cxn modelId="{57379FC6-AB5D-44A3-AE2E-99A3247DDA8F}" srcId="{5ABCE21C-AF45-4289-9B01-39B964ABFDA5}" destId="{0BB76191-6E49-4B23-A704-25121D4DDDD2}" srcOrd="0" destOrd="0" parTransId="{C0A060E2-85CC-4822-B070-024E2C20A086}" sibTransId="{208B6CE2-99D6-471D-82AC-BC6DD34387E2}"/>
    <dgm:cxn modelId="{32F931F1-4BB0-4045-8C84-654FDDBF7928}" type="presOf" srcId="{C7F10704-AEA8-4CC5-BEBF-E742A0188DB6}" destId="{1678A161-C149-4167-8B03-961C1D42975C}" srcOrd="0" destOrd="0" presId="urn:microsoft.com/office/officeart/2005/8/layout/vProcess5"/>
    <dgm:cxn modelId="{0E858E31-C29A-4624-A5D7-C61BE57BCDBF}" type="presOf" srcId="{C7F10704-AEA8-4CC5-BEBF-E742A0188DB6}" destId="{A2231F80-919A-450D-92B2-561C65DD1D33}" srcOrd="1" destOrd="0" presId="urn:microsoft.com/office/officeart/2005/8/layout/vProcess5"/>
    <dgm:cxn modelId="{3360FECE-CDB2-4A94-8788-D4E757433617}" srcId="{5ABCE21C-AF45-4289-9B01-39B964ABFDA5}" destId="{C7F10704-AEA8-4CC5-BEBF-E742A0188DB6}" srcOrd="2" destOrd="0" parTransId="{52A3BD53-83AE-45C5-98F3-A520CE51BB12}" sibTransId="{8B564077-32EE-4AC8-8FE0-0DE1CD570369}"/>
    <dgm:cxn modelId="{D95E2B85-8DD3-4694-841E-BE1A563D3E7B}" type="presOf" srcId="{0BB76191-6E49-4B23-A704-25121D4DDDD2}" destId="{A90BDB3D-29C8-4F38-B45F-31AD2EEC1E89}" srcOrd="0" destOrd="0" presId="urn:microsoft.com/office/officeart/2005/8/layout/vProcess5"/>
    <dgm:cxn modelId="{32ECA038-4C8C-4E3E-A900-B92BFA78C5DE}" type="presOf" srcId="{006A9010-45E8-4427-BF02-50118D638801}" destId="{05A56BA7-AA64-4ED7-B6F6-2287F277568A}" srcOrd="1" destOrd="0" presId="urn:microsoft.com/office/officeart/2005/8/layout/vProcess5"/>
    <dgm:cxn modelId="{94AFBE4B-0A19-4601-8498-EA76386F8361}" type="presOf" srcId="{5ABCE21C-AF45-4289-9B01-39B964ABFDA5}" destId="{5E41B9C0-9F7D-4FA4-AD6E-44DDB5973788}" srcOrd="0" destOrd="0" presId="urn:microsoft.com/office/officeart/2005/8/layout/vProcess5"/>
    <dgm:cxn modelId="{2FB81388-9C2A-4B02-8BCC-A31C6F448ACA}" type="presOf" srcId="{412C005B-4AD4-4F69-A111-EE37F39A4909}" destId="{11DEBE98-0381-4B39-8046-4FAAC294BF40}" srcOrd="0" destOrd="0" presId="urn:microsoft.com/office/officeart/2005/8/layout/vProcess5"/>
    <dgm:cxn modelId="{C96EAB22-CA4B-443A-8AEF-128766DD40CF}" srcId="{5ABCE21C-AF45-4289-9B01-39B964ABFDA5}" destId="{006A9010-45E8-4427-BF02-50118D638801}" srcOrd="1" destOrd="0" parTransId="{3BFF93B4-52D1-4766-B09C-871B3FE3F559}" sibTransId="{412C005B-4AD4-4F69-A111-EE37F39A4909}"/>
    <dgm:cxn modelId="{A6B317DC-1733-4E09-899E-04F5FDA2AA8B}" type="presOf" srcId="{006A9010-45E8-4427-BF02-50118D638801}" destId="{E4A04BF8-7D43-4D2F-877A-B52955E12C33}" srcOrd="0" destOrd="0" presId="urn:microsoft.com/office/officeart/2005/8/layout/vProcess5"/>
    <dgm:cxn modelId="{2BA1241B-DA6B-492E-82A2-D2B3D4F6319E}" type="presOf" srcId="{0BB76191-6E49-4B23-A704-25121D4DDDD2}" destId="{72484066-5806-42FA-BAC4-37B1F06B7B80}" srcOrd="1" destOrd="0" presId="urn:microsoft.com/office/officeart/2005/8/layout/vProcess5"/>
    <dgm:cxn modelId="{6E09902A-C88A-4E8F-A610-59F5B3B3FB51}" type="presParOf" srcId="{5E41B9C0-9F7D-4FA4-AD6E-44DDB5973788}" destId="{56672C4B-E0E7-4A07-9C46-72BEDE9D4D6C}" srcOrd="0" destOrd="0" presId="urn:microsoft.com/office/officeart/2005/8/layout/vProcess5"/>
    <dgm:cxn modelId="{5F136977-DDBD-4054-ACC1-0470B9B53264}" type="presParOf" srcId="{5E41B9C0-9F7D-4FA4-AD6E-44DDB5973788}" destId="{A90BDB3D-29C8-4F38-B45F-31AD2EEC1E89}" srcOrd="1" destOrd="0" presId="urn:microsoft.com/office/officeart/2005/8/layout/vProcess5"/>
    <dgm:cxn modelId="{A430DE55-D23C-4C0C-923B-8EA3DB1599EB}" type="presParOf" srcId="{5E41B9C0-9F7D-4FA4-AD6E-44DDB5973788}" destId="{E4A04BF8-7D43-4D2F-877A-B52955E12C33}" srcOrd="2" destOrd="0" presId="urn:microsoft.com/office/officeart/2005/8/layout/vProcess5"/>
    <dgm:cxn modelId="{0E5B4209-450C-4BDF-A8E9-6B5E1A3DEEAB}" type="presParOf" srcId="{5E41B9C0-9F7D-4FA4-AD6E-44DDB5973788}" destId="{1678A161-C149-4167-8B03-961C1D42975C}" srcOrd="3" destOrd="0" presId="urn:microsoft.com/office/officeart/2005/8/layout/vProcess5"/>
    <dgm:cxn modelId="{696227AF-EF81-445F-87DB-AE285459B1C7}" type="presParOf" srcId="{5E41B9C0-9F7D-4FA4-AD6E-44DDB5973788}" destId="{3F242DE1-0766-4ABD-B3B9-80A1A64C68E1}" srcOrd="4" destOrd="0" presId="urn:microsoft.com/office/officeart/2005/8/layout/vProcess5"/>
    <dgm:cxn modelId="{892E889A-13A5-4388-84D6-CAD1D02FF0F0}" type="presParOf" srcId="{5E41B9C0-9F7D-4FA4-AD6E-44DDB5973788}" destId="{11DEBE98-0381-4B39-8046-4FAAC294BF40}" srcOrd="5" destOrd="0" presId="urn:microsoft.com/office/officeart/2005/8/layout/vProcess5"/>
    <dgm:cxn modelId="{BF8EDD75-58B8-4CBE-84E1-7346E065A5AD}" type="presParOf" srcId="{5E41B9C0-9F7D-4FA4-AD6E-44DDB5973788}" destId="{72484066-5806-42FA-BAC4-37B1F06B7B80}" srcOrd="6" destOrd="0" presId="urn:microsoft.com/office/officeart/2005/8/layout/vProcess5"/>
    <dgm:cxn modelId="{90CAFCBE-4CA5-4CBE-A57A-97D53199E194}" type="presParOf" srcId="{5E41B9C0-9F7D-4FA4-AD6E-44DDB5973788}" destId="{05A56BA7-AA64-4ED7-B6F6-2287F277568A}" srcOrd="7" destOrd="0" presId="urn:microsoft.com/office/officeart/2005/8/layout/vProcess5"/>
    <dgm:cxn modelId="{6864E081-5323-45BC-BC3C-735280440D0D}" type="presParOf" srcId="{5E41B9C0-9F7D-4FA4-AD6E-44DDB5973788}" destId="{A2231F80-919A-450D-92B2-561C65DD1D33}"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D157A-993A-45DA-8BF4-A24E669A8945}">
      <dsp:nvSpPr>
        <dsp:cNvPr id="0" name=""/>
        <dsp:cNvSpPr/>
      </dsp:nvSpPr>
      <dsp:spPr>
        <a:xfrm>
          <a:off x="0" y="54205"/>
          <a:ext cx="3537004" cy="1097280"/>
        </a:xfrm>
        <a:prstGeom prst="roundRect">
          <a:avLst>
            <a:gd name="adj" fmla="val 10000"/>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smtClean="0"/>
            <a:t>Introduction</a:t>
          </a:r>
          <a:endParaRPr lang="en-IN" sz="2400" kern="1200" dirty="0"/>
        </a:p>
      </dsp:txBody>
      <dsp:txXfrm>
        <a:off x="32138" y="86343"/>
        <a:ext cx="2352954" cy="1033004"/>
      </dsp:txXfrm>
    </dsp:sp>
    <dsp:sp modelId="{BB9CE319-9FCD-4F35-9944-BB978DDAB380}">
      <dsp:nvSpPr>
        <dsp:cNvPr id="0" name=""/>
        <dsp:cNvSpPr/>
      </dsp:nvSpPr>
      <dsp:spPr>
        <a:xfrm>
          <a:off x="312088" y="1280159"/>
          <a:ext cx="3537004" cy="1097280"/>
        </a:xfrm>
        <a:prstGeom prst="roundRect">
          <a:avLst>
            <a:gd name="adj" fmla="val 10000"/>
          </a:avLst>
        </a:prstGeom>
        <a:gradFill rotWithShape="0">
          <a:gsLst>
            <a:gs pos="0">
              <a:schemeClr val="accent3">
                <a:hueOff val="526940"/>
                <a:satOff val="-34591"/>
                <a:lumOff val="1569"/>
                <a:alphaOff val="0"/>
                <a:tint val="98000"/>
                <a:lumMod val="110000"/>
              </a:schemeClr>
            </a:gs>
            <a:gs pos="84000">
              <a:schemeClr val="accent3">
                <a:hueOff val="526940"/>
                <a:satOff val="-34591"/>
                <a:lumOff val="1569"/>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a:t>Availability of Dataset</a:t>
          </a:r>
        </a:p>
      </dsp:txBody>
      <dsp:txXfrm>
        <a:off x="344226" y="1312297"/>
        <a:ext cx="2447408" cy="1033003"/>
      </dsp:txXfrm>
    </dsp:sp>
    <dsp:sp modelId="{68BCFDFA-FEC7-4521-ACA6-969F771E9E73}">
      <dsp:nvSpPr>
        <dsp:cNvPr id="0" name=""/>
        <dsp:cNvSpPr/>
      </dsp:nvSpPr>
      <dsp:spPr>
        <a:xfrm>
          <a:off x="624177" y="2560319"/>
          <a:ext cx="3537004" cy="1097280"/>
        </a:xfrm>
        <a:prstGeom prst="roundRect">
          <a:avLst>
            <a:gd name="adj" fmla="val 10000"/>
          </a:avLst>
        </a:prstGeom>
        <a:gradFill rotWithShape="0">
          <a:gsLst>
            <a:gs pos="0">
              <a:schemeClr val="accent3">
                <a:hueOff val="1053880"/>
                <a:satOff val="-69182"/>
                <a:lumOff val="3138"/>
                <a:alphaOff val="0"/>
                <a:tint val="98000"/>
                <a:lumMod val="110000"/>
              </a:schemeClr>
            </a:gs>
            <a:gs pos="84000">
              <a:schemeClr val="accent3">
                <a:hueOff val="1053880"/>
                <a:satOff val="-69182"/>
                <a:lumOff val="3138"/>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a:t>Tools</a:t>
          </a:r>
          <a:r>
            <a:rPr lang="en-IN" sz="2400" kern="1200" baseline="0" dirty="0"/>
            <a:t> for Implementation</a:t>
          </a:r>
          <a:endParaRPr lang="en-IN" sz="2400" kern="1200" dirty="0"/>
        </a:p>
      </dsp:txBody>
      <dsp:txXfrm>
        <a:off x="656315" y="2592457"/>
        <a:ext cx="2447408" cy="1033004"/>
      </dsp:txXfrm>
    </dsp:sp>
    <dsp:sp modelId="{10885252-7E5D-4944-97F6-70E136756538}">
      <dsp:nvSpPr>
        <dsp:cNvPr id="0" name=""/>
        <dsp:cNvSpPr/>
      </dsp:nvSpPr>
      <dsp:spPr>
        <a:xfrm>
          <a:off x="2823772" y="832103"/>
          <a:ext cx="713232" cy="713232"/>
        </a:xfrm>
        <a:prstGeom prst="downArrow">
          <a:avLst>
            <a:gd name="adj1" fmla="val 55000"/>
            <a:gd name="adj2" fmla="val 45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IN" sz="3300" kern="1200"/>
        </a:p>
      </dsp:txBody>
      <dsp:txXfrm>
        <a:off x="2984249" y="832103"/>
        <a:ext cx="392278" cy="536707"/>
      </dsp:txXfrm>
    </dsp:sp>
    <dsp:sp modelId="{6B55D049-31BF-402C-8F4F-F587D895823D}">
      <dsp:nvSpPr>
        <dsp:cNvPr id="0" name=""/>
        <dsp:cNvSpPr/>
      </dsp:nvSpPr>
      <dsp:spPr>
        <a:xfrm>
          <a:off x="3135861" y="2104948"/>
          <a:ext cx="713232" cy="713232"/>
        </a:xfrm>
        <a:prstGeom prst="downArrow">
          <a:avLst>
            <a:gd name="adj1" fmla="val 55000"/>
            <a:gd name="adj2" fmla="val 45000"/>
          </a:avLst>
        </a:prstGeom>
        <a:solidFill>
          <a:schemeClr val="accent3">
            <a:tint val="40000"/>
            <a:alpha val="90000"/>
            <a:hueOff val="813559"/>
            <a:satOff val="-62034"/>
            <a:lumOff val="-1381"/>
            <a:alphaOff val="0"/>
          </a:schemeClr>
        </a:solidFill>
        <a:ln w="12700" cap="rnd" cmpd="sng" algn="ctr">
          <a:solidFill>
            <a:schemeClr val="accent3">
              <a:tint val="40000"/>
              <a:alpha val="90000"/>
              <a:hueOff val="813559"/>
              <a:satOff val="-62034"/>
              <a:lumOff val="-1381"/>
              <a:alphaOff val="0"/>
            </a:schemeClr>
          </a:solidFill>
          <a:prstDash val="solid"/>
        </a:ln>
        <a:effectLst>
          <a:outerShdw blurRad="38100" dist="25400" dir="5400000" rotWithShape="0">
            <a:srgbClr val="000000">
              <a:alpha val="5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IN" sz="3300" kern="1200"/>
        </a:p>
      </dsp:txBody>
      <dsp:txXfrm>
        <a:off x="3296338" y="2104948"/>
        <a:ext cx="392278" cy="536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BDB3D-29C8-4F38-B45F-31AD2EEC1E89}">
      <dsp:nvSpPr>
        <dsp:cNvPr id="0" name=""/>
        <dsp:cNvSpPr/>
      </dsp:nvSpPr>
      <dsp:spPr>
        <a:xfrm>
          <a:off x="0" y="0"/>
          <a:ext cx="3537004" cy="1097280"/>
        </a:xfrm>
        <a:prstGeom prst="roundRect">
          <a:avLst>
            <a:gd name="adj" fmla="val 10000"/>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a:t>Algorithms</a:t>
          </a:r>
        </a:p>
      </dsp:txBody>
      <dsp:txXfrm>
        <a:off x="32138" y="32138"/>
        <a:ext cx="2352954" cy="1033004"/>
      </dsp:txXfrm>
    </dsp:sp>
    <dsp:sp modelId="{E4A04BF8-7D43-4D2F-877A-B52955E12C33}">
      <dsp:nvSpPr>
        <dsp:cNvPr id="0" name=""/>
        <dsp:cNvSpPr/>
      </dsp:nvSpPr>
      <dsp:spPr>
        <a:xfrm>
          <a:off x="312088" y="1280159"/>
          <a:ext cx="3537004" cy="1097280"/>
        </a:xfrm>
        <a:prstGeom prst="roundRect">
          <a:avLst>
            <a:gd name="adj" fmla="val 10000"/>
          </a:avLst>
        </a:prstGeom>
        <a:gradFill rotWithShape="0">
          <a:gsLst>
            <a:gs pos="0">
              <a:schemeClr val="accent3">
                <a:hueOff val="526940"/>
                <a:satOff val="-34591"/>
                <a:lumOff val="1569"/>
                <a:alphaOff val="0"/>
                <a:tint val="98000"/>
                <a:lumMod val="110000"/>
              </a:schemeClr>
            </a:gs>
            <a:gs pos="84000">
              <a:schemeClr val="accent3">
                <a:hueOff val="526940"/>
                <a:satOff val="-34591"/>
                <a:lumOff val="1569"/>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a:t>Results</a:t>
          </a:r>
        </a:p>
      </dsp:txBody>
      <dsp:txXfrm>
        <a:off x="344226" y="1312297"/>
        <a:ext cx="2447408" cy="1033003"/>
      </dsp:txXfrm>
    </dsp:sp>
    <dsp:sp modelId="{1678A161-C149-4167-8B03-961C1D42975C}">
      <dsp:nvSpPr>
        <dsp:cNvPr id="0" name=""/>
        <dsp:cNvSpPr/>
      </dsp:nvSpPr>
      <dsp:spPr>
        <a:xfrm>
          <a:off x="624177" y="2560319"/>
          <a:ext cx="3537004" cy="1097280"/>
        </a:xfrm>
        <a:prstGeom prst="roundRect">
          <a:avLst>
            <a:gd name="adj" fmla="val 10000"/>
          </a:avLst>
        </a:prstGeom>
        <a:gradFill rotWithShape="0">
          <a:gsLst>
            <a:gs pos="0">
              <a:schemeClr val="accent3">
                <a:hueOff val="1053880"/>
                <a:satOff val="-69182"/>
                <a:lumOff val="3138"/>
                <a:alphaOff val="0"/>
                <a:tint val="98000"/>
                <a:lumMod val="110000"/>
              </a:schemeClr>
            </a:gs>
            <a:gs pos="84000">
              <a:schemeClr val="accent3">
                <a:hueOff val="1053880"/>
                <a:satOff val="-69182"/>
                <a:lumOff val="3138"/>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smtClean="0"/>
            <a:t>Conclusion and future scope</a:t>
          </a:r>
          <a:endParaRPr lang="en-IN" sz="2400" kern="1200" dirty="0"/>
        </a:p>
      </dsp:txBody>
      <dsp:txXfrm>
        <a:off x="656315" y="2592457"/>
        <a:ext cx="2447408" cy="1033004"/>
      </dsp:txXfrm>
    </dsp:sp>
    <dsp:sp modelId="{3F242DE1-0766-4ABD-B3B9-80A1A64C68E1}">
      <dsp:nvSpPr>
        <dsp:cNvPr id="0" name=""/>
        <dsp:cNvSpPr/>
      </dsp:nvSpPr>
      <dsp:spPr>
        <a:xfrm>
          <a:off x="2823772" y="832103"/>
          <a:ext cx="713232" cy="713232"/>
        </a:xfrm>
        <a:prstGeom prst="downArrow">
          <a:avLst>
            <a:gd name="adj1" fmla="val 55000"/>
            <a:gd name="adj2" fmla="val 45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IN" sz="3300" kern="1200"/>
        </a:p>
      </dsp:txBody>
      <dsp:txXfrm>
        <a:off x="2984249" y="832103"/>
        <a:ext cx="392278" cy="536707"/>
      </dsp:txXfrm>
    </dsp:sp>
    <dsp:sp modelId="{11DEBE98-0381-4B39-8046-4FAAC294BF40}">
      <dsp:nvSpPr>
        <dsp:cNvPr id="0" name=""/>
        <dsp:cNvSpPr/>
      </dsp:nvSpPr>
      <dsp:spPr>
        <a:xfrm>
          <a:off x="3135861" y="2104948"/>
          <a:ext cx="713232" cy="713232"/>
        </a:xfrm>
        <a:prstGeom prst="downArrow">
          <a:avLst>
            <a:gd name="adj1" fmla="val 55000"/>
            <a:gd name="adj2" fmla="val 45000"/>
          </a:avLst>
        </a:prstGeom>
        <a:solidFill>
          <a:schemeClr val="accent3">
            <a:tint val="40000"/>
            <a:alpha val="90000"/>
            <a:hueOff val="813559"/>
            <a:satOff val="-62034"/>
            <a:lumOff val="-1381"/>
            <a:alphaOff val="0"/>
          </a:schemeClr>
        </a:solidFill>
        <a:ln w="12700" cap="rnd" cmpd="sng" algn="ctr">
          <a:solidFill>
            <a:schemeClr val="accent3">
              <a:tint val="40000"/>
              <a:alpha val="90000"/>
              <a:hueOff val="813559"/>
              <a:satOff val="-62034"/>
              <a:lumOff val="-1381"/>
              <a:alphaOff val="0"/>
            </a:schemeClr>
          </a:solidFill>
          <a:prstDash val="solid"/>
        </a:ln>
        <a:effectLst>
          <a:outerShdw blurRad="38100" dist="25400" dir="5400000" rotWithShape="0">
            <a:srgbClr val="000000">
              <a:alpha val="5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IN" sz="3300" kern="1200"/>
        </a:p>
      </dsp:txBody>
      <dsp:txXfrm>
        <a:off x="3296338" y="2104948"/>
        <a:ext cx="392278" cy="53670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3/30/2021</a:t>
            </a:fld>
            <a:endParaRPr lang="en-US" dirty="0"/>
          </a:p>
        </p:txBody>
      </p:sp>
      <p:sp>
        <p:nvSpPr>
          <p:cNvPr id="4" name="Footer Placeholder 3">
            <a:extLst>
              <a:ext uri="{FF2B5EF4-FFF2-40B4-BE49-F238E27FC236}">
                <a16:creationId xmlns=""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3/30/2021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3/30/2021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3/30/2021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3/30/2021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en.com/open-source-dataset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PROJECT OVERVIEW</a:t>
            </a:r>
            <a:endParaRPr lang="en-IN" sz="6000" dirty="0">
              <a:solidFill>
                <a:schemeClr val="bg1"/>
              </a:solidFill>
            </a:endParaRPr>
          </a:p>
        </p:txBody>
      </p:sp>
      <p:sp>
        <p:nvSpPr>
          <p:cNvPr id="3" name="Subtitle 2">
            <a:extLst>
              <a:ext uri="{FF2B5EF4-FFF2-40B4-BE49-F238E27FC236}">
                <a16:creationId xmlns="" xmlns:a16="http://schemas.microsoft.com/office/drawing/2014/main" id="{48B6CF59-4E5B-494D-A2F7-97ADD01E6497}"/>
              </a:ext>
            </a:extLst>
          </p:cNvPr>
          <p:cNvSpPr>
            <a:spLocks noGrp="1"/>
          </p:cNvSpPr>
          <p:nvPr>
            <p:ph type="subTitle" idx="1"/>
          </p:nvPr>
        </p:nvSpPr>
        <p:spPr>
          <a:xfrm>
            <a:off x="446534" y="5895704"/>
            <a:ext cx="10993546" cy="484822"/>
          </a:xfrm>
        </p:spPr>
        <p:txBody>
          <a:bodyPr>
            <a:normAutofit/>
          </a:bodyPr>
          <a:lstStyle/>
          <a:p>
            <a:r>
              <a:rPr lang="en-IN" sz="1600" b="1" dirty="0" err="1" smtClean="0">
                <a:solidFill>
                  <a:schemeClr val="bg1"/>
                </a:solidFill>
                <a:latin typeface="+mj-lt"/>
                <a:cs typeface="Times New Roman" panose="02020603050405020304" pitchFamily="18" charset="0"/>
              </a:rPr>
              <a:t>Devina</a:t>
            </a:r>
            <a:r>
              <a:rPr lang="en-IN" sz="1600" b="1" dirty="0" smtClean="0">
                <a:solidFill>
                  <a:schemeClr val="bg1"/>
                </a:solidFill>
                <a:latin typeface="+mj-lt"/>
                <a:cs typeface="Times New Roman" panose="02020603050405020304" pitchFamily="18" charset="0"/>
              </a:rPr>
              <a:t> Yadav || ENIYA KULSHRESHTHA|| SAMRIDHI PANDEY|| SHRISHTI VERMA</a:t>
            </a:r>
            <a:endParaRPr lang="en-IN" sz="1600" b="1" dirty="0">
              <a:solidFill>
                <a:schemeClr val="bg1"/>
              </a:solidFill>
              <a:latin typeface="+mj-lt"/>
              <a:cs typeface="Times New Roman" panose="02020603050405020304" pitchFamily="18" charset="0"/>
            </a:endParaRPr>
          </a:p>
          <a:p>
            <a:endParaRPr lang="en-IN" sz="1600" dirty="0">
              <a:solidFill>
                <a:schemeClr val="bg1"/>
              </a:solidFill>
              <a:latin typeface="+mj-lt"/>
            </a:endParaRPr>
          </a:p>
          <a:p>
            <a:endParaRPr lang="en-US" dirty="0">
              <a:solidFill>
                <a:schemeClr val="bg1"/>
              </a:solidFill>
            </a:endParaRPr>
          </a:p>
        </p:txBody>
      </p:sp>
      <p:sp>
        <p:nvSpPr>
          <p:cNvPr id="6" name="TextBox 5">
            <a:extLst>
              <a:ext uri="{FF2B5EF4-FFF2-40B4-BE49-F238E27FC236}">
                <a16:creationId xmlns="" xmlns:a16="http://schemas.microsoft.com/office/drawing/2014/main" id="{F39B5352-87B8-4D69-AB78-ECF837F940B3}"/>
              </a:ext>
            </a:extLst>
          </p:cNvPr>
          <p:cNvSpPr txBox="1"/>
          <p:nvPr/>
        </p:nvSpPr>
        <p:spPr>
          <a:xfrm>
            <a:off x="8501904" y="4993076"/>
            <a:ext cx="3757426" cy="707886"/>
          </a:xfrm>
          <a:prstGeom prst="rect">
            <a:avLst/>
          </a:prstGeom>
          <a:noFill/>
        </p:spPr>
        <p:txBody>
          <a:bodyPr wrap="square" rtlCol="0">
            <a:spAutoFit/>
          </a:bodyPr>
          <a:lstStyle/>
          <a:p>
            <a:r>
              <a:rPr lang="en-IN" sz="2000" b="1" dirty="0">
                <a:solidFill>
                  <a:schemeClr val="bg1"/>
                </a:solidFill>
                <a:latin typeface="+mj-lt"/>
              </a:rPr>
              <a:t>Mentor: - </a:t>
            </a:r>
          </a:p>
          <a:p>
            <a:r>
              <a:rPr lang="en-IN" sz="2000" b="1" smtClean="0">
                <a:solidFill>
                  <a:schemeClr val="bg1"/>
                </a:solidFill>
                <a:latin typeface="+mj-lt"/>
              </a:rPr>
              <a:t>Mr. </a:t>
            </a:r>
            <a:r>
              <a:rPr lang="en-IN" sz="2000" b="1" dirty="0" err="1" smtClean="0">
                <a:solidFill>
                  <a:schemeClr val="bg1"/>
                </a:solidFill>
                <a:latin typeface="+mj-lt"/>
              </a:rPr>
              <a:t>Prateek</a:t>
            </a:r>
            <a:r>
              <a:rPr lang="en-IN" sz="2000" b="1" dirty="0" smtClean="0">
                <a:solidFill>
                  <a:schemeClr val="bg1"/>
                </a:solidFill>
                <a:latin typeface="+mj-lt"/>
              </a:rPr>
              <a:t> </a:t>
            </a:r>
            <a:r>
              <a:rPr lang="en-IN" sz="2000" b="1" dirty="0" err="1" smtClean="0">
                <a:solidFill>
                  <a:schemeClr val="bg1"/>
                </a:solidFill>
                <a:latin typeface="+mj-lt"/>
              </a:rPr>
              <a:t>Maheshwari</a:t>
            </a:r>
            <a:endParaRPr lang="en-IN" sz="2000" b="1" dirty="0">
              <a:solidFill>
                <a:schemeClr val="bg1"/>
              </a:solidFill>
              <a:latin typeface="+mj-lt"/>
            </a:endParaRPr>
          </a:p>
        </p:txBody>
      </p:sp>
      <p:sp>
        <p:nvSpPr>
          <p:cNvPr id="8" name="TextBox 7">
            <a:extLst>
              <a:ext uri="{FF2B5EF4-FFF2-40B4-BE49-F238E27FC236}">
                <a16:creationId xmlns="" xmlns:a16="http://schemas.microsoft.com/office/drawing/2014/main" id="{5C0E79DC-F239-4AA5-94E1-85028257E711}"/>
              </a:ext>
            </a:extLst>
          </p:cNvPr>
          <p:cNvSpPr txBox="1"/>
          <p:nvPr/>
        </p:nvSpPr>
        <p:spPr>
          <a:xfrm>
            <a:off x="1194918" y="2105561"/>
            <a:ext cx="9797143" cy="1323439"/>
          </a:xfrm>
          <a:prstGeom prst="rect">
            <a:avLst/>
          </a:prstGeom>
          <a:noFill/>
        </p:spPr>
        <p:txBody>
          <a:bodyPr wrap="square" rtlCol="0">
            <a:spAutoFit/>
          </a:bodyPr>
          <a:lstStyle/>
          <a:p>
            <a:pPr algn="ctr"/>
            <a:r>
              <a:rPr lang="en-US" sz="4000" b="1" dirty="0" smtClean="0">
                <a:solidFill>
                  <a:schemeClr val="accent1">
                    <a:lumMod val="75000"/>
                  </a:schemeClr>
                </a:solidFill>
                <a:latin typeface="+mj-lt"/>
                <a:ea typeface="Tahoma" panose="020B0604030504040204" pitchFamily="34" charset="0"/>
                <a:cs typeface="Times New Roman" panose="02020603050405020304" pitchFamily="18" charset="0"/>
              </a:rPr>
              <a:t>NLP with Disaster Tweets</a:t>
            </a:r>
            <a:endParaRPr lang="en-US" sz="4000" b="1" dirty="0">
              <a:solidFill>
                <a:schemeClr val="accent1">
                  <a:lumMod val="75000"/>
                </a:schemeClr>
              </a:solidFill>
              <a:latin typeface="+mj-lt"/>
              <a:ea typeface="Tahoma" panose="020B0604030504040204" pitchFamily="34" charset="0"/>
              <a:cs typeface="Times New Roman" panose="02020603050405020304" pitchFamily="18" charset="0"/>
            </a:endParaRPr>
          </a:p>
          <a:p>
            <a:pPr algn="ctr"/>
            <a:endParaRPr lang="en-IN" sz="4000" b="1" dirty="0">
              <a:solidFill>
                <a:schemeClr val="accent1">
                  <a:lumMod val="75000"/>
                </a:schemeClr>
              </a:solidFill>
              <a:latin typeface="+mj-lt"/>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C8B9DFF-F15B-4B28-800A-D6D31AEB2BD1}"/>
              </a:ext>
            </a:extLst>
          </p:cNvPr>
          <p:cNvSpPr/>
          <p:nvPr/>
        </p:nvSpPr>
        <p:spPr>
          <a:xfrm>
            <a:off x="3166352" y="2828835"/>
            <a:ext cx="5859296" cy="1200329"/>
          </a:xfrm>
          <a:prstGeom prst="rect">
            <a:avLst/>
          </a:prstGeom>
        </p:spPr>
        <p:txBody>
          <a:bodyPr wrap="none">
            <a:spAutoFit/>
          </a:bodyPr>
          <a:lstStyle/>
          <a:p>
            <a:pPr lvl="0"/>
            <a:r>
              <a:rPr lang="en-IN" sz="7200" dirty="0">
                <a:solidFill>
                  <a:schemeClr val="accent1">
                    <a:lumMod val="75000"/>
                  </a:schemeClr>
                </a:solidFill>
              </a:rPr>
              <a:t>ALGORITHMS</a:t>
            </a:r>
          </a:p>
        </p:txBody>
      </p:sp>
    </p:spTree>
    <p:extLst>
      <p:ext uri="{BB962C8B-B14F-4D97-AF65-F5344CB8AC3E}">
        <p14:creationId xmlns:p14="http://schemas.microsoft.com/office/powerpoint/2010/main" val="3489116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a:extLst>
              <a:ext uri="{FF2B5EF4-FFF2-40B4-BE49-F238E27FC236}">
                <a16:creationId xmlns="" xmlns:a16="http://schemas.microsoft.com/office/drawing/2014/main" id="{5AA6D223-6C88-4F22-83FF-8AACB41354C0}"/>
              </a:ext>
            </a:extLst>
          </p:cNvPr>
          <p:cNvSpPr txBox="1"/>
          <p:nvPr/>
        </p:nvSpPr>
        <p:spPr>
          <a:xfrm>
            <a:off x="-99744" y="743398"/>
            <a:ext cx="1220170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3600" i="1" dirty="0" smtClean="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Logistic Regression</a:t>
            </a:r>
            <a:endParaRPr lang="en-IN" sz="3600" i="1"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 xmlns:a16="http://schemas.microsoft.com/office/drawing/2014/main" id="{B4AAC3BA-3F16-46C3-9FB5-98D060C84453}"/>
              </a:ext>
            </a:extLst>
          </p:cNvPr>
          <p:cNvSpPr/>
          <p:nvPr/>
        </p:nvSpPr>
        <p:spPr>
          <a:xfrm>
            <a:off x="10512725" y="1207702"/>
            <a:ext cx="224286" cy="1639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7302" t="25308" r="45777" b="32614"/>
          <a:stretch/>
        </p:blipFill>
        <p:spPr>
          <a:xfrm>
            <a:off x="161840" y="1733686"/>
            <a:ext cx="4803820" cy="3728430"/>
          </a:xfrm>
          <a:prstGeom prst="rect">
            <a:avLst/>
          </a:prstGeom>
        </p:spPr>
      </p:pic>
      <p:sp>
        <p:nvSpPr>
          <p:cNvPr id="5" name="TextBox 4"/>
          <p:cNvSpPr txBox="1"/>
          <p:nvPr/>
        </p:nvSpPr>
        <p:spPr>
          <a:xfrm>
            <a:off x="6001109" y="2054184"/>
            <a:ext cx="5563673"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Logistic regression is </a:t>
            </a:r>
            <a:r>
              <a:rPr lang="en-US" dirty="0" smtClean="0"/>
              <a:t>a Classification algorithm used to predict discrete/categorical values.</a:t>
            </a:r>
          </a:p>
          <a:p>
            <a:pPr marL="285750" indent="-285750">
              <a:buFont typeface="Wingdings" panose="05000000000000000000" pitchFamily="2" charset="2"/>
              <a:buChar char="Ø"/>
            </a:pPr>
            <a:r>
              <a:rPr lang="en-US" dirty="0" smtClean="0"/>
              <a:t>The Logistic Regression curve is known as the sigmoid curve(S curve).</a:t>
            </a:r>
          </a:p>
          <a:p>
            <a:pPr marL="285750" indent="-285750">
              <a:buFont typeface="Wingdings" panose="05000000000000000000" pitchFamily="2" charset="2"/>
              <a:buChar char="Ø"/>
            </a:pPr>
            <a:r>
              <a:rPr lang="en-US" dirty="0"/>
              <a:t>The Logistic regression equation can be obtained from the Linear Regression </a:t>
            </a:r>
            <a:r>
              <a:rPr lang="en-US" dirty="0" smtClean="0"/>
              <a:t>equation:</a:t>
            </a:r>
          </a:p>
        </p:txBody>
      </p:sp>
      <p:pic>
        <p:nvPicPr>
          <p:cNvPr id="2052" name="Picture 4" descr="Logistic Regression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356" y="3808510"/>
            <a:ext cx="3567730" cy="7892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04979" y="4861952"/>
            <a:ext cx="4520484" cy="1200329"/>
          </a:xfrm>
          <a:prstGeom prst="rect">
            <a:avLst/>
          </a:prstGeom>
          <a:noFill/>
        </p:spPr>
        <p:txBody>
          <a:bodyPr wrap="square" rtlCol="0">
            <a:spAutoFit/>
          </a:bodyPr>
          <a:lstStyle/>
          <a:p>
            <a:r>
              <a:rPr lang="en-US" dirty="0" smtClean="0"/>
              <a:t>Types of </a:t>
            </a:r>
            <a:r>
              <a:rPr lang="en-US" dirty="0"/>
              <a:t>L</a:t>
            </a:r>
            <a:r>
              <a:rPr lang="en-US" dirty="0" smtClean="0"/>
              <a:t>ogistic Regression:</a:t>
            </a:r>
          </a:p>
          <a:p>
            <a:pPr marL="285750" indent="-285750">
              <a:buFont typeface="Wingdings" panose="05000000000000000000" pitchFamily="2" charset="2"/>
              <a:buChar char="Ø"/>
            </a:pPr>
            <a:r>
              <a:rPr lang="en-US" dirty="0" smtClean="0"/>
              <a:t>Binomial</a:t>
            </a:r>
          </a:p>
          <a:p>
            <a:pPr marL="285750" indent="-285750">
              <a:buFont typeface="Wingdings" panose="05000000000000000000" pitchFamily="2" charset="2"/>
              <a:buChar char="Ø"/>
            </a:pPr>
            <a:r>
              <a:rPr lang="en-US" dirty="0" smtClean="0"/>
              <a:t>Multinomial</a:t>
            </a:r>
          </a:p>
          <a:p>
            <a:pPr marL="285750" indent="-285750">
              <a:buFont typeface="Wingdings" panose="05000000000000000000" pitchFamily="2" charset="2"/>
              <a:buChar char="Ø"/>
            </a:pPr>
            <a:r>
              <a:rPr lang="en-US" dirty="0" smtClean="0"/>
              <a:t>Ordinal</a:t>
            </a:r>
            <a:endParaRPr lang="en-IN" dirty="0"/>
          </a:p>
        </p:txBody>
      </p:sp>
    </p:spTree>
    <p:extLst>
      <p:ext uri="{BB962C8B-B14F-4D97-AF65-F5344CB8AC3E}">
        <p14:creationId xmlns:p14="http://schemas.microsoft.com/office/powerpoint/2010/main" val="2995608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FF3538D-8A99-4C5C-8846-48DF4DA81583}"/>
              </a:ext>
            </a:extLst>
          </p:cNvPr>
          <p:cNvSpPr/>
          <p:nvPr/>
        </p:nvSpPr>
        <p:spPr>
          <a:xfrm>
            <a:off x="2694263" y="783577"/>
            <a:ext cx="6772994" cy="646331"/>
          </a:xfrm>
          <a:prstGeom prst="rect">
            <a:avLst/>
          </a:prstGeom>
          <a:noFill/>
        </p:spPr>
        <p:txBody>
          <a:bodyPr wrap="square" lIns="91440" tIns="45720" rIns="91440" bIns="45720">
            <a:spAutoFit/>
          </a:bodyPr>
          <a:lstStyle/>
          <a:p>
            <a:pPr algn="ctr"/>
            <a:r>
              <a:rPr lang="en-US" sz="3600" i="1" dirty="0" smtClean="0">
                <a:ln w="12700">
                  <a:solidFill>
                    <a:schemeClr val="accent1"/>
                  </a:solidFill>
                  <a:prstDash val="solid"/>
                </a:ln>
                <a:solidFill>
                  <a:schemeClr val="accent1">
                    <a:lumMod val="50000"/>
                  </a:schemeClr>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Naive Bayes Algorithm</a:t>
            </a:r>
            <a:endParaRPr lang="en-IN" sz="3600" i="1" cap="none" spc="0" dirty="0">
              <a:ln w="12700">
                <a:solidFill>
                  <a:schemeClr val="accent1"/>
                </a:solidFill>
                <a:prstDash val="solid"/>
              </a:ln>
              <a:solidFill>
                <a:schemeClr val="accent1">
                  <a:lumMod val="50000"/>
                </a:schemeClr>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1313645" y="2498501"/>
            <a:ext cx="2305318" cy="369332"/>
          </a:xfrm>
          <a:prstGeom prst="rect">
            <a:avLst/>
          </a:prstGeom>
          <a:noFill/>
        </p:spPr>
        <p:txBody>
          <a:bodyPr wrap="square" rtlCol="0">
            <a:spAutoFit/>
          </a:bodyPr>
          <a:lstStyle/>
          <a:p>
            <a:endParaRPr lang="en-IN" dirty="0"/>
          </a:p>
        </p:txBody>
      </p:sp>
      <p:pic>
        <p:nvPicPr>
          <p:cNvPr id="3" name="Picture 2"/>
          <p:cNvPicPr>
            <a:picLocks noChangeAspect="1"/>
          </p:cNvPicPr>
          <p:nvPr/>
        </p:nvPicPr>
        <p:blipFill rotWithShape="1">
          <a:blip r:embed="rId2"/>
          <a:srcRect l="54054"/>
          <a:stretch/>
        </p:blipFill>
        <p:spPr>
          <a:xfrm>
            <a:off x="6800047" y="1880316"/>
            <a:ext cx="5147256" cy="3747752"/>
          </a:xfrm>
          <a:prstGeom prst="rect">
            <a:avLst/>
          </a:prstGeom>
        </p:spPr>
      </p:pic>
      <p:sp>
        <p:nvSpPr>
          <p:cNvPr id="4" name="TextBox 3"/>
          <p:cNvSpPr txBox="1"/>
          <p:nvPr/>
        </p:nvSpPr>
        <p:spPr>
          <a:xfrm>
            <a:off x="489397" y="1828801"/>
            <a:ext cx="631065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Naïve Bayes algorithm is a supervised learning algorithm, which is based on </a:t>
            </a:r>
            <a:r>
              <a:rPr lang="en-US" b="1" dirty="0"/>
              <a:t>Bayes theorem</a:t>
            </a:r>
            <a:r>
              <a:rPr lang="en-US" dirty="0"/>
              <a:t> and used for solving classification problems</a:t>
            </a:r>
            <a:r>
              <a:rPr lang="en-US" dirty="0" smtClean="0"/>
              <a:t>.</a:t>
            </a:r>
            <a:endParaRPr lang="en-US" dirty="0"/>
          </a:p>
          <a:p>
            <a:pPr marL="285750" indent="-285750">
              <a:buFont typeface="Wingdings" panose="05000000000000000000" pitchFamily="2" charset="2"/>
              <a:buChar char="Ø"/>
            </a:pPr>
            <a:r>
              <a:rPr lang="en-US" dirty="0" smtClean="0"/>
              <a:t>Naïve Bayes predicts </a:t>
            </a:r>
            <a:r>
              <a:rPr lang="en-US" dirty="0"/>
              <a:t>on the basis of the probability of an object</a:t>
            </a:r>
            <a:r>
              <a:rPr lang="en-US" dirty="0" smtClean="0"/>
              <a:t>.</a:t>
            </a:r>
          </a:p>
          <a:p>
            <a:pPr marL="285750" indent="-285750">
              <a:buFont typeface="Wingdings" panose="05000000000000000000" pitchFamily="2" charset="2"/>
              <a:buChar char="Ø"/>
            </a:pPr>
            <a:r>
              <a:rPr lang="en-US" dirty="0"/>
              <a:t>The formula for Bayes' theorem is given as</a:t>
            </a:r>
            <a:r>
              <a:rPr lang="en-US" dirty="0" smtClean="0"/>
              <a:t>:</a:t>
            </a:r>
            <a:endParaRPr lang="en-US" dirty="0"/>
          </a:p>
        </p:txBody>
      </p:sp>
      <p:pic>
        <p:nvPicPr>
          <p:cNvPr id="3074" name="Picture 2" descr="Naïve Bayes Classifier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2" y="3640586"/>
            <a:ext cx="2253802" cy="6828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70368" y="4543155"/>
            <a:ext cx="4586489" cy="1754326"/>
          </a:xfrm>
          <a:prstGeom prst="rect">
            <a:avLst/>
          </a:prstGeom>
          <a:noFill/>
        </p:spPr>
        <p:txBody>
          <a:bodyPr wrap="square" rtlCol="0">
            <a:spAutoFit/>
          </a:bodyPr>
          <a:lstStyle/>
          <a:p>
            <a:r>
              <a:rPr lang="en-US" b="1" dirty="0"/>
              <a:t>Where,</a:t>
            </a:r>
            <a:endParaRPr lang="en-US" dirty="0"/>
          </a:p>
          <a:p>
            <a:r>
              <a:rPr lang="en-US" b="1" dirty="0"/>
              <a:t>P(A|B) is Posterior </a:t>
            </a:r>
            <a:r>
              <a:rPr lang="en-US" b="1" dirty="0" smtClean="0"/>
              <a:t>probability</a:t>
            </a:r>
            <a:endParaRPr lang="en-US" dirty="0"/>
          </a:p>
          <a:p>
            <a:r>
              <a:rPr lang="en-US" b="1" dirty="0"/>
              <a:t>P(B|A) is Likelihood </a:t>
            </a:r>
            <a:r>
              <a:rPr lang="en-US" b="1" dirty="0" smtClean="0"/>
              <a:t>probability</a:t>
            </a:r>
            <a:endParaRPr lang="en-US" dirty="0"/>
          </a:p>
          <a:p>
            <a:r>
              <a:rPr lang="en-US" b="1" dirty="0"/>
              <a:t>P(A) is Prior </a:t>
            </a:r>
            <a:r>
              <a:rPr lang="en-US" b="1" dirty="0" smtClean="0"/>
              <a:t>Probability</a:t>
            </a:r>
            <a:endParaRPr lang="en-US" dirty="0"/>
          </a:p>
          <a:p>
            <a:r>
              <a:rPr lang="en-US" b="1" dirty="0" smtClean="0"/>
              <a:t>P(B</a:t>
            </a:r>
            <a:r>
              <a:rPr lang="en-US" b="1" dirty="0"/>
              <a:t>) is Marginal Probability</a:t>
            </a:r>
            <a:r>
              <a:rPr lang="en-US" dirty="0"/>
              <a:t>:</a:t>
            </a:r>
          </a:p>
          <a:p>
            <a:endParaRPr lang="en-US" dirty="0"/>
          </a:p>
        </p:txBody>
      </p:sp>
    </p:spTree>
    <p:extLst>
      <p:ext uri="{BB962C8B-B14F-4D97-AF65-F5344CB8AC3E}">
        <p14:creationId xmlns:p14="http://schemas.microsoft.com/office/powerpoint/2010/main" val="3644054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84843" y="490331"/>
            <a:ext cx="5542415" cy="707886"/>
          </a:xfrm>
          <a:prstGeom prst="rect">
            <a:avLst/>
          </a:prstGeom>
        </p:spPr>
        <p:txBody>
          <a:bodyPr wrap="none">
            <a:spAutoFit/>
          </a:bodyPr>
          <a:lstStyle/>
          <a:p>
            <a:pPr algn="ctr"/>
            <a:r>
              <a:rPr lang="en-US" sz="4000" i="1" dirty="0" smtClean="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Random Forest Algorithm</a:t>
            </a:r>
            <a:endParaRPr lang="en-IN" sz="4000" i="1"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46" name="Picture 2" descr="Random Fores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822" y="1828800"/>
            <a:ext cx="5845981" cy="40439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53837" y="2421228"/>
            <a:ext cx="4378816"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Random Forest is a classifier that contains a number of decision trees on various subsets of the given dataset and takes the average to improve the predictive accuracy of that dataset</a:t>
            </a:r>
            <a:r>
              <a:rPr lang="en-US" dirty="0" smtClean="0"/>
              <a:t>.</a:t>
            </a:r>
          </a:p>
          <a:p>
            <a:pPr marL="285750" indent="-285750">
              <a:buFont typeface="Wingdings" panose="05000000000000000000" pitchFamily="2" charset="2"/>
              <a:buChar char="Ø"/>
            </a:pPr>
            <a:r>
              <a:rPr lang="en-US" dirty="0"/>
              <a:t>The greater number of trees in the forest leads to higher accuracy and prevents the problem of </a:t>
            </a:r>
            <a:r>
              <a:rPr lang="en-US" dirty="0" smtClean="0"/>
              <a:t>over fitting.</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B66F2133-6205-4C36-AE28-01C874DDEAAE}"/>
              </a:ext>
            </a:extLst>
          </p:cNvPr>
          <p:cNvSpPr/>
          <p:nvPr/>
        </p:nvSpPr>
        <p:spPr>
          <a:xfrm>
            <a:off x="1739906" y="448193"/>
            <a:ext cx="8712193" cy="707886"/>
          </a:xfrm>
          <a:prstGeom prst="rect">
            <a:avLst/>
          </a:prstGeom>
        </p:spPr>
        <p:txBody>
          <a:bodyPr wrap="none">
            <a:spAutoFit/>
          </a:bodyPr>
          <a:lstStyle/>
          <a:p>
            <a:pPr algn="ctr"/>
            <a:r>
              <a:rPr lang="en-US" sz="4000" i="1" dirty="0" smtClean="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Support Vector Machine(SVM) Algorithm</a:t>
            </a:r>
            <a:endParaRPr lang="en-IN" sz="4000" i="1"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170"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523" y="1970467"/>
            <a:ext cx="5999364"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01520" y="2627289"/>
            <a:ext cx="4353059"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Support Vector Machine or SVM is one of the most popular Supervised Learning algorithms, which is used for Classification as well as Regression problems</a:t>
            </a:r>
            <a:r>
              <a:rPr lang="en-US" dirty="0" smtClean="0"/>
              <a:t>.</a:t>
            </a:r>
          </a:p>
          <a:p>
            <a:pPr marL="285750" indent="-285750">
              <a:buFont typeface="Wingdings" panose="05000000000000000000" pitchFamily="2" charset="2"/>
              <a:buChar char="Ø"/>
            </a:pPr>
            <a:r>
              <a:rPr lang="en-US" dirty="0"/>
              <a:t>SVM algorithm can be used for </a:t>
            </a:r>
            <a:r>
              <a:rPr lang="en-US" b="1" dirty="0"/>
              <a:t>Face detection, image classification, text categorization,</a:t>
            </a:r>
            <a:r>
              <a:rPr lang="en-US" dirty="0"/>
              <a:t> etc.</a:t>
            </a:r>
            <a:endParaRPr lang="en-IN" dirty="0"/>
          </a:p>
        </p:txBody>
      </p:sp>
    </p:spTree>
    <p:extLst>
      <p:ext uri="{BB962C8B-B14F-4D97-AF65-F5344CB8AC3E}">
        <p14:creationId xmlns:p14="http://schemas.microsoft.com/office/powerpoint/2010/main" val="3792297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C998A63-567E-4E27-BDE2-AAD3179819B6}"/>
              </a:ext>
            </a:extLst>
          </p:cNvPr>
          <p:cNvSpPr/>
          <p:nvPr/>
        </p:nvSpPr>
        <p:spPr>
          <a:xfrm>
            <a:off x="4284959" y="2828835"/>
            <a:ext cx="3622082" cy="1200329"/>
          </a:xfrm>
          <a:prstGeom prst="rect">
            <a:avLst/>
          </a:prstGeom>
        </p:spPr>
        <p:txBody>
          <a:bodyPr wrap="none">
            <a:spAutoFit/>
          </a:bodyPr>
          <a:lstStyle/>
          <a:p>
            <a:pPr lvl="0"/>
            <a:r>
              <a:rPr lang="en-IN" sz="7200" dirty="0">
                <a:solidFill>
                  <a:schemeClr val="accent1">
                    <a:lumMod val="75000"/>
                  </a:schemeClr>
                </a:solidFill>
              </a:rPr>
              <a:t>RESULTS</a:t>
            </a:r>
          </a:p>
        </p:txBody>
      </p:sp>
    </p:spTree>
    <p:extLst>
      <p:ext uri="{BB962C8B-B14F-4D97-AF65-F5344CB8AC3E}">
        <p14:creationId xmlns:p14="http://schemas.microsoft.com/office/powerpoint/2010/main" val="3645276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011" y="668168"/>
            <a:ext cx="3812146" cy="584775"/>
          </a:xfrm>
          <a:prstGeom prst="rect">
            <a:avLst/>
          </a:prstGeom>
          <a:noFill/>
        </p:spPr>
        <p:txBody>
          <a:bodyPr wrap="square" rtlCol="0">
            <a:spAutoFit/>
          </a:bodyPr>
          <a:lstStyle/>
          <a:p>
            <a:r>
              <a:rPr lang="en-US" sz="3200" b="1" i="1" dirty="0" smtClean="0">
                <a:solidFill>
                  <a:schemeClr val="accent1"/>
                </a:solidFill>
                <a:latin typeface="Times New Roman" panose="02020603050405020304" pitchFamily="18" charset="0"/>
                <a:cs typeface="Times New Roman" panose="02020603050405020304" pitchFamily="18" charset="0"/>
              </a:rPr>
              <a:t>Logistic Regression</a:t>
            </a:r>
            <a:endParaRPr lang="en-IN" sz="3200" b="1" i="1" dirty="0">
              <a:solidFill>
                <a:schemeClr val="accent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47011" y="1402255"/>
            <a:ext cx="4276725" cy="1838325"/>
          </a:xfrm>
          <a:prstGeom prst="rect">
            <a:avLst/>
          </a:prstGeom>
        </p:spPr>
      </p:pic>
      <p:pic>
        <p:nvPicPr>
          <p:cNvPr id="8" name="Picture 7"/>
          <p:cNvPicPr>
            <a:picLocks noChangeAspect="1"/>
          </p:cNvPicPr>
          <p:nvPr/>
        </p:nvPicPr>
        <p:blipFill rotWithShape="1">
          <a:blip r:embed="rId3"/>
          <a:srcRect r="689" b="439"/>
          <a:stretch/>
        </p:blipFill>
        <p:spPr>
          <a:xfrm>
            <a:off x="6881679" y="1421306"/>
            <a:ext cx="4322942" cy="1811292"/>
          </a:xfrm>
          <a:prstGeom prst="rect">
            <a:avLst/>
          </a:prstGeom>
        </p:spPr>
      </p:pic>
      <p:pic>
        <p:nvPicPr>
          <p:cNvPr id="12" name="Picture 11"/>
          <p:cNvPicPr>
            <a:picLocks noChangeAspect="1"/>
          </p:cNvPicPr>
          <p:nvPr/>
        </p:nvPicPr>
        <p:blipFill rotWithShape="1">
          <a:blip r:embed="rId4"/>
          <a:srcRect t="-1" r="904" b="2127"/>
          <a:stretch/>
        </p:blipFill>
        <p:spPr>
          <a:xfrm>
            <a:off x="999385" y="4448377"/>
            <a:ext cx="4332469" cy="1836514"/>
          </a:xfrm>
          <a:prstGeom prst="rect">
            <a:avLst/>
          </a:prstGeom>
        </p:spPr>
      </p:pic>
      <p:pic>
        <p:nvPicPr>
          <p:cNvPr id="14" name="Picture 13"/>
          <p:cNvPicPr>
            <a:picLocks noChangeAspect="1"/>
          </p:cNvPicPr>
          <p:nvPr/>
        </p:nvPicPr>
        <p:blipFill rotWithShape="1">
          <a:blip r:embed="rId5"/>
          <a:srcRect r="680" b="2007"/>
          <a:stretch/>
        </p:blipFill>
        <p:spPr>
          <a:xfrm>
            <a:off x="6824529" y="4448376"/>
            <a:ext cx="4380092" cy="1810756"/>
          </a:xfrm>
          <a:prstGeom prst="rect">
            <a:avLst/>
          </a:prstGeom>
        </p:spPr>
      </p:pic>
      <p:sp>
        <p:nvSpPr>
          <p:cNvPr id="15" name="TextBox 14"/>
          <p:cNvSpPr txBox="1"/>
          <p:nvPr/>
        </p:nvSpPr>
        <p:spPr>
          <a:xfrm>
            <a:off x="7023211" y="668168"/>
            <a:ext cx="4211392" cy="584775"/>
          </a:xfrm>
          <a:prstGeom prst="rect">
            <a:avLst/>
          </a:prstGeom>
          <a:noFill/>
        </p:spPr>
        <p:txBody>
          <a:bodyPr wrap="square" rtlCol="0">
            <a:spAutoFit/>
          </a:bodyPr>
          <a:lstStyle/>
          <a:p>
            <a:r>
              <a:rPr lang="en-US" sz="3200" b="1" i="1" dirty="0" smtClean="0">
                <a:solidFill>
                  <a:schemeClr val="accent1"/>
                </a:solidFill>
                <a:latin typeface="Times New Roman" panose="02020603050405020304" pitchFamily="18" charset="0"/>
                <a:cs typeface="Times New Roman" panose="02020603050405020304" pitchFamily="18" charset="0"/>
              </a:rPr>
              <a:t>Naïve Bayes Algorithm</a:t>
            </a:r>
            <a:endParaRPr lang="en-IN" sz="3200" b="1" i="1" dirty="0">
              <a:solidFill>
                <a:schemeClr val="accent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999385" y="3586602"/>
            <a:ext cx="5074276" cy="861774"/>
          </a:xfrm>
          <a:prstGeom prst="rect">
            <a:avLst/>
          </a:prstGeom>
          <a:noFill/>
        </p:spPr>
        <p:txBody>
          <a:bodyPr wrap="square" rtlCol="0">
            <a:spAutoFit/>
          </a:bodyPr>
          <a:lstStyle/>
          <a:p>
            <a:r>
              <a:rPr lang="en-US" sz="3200" b="1" i="1" dirty="0" smtClean="0">
                <a:solidFill>
                  <a:schemeClr val="accent1"/>
                </a:solidFill>
                <a:latin typeface="Times New Roman" panose="02020603050405020304" pitchFamily="18" charset="0"/>
                <a:cs typeface="Times New Roman" panose="02020603050405020304" pitchFamily="18" charset="0"/>
              </a:rPr>
              <a:t>Random Forest Algorithm</a:t>
            </a:r>
            <a:endParaRPr lang="en-IN" sz="3200" b="1" i="1" dirty="0">
              <a:solidFill>
                <a:schemeClr val="accent1"/>
              </a:solidFill>
              <a:latin typeface="Times New Roman" panose="02020603050405020304" pitchFamily="18" charset="0"/>
              <a:cs typeface="Times New Roman" panose="02020603050405020304" pitchFamily="18" charset="0"/>
            </a:endParaRPr>
          </a:p>
          <a:p>
            <a:endParaRPr lang="en-IN" dirty="0"/>
          </a:p>
        </p:txBody>
      </p:sp>
      <p:sp>
        <p:nvSpPr>
          <p:cNvPr id="17" name="TextBox 16"/>
          <p:cNvSpPr txBox="1"/>
          <p:nvPr/>
        </p:nvSpPr>
        <p:spPr>
          <a:xfrm>
            <a:off x="7023211" y="3586602"/>
            <a:ext cx="1893194" cy="584775"/>
          </a:xfrm>
          <a:prstGeom prst="rect">
            <a:avLst/>
          </a:prstGeom>
          <a:noFill/>
        </p:spPr>
        <p:txBody>
          <a:bodyPr wrap="square" rtlCol="0">
            <a:spAutoFit/>
          </a:bodyPr>
          <a:lstStyle/>
          <a:p>
            <a:r>
              <a:rPr lang="en-US" sz="3200" b="1" i="1" dirty="0" smtClean="0">
                <a:solidFill>
                  <a:schemeClr val="accent1"/>
                </a:solidFill>
                <a:latin typeface="Times New Roman" panose="02020603050405020304" pitchFamily="18" charset="0"/>
                <a:cs typeface="Times New Roman" panose="02020603050405020304" pitchFamily="18" charset="0"/>
              </a:rPr>
              <a:t>SVM</a:t>
            </a:r>
            <a:endParaRPr lang="en-IN" sz="3200" b="1"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183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66501404"/>
              </p:ext>
            </p:extLst>
          </p:nvPr>
        </p:nvGraphicFramePr>
        <p:xfrm>
          <a:off x="2135031" y="1403796"/>
          <a:ext cx="8127999" cy="3245475"/>
        </p:xfrm>
        <a:graphic>
          <a:graphicData uri="http://schemas.openxmlformats.org/drawingml/2006/table">
            <a:tbl>
              <a:tblPr firstRow="1" bandRow="1">
                <a:tableStyleId>{5C22544A-7EE6-4342-B048-85BDC9FD1C3A}</a:tableStyleId>
              </a:tblPr>
              <a:tblGrid>
                <a:gridCol w="2709333"/>
                <a:gridCol w="2709333"/>
                <a:gridCol w="2709333"/>
              </a:tblGrid>
              <a:tr h="649095">
                <a:tc>
                  <a:txBody>
                    <a:bodyPr/>
                    <a:lstStyle/>
                    <a:p>
                      <a:pPr algn="ctr"/>
                      <a:r>
                        <a:rPr lang="en-US" dirty="0" smtClean="0"/>
                        <a:t>MODEL</a:t>
                      </a:r>
                    </a:p>
                    <a:p>
                      <a:pPr algn="ctr"/>
                      <a:r>
                        <a:rPr lang="en-US" dirty="0" smtClean="0"/>
                        <a:t>EVALUATION</a:t>
                      </a:r>
                      <a:endParaRPr lang="en-IN" dirty="0"/>
                    </a:p>
                  </a:txBody>
                  <a:tcPr/>
                </a:tc>
                <a:tc>
                  <a:txBody>
                    <a:bodyPr/>
                    <a:lstStyle/>
                    <a:p>
                      <a:pPr algn="ctr"/>
                      <a:r>
                        <a:rPr lang="en-US" dirty="0" smtClean="0"/>
                        <a:t>ACCURACY</a:t>
                      </a:r>
                      <a:endParaRPr lang="en-IN" dirty="0"/>
                    </a:p>
                  </a:txBody>
                  <a:tcPr/>
                </a:tc>
                <a:tc>
                  <a:txBody>
                    <a:bodyPr/>
                    <a:lstStyle/>
                    <a:p>
                      <a:pPr algn="ctr"/>
                      <a:r>
                        <a:rPr lang="en-US" dirty="0" smtClean="0"/>
                        <a:t>TIME TAKEN</a:t>
                      </a:r>
                      <a:endParaRPr lang="en-IN" dirty="0"/>
                    </a:p>
                  </a:txBody>
                  <a:tcPr/>
                </a:tc>
              </a:tr>
              <a:tr h="649095">
                <a:tc>
                  <a:txBody>
                    <a:bodyPr/>
                    <a:lstStyle/>
                    <a:p>
                      <a:r>
                        <a:rPr lang="en-US" dirty="0" smtClean="0"/>
                        <a:t>Logistic</a:t>
                      </a:r>
                      <a:r>
                        <a:rPr lang="en-US" baseline="0" dirty="0" smtClean="0"/>
                        <a:t> Regression</a:t>
                      </a:r>
                      <a:endParaRPr lang="en-IN" dirty="0"/>
                    </a:p>
                  </a:txBody>
                  <a:tcPr/>
                </a:tc>
                <a:tc>
                  <a:txBody>
                    <a:bodyPr/>
                    <a:lstStyle/>
                    <a:p>
                      <a:pPr algn="ctr"/>
                      <a:r>
                        <a:rPr lang="en-IN" dirty="0" smtClean="0"/>
                        <a:t>81%</a:t>
                      </a:r>
                      <a:endParaRPr lang="en-IN" dirty="0"/>
                    </a:p>
                  </a:txBody>
                  <a:tcPr/>
                </a:tc>
                <a:tc>
                  <a:txBody>
                    <a:bodyPr/>
                    <a:lstStyle/>
                    <a:p>
                      <a:pPr algn="ctr"/>
                      <a:r>
                        <a:rPr lang="en-IN" b="0" dirty="0" smtClean="0"/>
                        <a:t>6.2 µs</a:t>
                      </a:r>
                      <a:endParaRPr lang="en-IN" b="0" dirty="0"/>
                    </a:p>
                  </a:txBody>
                  <a:tcPr/>
                </a:tc>
              </a:tr>
              <a:tr h="649095">
                <a:tc>
                  <a:txBody>
                    <a:bodyPr/>
                    <a:lstStyle/>
                    <a:p>
                      <a:r>
                        <a:rPr lang="en-US" dirty="0" smtClean="0"/>
                        <a:t>Naïve Bayes</a:t>
                      </a:r>
                      <a:r>
                        <a:rPr lang="en-US" baseline="0" dirty="0" smtClean="0"/>
                        <a:t> Algorithm</a:t>
                      </a:r>
                      <a:endParaRPr lang="en-IN" dirty="0"/>
                    </a:p>
                  </a:txBody>
                  <a:tcPr/>
                </a:tc>
                <a:tc>
                  <a:txBody>
                    <a:bodyPr/>
                    <a:lstStyle/>
                    <a:p>
                      <a:pPr algn="ctr"/>
                      <a:r>
                        <a:rPr lang="en-IN" dirty="0" smtClean="0"/>
                        <a:t>80%</a:t>
                      </a:r>
                      <a:endParaRPr lang="en-IN" dirty="0"/>
                    </a:p>
                  </a:txBody>
                  <a:tcPr/>
                </a:tc>
                <a:tc>
                  <a:txBody>
                    <a:bodyPr/>
                    <a:lstStyle/>
                    <a:p>
                      <a:pPr algn="ctr"/>
                      <a:r>
                        <a:rPr lang="en-IN" dirty="0" smtClean="0"/>
                        <a:t>6.44 µs</a:t>
                      </a:r>
                      <a:endParaRPr lang="en-IN" dirty="0"/>
                    </a:p>
                  </a:txBody>
                  <a:tcPr/>
                </a:tc>
              </a:tr>
              <a:tr h="649095">
                <a:tc>
                  <a:txBody>
                    <a:bodyPr/>
                    <a:lstStyle/>
                    <a:p>
                      <a:r>
                        <a:rPr lang="en-US" dirty="0" smtClean="0"/>
                        <a:t>Random Forest Algorithm</a:t>
                      </a:r>
                      <a:endParaRPr lang="en-IN" dirty="0"/>
                    </a:p>
                  </a:txBody>
                  <a:tcPr/>
                </a:tc>
                <a:tc>
                  <a:txBody>
                    <a:bodyPr/>
                    <a:lstStyle/>
                    <a:p>
                      <a:pPr algn="ctr"/>
                      <a:r>
                        <a:rPr lang="en-IN" dirty="0" smtClean="0"/>
                        <a:t>79%</a:t>
                      </a:r>
                      <a:endParaRPr lang="en-IN" dirty="0"/>
                    </a:p>
                  </a:txBody>
                  <a:tcPr/>
                </a:tc>
                <a:tc>
                  <a:txBody>
                    <a:bodyPr/>
                    <a:lstStyle/>
                    <a:p>
                      <a:pPr algn="ctr"/>
                      <a:r>
                        <a:rPr lang="en-IN" dirty="0" smtClean="0"/>
                        <a:t>5.72 µs</a:t>
                      </a:r>
                      <a:endParaRPr lang="en-IN" dirty="0"/>
                    </a:p>
                  </a:txBody>
                  <a:tcPr/>
                </a:tc>
              </a:tr>
              <a:tr h="649095">
                <a:tc>
                  <a:txBody>
                    <a:bodyPr/>
                    <a:lstStyle/>
                    <a:p>
                      <a:r>
                        <a:rPr lang="en-US" dirty="0" smtClean="0"/>
                        <a:t>SVM</a:t>
                      </a:r>
                      <a:endParaRPr lang="en-IN" dirty="0"/>
                    </a:p>
                  </a:txBody>
                  <a:tcPr/>
                </a:tc>
                <a:tc>
                  <a:txBody>
                    <a:bodyPr/>
                    <a:lstStyle/>
                    <a:p>
                      <a:pPr algn="ctr"/>
                      <a:r>
                        <a:rPr lang="en-IN" dirty="0" smtClean="0"/>
                        <a:t>80%</a:t>
                      </a:r>
                      <a:endParaRPr lang="en-IN" dirty="0"/>
                    </a:p>
                  </a:txBody>
                  <a:tcPr/>
                </a:tc>
                <a:tc>
                  <a:txBody>
                    <a:bodyPr/>
                    <a:lstStyle/>
                    <a:p>
                      <a:pPr algn="ctr"/>
                      <a:r>
                        <a:rPr lang="en-IN" dirty="0" smtClean="0"/>
                        <a:t>6.44 µs</a:t>
                      </a:r>
                      <a:endParaRPr lang="en-IN" dirty="0"/>
                    </a:p>
                  </a:txBody>
                  <a:tcPr/>
                </a:tc>
              </a:tr>
            </a:tbl>
          </a:graphicData>
        </a:graphic>
      </p:graphicFrame>
    </p:spTree>
    <p:extLst>
      <p:ext uri="{BB962C8B-B14F-4D97-AF65-F5344CB8AC3E}">
        <p14:creationId xmlns:p14="http://schemas.microsoft.com/office/powerpoint/2010/main" val="1728682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C998A63-567E-4E27-BDE2-AAD3179819B6}"/>
              </a:ext>
            </a:extLst>
          </p:cNvPr>
          <p:cNvSpPr/>
          <p:nvPr/>
        </p:nvSpPr>
        <p:spPr>
          <a:xfrm>
            <a:off x="2988418" y="2828835"/>
            <a:ext cx="6215163" cy="1200329"/>
          </a:xfrm>
          <a:prstGeom prst="rect">
            <a:avLst/>
          </a:prstGeom>
        </p:spPr>
        <p:txBody>
          <a:bodyPr wrap="none">
            <a:spAutoFit/>
          </a:bodyPr>
          <a:lstStyle/>
          <a:p>
            <a:pPr lvl="0"/>
            <a:r>
              <a:rPr lang="en-IN" sz="7200" dirty="0">
                <a:solidFill>
                  <a:schemeClr val="accent1">
                    <a:lumMod val="75000"/>
                  </a:schemeClr>
                </a:solidFill>
              </a:rPr>
              <a:t>CONCLUSION</a:t>
            </a:r>
          </a:p>
        </p:txBody>
      </p:sp>
    </p:spTree>
    <p:extLst>
      <p:ext uri="{BB962C8B-B14F-4D97-AF65-F5344CB8AC3E}">
        <p14:creationId xmlns:p14="http://schemas.microsoft.com/office/powerpoint/2010/main" val="3910498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4CDD61A-EF98-4CCF-ABE0-4D678D067901}"/>
              </a:ext>
            </a:extLst>
          </p:cNvPr>
          <p:cNvSpPr txBox="1"/>
          <p:nvPr/>
        </p:nvSpPr>
        <p:spPr>
          <a:xfrm>
            <a:off x="724017" y="2882778"/>
            <a:ext cx="11078817" cy="1384995"/>
          </a:xfrm>
          <a:prstGeom prst="rect">
            <a:avLst/>
          </a:prstGeom>
          <a:noFill/>
        </p:spPr>
        <p:txBody>
          <a:bodyPr wrap="square">
            <a:spAutoFit/>
          </a:bodyPr>
          <a:lstStyle/>
          <a:p>
            <a:pPr lvl="0"/>
            <a:r>
              <a:rPr lang="en-US" sz="2800" dirty="0">
                <a:solidFill>
                  <a:schemeClr val="accent1">
                    <a:lumMod val="75000"/>
                  </a:schemeClr>
                </a:solidFill>
                <a:latin typeface="Times New Roman" panose="02020603050405020304" pitchFamily="18" charset="0"/>
                <a:cs typeface="Times New Roman" panose="02020603050405020304" pitchFamily="18" charset="0"/>
              </a:rPr>
              <a:t>From the above applied machine learning models, logistic regression gives better accuracy. </a:t>
            </a:r>
            <a:endParaRPr lang="en-US" sz="2800" dirty="0" smtClean="0">
              <a:solidFill>
                <a:schemeClr val="accent1">
                  <a:lumMod val="75000"/>
                </a:schemeClr>
              </a:solidFill>
              <a:latin typeface="Times New Roman" panose="02020603050405020304" pitchFamily="18" charset="0"/>
              <a:cs typeface="Times New Roman" panose="02020603050405020304" pitchFamily="18" charset="0"/>
            </a:endParaRPr>
          </a:p>
          <a:p>
            <a:pPr lvl="0"/>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So </a:t>
            </a:r>
            <a:r>
              <a:rPr lang="en-US" sz="2800" dirty="0">
                <a:solidFill>
                  <a:schemeClr val="accent1">
                    <a:lumMod val="75000"/>
                  </a:schemeClr>
                </a:solidFill>
                <a:latin typeface="Times New Roman" panose="02020603050405020304" pitchFamily="18" charset="0"/>
                <a:cs typeface="Times New Roman" panose="02020603050405020304" pitchFamily="18" charset="0"/>
              </a:rPr>
              <a:t>, logistic regression will be used for final </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prediction.</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33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 xmlns:a16="http://schemas.microsoft.com/office/drawing/2014/main" id="{3E1C5C84-D516-4683-A723-A1AC2247B9C6}"/>
              </a:ext>
            </a:extLst>
          </p:cNvPr>
          <p:cNvGraphicFramePr/>
          <p:nvPr>
            <p:extLst>
              <p:ext uri="{D42A27DB-BD31-4B8C-83A1-F6EECF244321}">
                <p14:modId xmlns:p14="http://schemas.microsoft.com/office/powerpoint/2010/main" val="471058062"/>
              </p:ext>
            </p:extLst>
          </p:nvPr>
        </p:nvGraphicFramePr>
        <p:xfrm>
          <a:off x="1298714" y="2431904"/>
          <a:ext cx="4161182"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 xmlns:a16="http://schemas.microsoft.com/office/drawing/2014/main" id="{B2731DB5-E56A-4FA5-8949-3E341424922C}"/>
              </a:ext>
            </a:extLst>
          </p:cNvPr>
          <p:cNvGraphicFramePr/>
          <p:nvPr>
            <p:extLst>
              <p:ext uri="{D42A27DB-BD31-4B8C-83A1-F6EECF244321}">
                <p14:modId xmlns:p14="http://schemas.microsoft.com/office/powerpoint/2010/main" val="290035588"/>
              </p:ext>
            </p:extLst>
          </p:nvPr>
        </p:nvGraphicFramePr>
        <p:xfrm>
          <a:off x="6394175" y="2415271"/>
          <a:ext cx="4161182" cy="3657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Rectangle 9">
            <a:extLst>
              <a:ext uri="{FF2B5EF4-FFF2-40B4-BE49-F238E27FC236}">
                <a16:creationId xmlns="" xmlns:a16="http://schemas.microsoft.com/office/drawing/2014/main" id="{5FF8E45C-CC27-4D75-B638-0992A6065A07}"/>
              </a:ext>
            </a:extLst>
          </p:cNvPr>
          <p:cNvSpPr/>
          <p:nvPr/>
        </p:nvSpPr>
        <p:spPr>
          <a:xfrm>
            <a:off x="5459896" y="5314119"/>
            <a:ext cx="503582" cy="238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 xmlns:a16="http://schemas.microsoft.com/office/drawing/2014/main" id="{93BA376A-9C78-4874-8CC5-B0549B8FBACE}"/>
              </a:ext>
            </a:extLst>
          </p:cNvPr>
          <p:cNvSpPr/>
          <p:nvPr/>
        </p:nvSpPr>
        <p:spPr>
          <a:xfrm>
            <a:off x="5797826" y="3034745"/>
            <a:ext cx="165652" cy="2279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 xmlns:a16="http://schemas.microsoft.com/office/drawing/2014/main" id="{2D41DA35-3469-41A8-97CB-B2758076F088}"/>
              </a:ext>
            </a:extLst>
          </p:cNvPr>
          <p:cNvSpPr/>
          <p:nvPr/>
        </p:nvSpPr>
        <p:spPr>
          <a:xfrm>
            <a:off x="5797826" y="2868963"/>
            <a:ext cx="596349"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6C86EDBF-ECA8-46C4-B0A0-C0400A88E343}"/>
              </a:ext>
            </a:extLst>
          </p:cNvPr>
          <p:cNvSpPr/>
          <p:nvPr/>
        </p:nvSpPr>
        <p:spPr>
          <a:xfrm>
            <a:off x="469971" y="664129"/>
            <a:ext cx="4122385" cy="923330"/>
          </a:xfrm>
          <a:prstGeom prst="rect">
            <a:avLst/>
          </a:prstGeom>
          <a:noFill/>
        </p:spPr>
        <p:txBody>
          <a:bodyPr wrap="square" lIns="91440" tIns="45720" rIns="91440" bIns="45720">
            <a:spAutoFit/>
          </a:bodyPr>
          <a:lstStyle/>
          <a:p>
            <a:r>
              <a:rPr lang="en-IN" sz="5400" cap="none" spc="0" dirty="0">
                <a:ln w="12700">
                  <a:solidFill>
                    <a:schemeClr val="accent1"/>
                  </a:solidFill>
                  <a:prstDash val="solid"/>
                </a:ln>
                <a:solidFill>
                  <a:schemeClr val="bg1"/>
                </a:solidFill>
                <a:effectLst>
                  <a:outerShdw dist="38100" dir="2640000" algn="bl" rotWithShape="0">
                    <a:schemeClr val="accent1"/>
                  </a:outerShdw>
                </a:effectLst>
                <a:latin typeface="Tw Cen MT Condensed Extra Bold" panose="020B0803020202020204" pitchFamily="34" charset="0"/>
                <a:cs typeface="Times New Roman" panose="02020603050405020304" pitchFamily="18" charset="0"/>
              </a:rPr>
              <a:t>SCOPE</a:t>
            </a:r>
          </a:p>
        </p:txBody>
      </p:sp>
    </p:spTree>
    <p:extLst>
      <p:ext uri="{BB962C8B-B14F-4D97-AF65-F5344CB8AC3E}">
        <p14:creationId xmlns:p14="http://schemas.microsoft.com/office/powerpoint/2010/main" val="1685205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794716" y="2897747"/>
            <a:ext cx="9079605" cy="1107996"/>
          </a:xfrm>
          <a:prstGeom prst="rect">
            <a:avLst/>
          </a:prstGeom>
          <a:noFill/>
        </p:spPr>
        <p:txBody>
          <a:bodyPr wrap="square" rtlCol="0">
            <a:spAutoFit/>
          </a:bodyPr>
          <a:lstStyle/>
          <a:p>
            <a:r>
              <a:rPr lang="en-US" sz="6600" dirty="0" smtClean="0">
                <a:solidFill>
                  <a:schemeClr val="accent1"/>
                </a:solidFill>
              </a:rPr>
              <a:t>LIVE STREAMING</a:t>
            </a:r>
            <a:endParaRPr lang="en-IN" sz="6600" dirty="0">
              <a:solidFill>
                <a:schemeClr val="accent1"/>
              </a:solidFill>
            </a:endParaRPr>
          </a:p>
        </p:txBody>
      </p:sp>
    </p:spTree>
    <p:extLst>
      <p:ext uri="{BB962C8B-B14F-4D97-AF65-F5344CB8AC3E}">
        <p14:creationId xmlns:p14="http://schemas.microsoft.com/office/powerpoint/2010/main" val="353741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2124" y="823187"/>
            <a:ext cx="11423561" cy="55490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5430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7881" y="1250122"/>
            <a:ext cx="11307652" cy="4924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8684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C998A63-567E-4E27-BDE2-AAD3179819B6}"/>
              </a:ext>
            </a:extLst>
          </p:cNvPr>
          <p:cNvSpPr/>
          <p:nvPr/>
        </p:nvSpPr>
        <p:spPr>
          <a:xfrm>
            <a:off x="2831324" y="2828835"/>
            <a:ext cx="6529352" cy="1200329"/>
          </a:xfrm>
          <a:prstGeom prst="rect">
            <a:avLst/>
          </a:prstGeom>
        </p:spPr>
        <p:txBody>
          <a:bodyPr wrap="none">
            <a:spAutoFit/>
          </a:bodyPr>
          <a:lstStyle/>
          <a:p>
            <a:pPr lvl="0"/>
            <a:r>
              <a:rPr lang="en-IN" sz="7200" dirty="0">
                <a:solidFill>
                  <a:schemeClr val="accent1">
                    <a:lumMod val="75000"/>
                  </a:schemeClr>
                </a:solidFill>
              </a:rPr>
              <a:t>FUTURE SCOPE</a:t>
            </a:r>
          </a:p>
        </p:txBody>
      </p:sp>
    </p:spTree>
    <p:extLst>
      <p:ext uri="{BB962C8B-B14F-4D97-AF65-F5344CB8AC3E}">
        <p14:creationId xmlns:p14="http://schemas.microsoft.com/office/powerpoint/2010/main" val="3650060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2329722-0FFD-4D29-A783-3866BA38845A}"/>
              </a:ext>
            </a:extLst>
          </p:cNvPr>
          <p:cNvSpPr txBox="1"/>
          <p:nvPr/>
        </p:nvSpPr>
        <p:spPr>
          <a:xfrm>
            <a:off x="556595" y="2022279"/>
            <a:ext cx="11078817" cy="3108543"/>
          </a:xfrm>
          <a:prstGeom prst="rect">
            <a:avLst/>
          </a:prstGeom>
          <a:noFill/>
        </p:spPr>
        <p:txBody>
          <a:bodyPr wrap="square">
            <a:spAutoFit/>
          </a:bodyPr>
          <a:lstStyle/>
          <a:p>
            <a:pPr marL="457200" lvl="0" indent="-457200">
              <a:buFont typeface="Wingdings" panose="05000000000000000000" pitchFamily="2" charset="2"/>
              <a:buChar char="Ø"/>
            </a:pPr>
            <a:r>
              <a:rPr lang="en-US" sz="2800" dirty="0">
                <a:solidFill>
                  <a:schemeClr val="accent1">
                    <a:lumMod val="75000"/>
                  </a:schemeClr>
                </a:solidFill>
                <a:latin typeface="Times New Roman" panose="02020603050405020304" pitchFamily="18" charset="0"/>
                <a:cs typeface="Times New Roman" panose="02020603050405020304" pitchFamily="18" charset="0"/>
              </a:rPr>
              <a:t>Trying neural network and deep neural network models such as RNN(Recurrent Neural Network) might result in higher accuracy and better </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performance.</a:t>
            </a:r>
          </a:p>
          <a:p>
            <a:pPr marL="457200" lvl="0" indent="-457200">
              <a:buFont typeface="Wingdings" panose="05000000000000000000" pitchFamily="2" charset="2"/>
              <a:buChar char="Ø"/>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Analysis </a:t>
            </a:r>
            <a:r>
              <a:rPr lang="en-US" sz="2800" dirty="0">
                <a:solidFill>
                  <a:schemeClr val="accent1">
                    <a:lumMod val="75000"/>
                  </a:schemeClr>
                </a:solidFill>
                <a:latin typeface="Times New Roman" panose="02020603050405020304" pitchFamily="18" charset="0"/>
                <a:cs typeface="Times New Roman" panose="02020603050405020304" pitchFamily="18" charset="0"/>
              </a:rPr>
              <a:t>of people’s sentiment during a disaster by applying sentiment-analysis on the tweet </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content.</a:t>
            </a:r>
            <a:r>
              <a:rPr lang="en-US" sz="2800" dirty="0">
                <a:solidFill>
                  <a:schemeClr val="accent1">
                    <a:lumMod val="75000"/>
                  </a:schemeClr>
                </a:solidFill>
                <a:latin typeface="Times New Roman" panose="02020603050405020304" pitchFamily="18" charset="0"/>
                <a:cs typeface="Times New Roman" panose="02020603050405020304" pitchFamily="18" charset="0"/>
              </a:rPr>
              <a:t>	</a:t>
            </a:r>
            <a:endParaRPr lang="en-US" sz="2800" dirty="0" smtClean="0">
              <a:solidFill>
                <a:schemeClr val="accent1">
                  <a:lumMod val="75000"/>
                </a:schemeClr>
              </a:solidFill>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Ø"/>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Involve </a:t>
            </a:r>
            <a:r>
              <a:rPr lang="en-US" sz="2800" dirty="0">
                <a:solidFill>
                  <a:schemeClr val="accent1">
                    <a:lumMod val="75000"/>
                  </a:schemeClr>
                </a:solidFill>
                <a:latin typeface="Times New Roman" panose="02020603050405020304" pitchFamily="18" charset="0"/>
                <a:cs typeface="Times New Roman" panose="02020603050405020304" pitchFamily="18" charset="0"/>
              </a:rPr>
              <a:t>the use of other popular social networking sites such as Facebook and Google+ in order to increase our database.</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6FE9FBFF-93CB-4A91-A886-5C3B72E2E206}"/>
              </a:ext>
            </a:extLst>
          </p:cNvPr>
          <p:cNvSpPr/>
          <p:nvPr/>
        </p:nvSpPr>
        <p:spPr>
          <a:xfrm>
            <a:off x="3755363" y="660228"/>
            <a:ext cx="4681282" cy="707886"/>
          </a:xfrm>
          <a:prstGeom prst="rect">
            <a:avLst/>
          </a:prstGeom>
        </p:spPr>
        <p:txBody>
          <a:bodyPr wrap="none">
            <a:spAutoFit/>
          </a:bodyPr>
          <a:lstStyle/>
          <a:p>
            <a:pPr algn="ctr"/>
            <a:r>
              <a:rPr lang="en-IN" sz="4000" i="1"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Enhancements</a:t>
            </a:r>
          </a:p>
        </p:txBody>
      </p:sp>
    </p:spTree>
    <p:extLst>
      <p:ext uri="{BB962C8B-B14F-4D97-AF65-F5344CB8AC3E}">
        <p14:creationId xmlns:p14="http://schemas.microsoft.com/office/powerpoint/2010/main" val="3465402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F121F940-D1B0-4AB3-AE19-A40B836FF995}"/>
              </a:ext>
            </a:extLst>
          </p:cNvPr>
          <p:cNvSpPr/>
          <p:nvPr/>
        </p:nvSpPr>
        <p:spPr>
          <a:xfrm>
            <a:off x="3131470" y="2828835"/>
            <a:ext cx="5929059" cy="1200329"/>
          </a:xfrm>
          <a:prstGeom prst="rect">
            <a:avLst/>
          </a:prstGeom>
        </p:spPr>
        <p:txBody>
          <a:bodyPr wrap="none">
            <a:spAutoFit/>
          </a:bodyPr>
          <a:lstStyle/>
          <a:p>
            <a:pPr lvl="0"/>
            <a:r>
              <a:rPr lang="en-IN" sz="7200" dirty="0">
                <a:solidFill>
                  <a:schemeClr val="accent1">
                    <a:lumMod val="75000"/>
                  </a:schemeClr>
                </a:solidFill>
              </a:rPr>
              <a:t>THANK - YOU</a:t>
            </a:r>
          </a:p>
        </p:txBody>
      </p:sp>
    </p:spTree>
    <p:extLst>
      <p:ext uri="{BB962C8B-B14F-4D97-AF65-F5344CB8AC3E}">
        <p14:creationId xmlns:p14="http://schemas.microsoft.com/office/powerpoint/2010/main" val="132462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345475" y="1637437"/>
            <a:ext cx="9157063" cy="4708981"/>
          </a:xfrm>
          <a:prstGeom prst="rect">
            <a:avLst/>
          </a:prstGeom>
        </p:spPr>
        <p:txBody>
          <a:bodyPr wrap="square">
            <a:spAutoFit/>
          </a:bodyPr>
          <a:lstStyle/>
          <a:p>
            <a:pPr>
              <a:buFont typeface="Arial" pitchFamily="34" charset="0"/>
              <a:buChar char="•"/>
            </a:pPr>
            <a:r>
              <a:rPr lang="en-IN" sz="2000" dirty="0">
                <a:cs typeface="Times New Roman" panose="02020603050405020304" pitchFamily="18" charset="0"/>
              </a:rPr>
              <a:t> </a:t>
            </a:r>
            <a:r>
              <a:rPr lang="en-US" sz="2000" dirty="0" smtClean="0"/>
              <a:t>Twitter </a:t>
            </a:r>
            <a:r>
              <a:rPr lang="en-US" sz="2000" dirty="0"/>
              <a:t>has become an important communication channel in times of </a:t>
            </a:r>
            <a:r>
              <a:rPr lang="en-US" sz="2000" dirty="0" smtClean="0"/>
              <a:t>emergency.</a:t>
            </a:r>
            <a:endParaRPr lang="en-IN" sz="2000" dirty="0">
              <a:cs typeface="Times New Roman" panose="02020603050405020304" pitchFamily="18" charset="0"/>
            </a:endParaRPr>
          </a:p>
          <a:p>
            <a:pPr>
              <a:buFont typeface="Arial" pitchFamily="34" charset="0"/>
              <a:buChar char="•"/>
            </a:pPr>
            <a:r>
              <a:rPr lang="en-IN" sz="2000" dirty="0">
                <a:cs typeface="Times New Roman" panose="02020603050405020304" pitchFamily="18" charset="0"/>
              </a:rPr>
              <a:t> </a:t>
            </a:r>
            <a:r>
              <a:rPr lang="en-US" sz="2000" dirty="0"/>
              <a:t>The ubiquitousness of smartphones enables people to announce an emergency they’re observing in real-time. Because of this, more agencies are interested in </a:t>
            </a:r>
            <a:r>
              <a:rPr lang="en-US" sz="2000" dirty="0" smtClean="0"/>
              <a:t>programmatically </a:t>
            </a:r>
            <a:r>
              <a:rPr lang="en-US" sz="2000" dirty="0"/>
              <a:t>monitoring Twitter (i.e. disaster relief organizations and news agencies</a:t>
            </a:r>
            <a:r>
              <a:rPr lang="en-US" sz="2000" dirty="0" smtClean="0"/>
              <a:t>).</a:t>
            </a:r>
          </a:p>
          <a:p>
            <a:pPr>
              <a:buFont typeface="Arial" pitchFamily="34" charset="0"/>
              <a:buChar char="•"/>
            </a:pPr>
            <a:r>
              <a:rPr lang="en-US" sz="2000" dirty="0">
                <a:cs typeface="Times New Roman" panose="02020603050405020304" pitchFamily="18" charset="0"/>
              </a:rPr>
              <a:t>A </a:t>
            </a:r>
            <a:r>
              <a:rPr lang="en-US" sz="2000" dirty="0" smtClean="0">
                <a:cs typeface="Times New Roman" panose="02020603050405020304" pitchFamily="18" charset="0"/>
              </a:rPr>
              <a:t>primary goal </a:t>
            </a:r>
            <a:r>
              <a:rPr lang="en-US" sz="2000" dirty="0">
                <a:cs typeface="Times New Roman" panose="02020603050405020304" pitchFamily="18" charset="0"/>
              </a:rPr>
              <a:t>of our work is to capture tweets that relate to a hazard event, regardless of situational awareness</a:t>
            </a:r>
            <a:r>
              <a:rPr lang="en-US" sz="2000" dirty="0" smtClean="0">
                <a:cs typeface="Times New Roman" panose="02020603050405020304" pitchFamily="18" charset="0"/>
              </a:rPr>
              <a:t>.</a:t>
            </a:r>
          </a:p>
          <a:p>
            <a:pPr>
              <a:buFont typeface="Arial" pitchFamily="34" charset="0"/>
              <a:buChar char="•"/>
            </a:pPr>
            <a:r>
              <a:rPr lang="en-US" sz="2000" dirty="0">
                <a:cs typeface="Times New Roman" panose="02020603050405020304" pitchFamily="18" charset="0"/>
              </a:rPr>
              <a:t>This type of tweet categorization can be useful both during and after disaster events. During events, tweets can help crisis managers, first responders, and others take effective action.  After the event, analysts can use social  media  information  to  understand  people’s  behavior during the event</a:t>
            </a:r>
            <a:r>
              <a:rPr lang="en-US" sz="2000" dirty="0" smtClean="0">
                <a:cs typeface="Times New Roman" panose="02020603050405020304" pitchFamily="18" charset="0"/>
              </a:rPr>
              <a:t>.</a:t>
            </a:r>
          </a:p>
          <a:p>
            <a:pPr>
              <a:buFont typeface="Arial" pitchFamily="34" charset="0"/>
              <a:buChar char="•"/>
            </a:pPr>
            <a:r>
              <a:rPr lang="en-US" sz="2000" dirty="0">
                <a:cs typeface="Times New Roman" panose="02020603050405020304" pitchFamily="18" charset="0"/>
              </a:rPr>
              <a:t>This type of </a:t>
            </a:r>
            <a:r>
              <a:rPr lang="en-US" sz="2000" dirty="0" smtClean="0">
                <a:cs typeface="Times New Roman" panose="02020603050405020304" pitchFamily="18" charset="0"/>
              </a:rPr>
              <a:t>understanding is </a:t>
            </a:r>
            <a:r>
              <a:rPr lang="en-US" sz="2000" dirty="0">
                <a:cs typeface="Times New Roman" panose="02020603050405020304" pitchFamily="18" charset="0"/>
              </a:rPr>
              <a:t>of critical importance for improving risk </a:t>
            </a:r>
            <a:r>
              <a:rPr lang="en-US" sz="2000" dirty="0" smtClean="0">
                <a:cs typeface="Times New Roman" panose="02020603050405020304" pitchFamily="18" charset="0"/>
              </a:rPr>
              <a:t>communication </a:t>
            </a:r>
            <a:r>
              <a:rPr lang="en-US" sz="2000" dirty="0">
                <a:cs typeface="Times New Roman" panose="02020603050405020304" pitchFamily="18" charset="0"/>
              </a:rPr>
              <a:t>and protective decision-making leading </a:t>
            </a:r>
            <a:r>
              <a:rPr lang="en-US" sz="2000" dirty="0" smtClean="0">
                <a:cs typeface="Times New Roman" panose="02020603050405020304" pitchFamily="18" charset="0"/>
              </a:rPr>
              <a:t>up to </a:t>
            </a:r>
            <a:r>
              <a:rPr lang="en-US" sz="2000" dirty="0">
                <a:cs typeface="Times New Roman" panose="02020603050405020304" pitchFamily="18" charset="0"/>
              </a:rPr>
              <a:t>and during disasters, and thus for reducing harm.</a:t>
            </a:r>
            <a:r>
              <a:rPr lang="en-IN" sz="2000" dirty="0">
                <a:cs typeface="Times New Roman" panose="02020603050405020304" pitchFamily="18" charset="0"/>
              </a:rPr>
              <a:t/>
            </a:r>
            <a:br>
              <a:rPr lang="en-IN" sz="2000" dirty="0">
                <a:cs typeface="Times New Roman" panose="02020603050405020304" pitchFamily="18" charset="0"/>
              </a:rPr>
            </a:br>
            <a:endParaRPr lang="en-IN" sz="2000" dirty="0"/>
          </a:p>
        </p:txBody>
      </p:sp>
      <p:sp>
        <p:nvSpPr>
          <p:cNvPr id="13" name="TextBox 12"/>
          <p:cNvSpPr txBox="1"/>
          <p:nvPr/>
        </p:nvSpPr>
        <p:spPr>
          <a:xfrm>
            <a:off x="1345475" y="493698"/>
            <a:ext cx="9084731" cy="923330"/>
          </a:xfrm>
          <a:prstGeom prst="rect">
            <a:avLst/>
          </a:prstGeom>
          <a:noFill/>
        </p:spPr>
        <p:txBody>
          <a:bodyPr wrap="none" rtlCol="0">
            <a:spAutoFit/>
          </a:bodyPr>
          <a:lstStyle/>
          <a:p>
            <a:pPr algn="ctr"/>
            <a:r>
              <a:rPr lang="en-IN" sz="5400" i="1"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a:t>
            </a:r>
            <a:r>
              <a:rPr lang="en-IN" sz="5400" i="1" dirty="0" smtClean="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Twitter Disaster Analysis </a:t>
            </a:r>
            <a:r>
              <a:rPr lang="en-IN" sz="5400" i="1"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3549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C8B9DFF-F15B-4B28-800A-D6D31AEB2BD1}"/>
              </a:ext>
            </a:extLst>
          </p:cNvPr>
          <p:cNvSpPr/>
          <p:nvPr/>
        </p:nvSpPr>
        <p:spPr>
          <a:xfrm>
            <a:off x="562530" y="2828835"/>
            <a:ext cx="11066940" cy="1200329"/>
          </a:xfrm>
          <a:prstGeom prst="rect">
            <a:avLst/>
          </a:prstGeom>
        </p:spPr>
        <p:txBody>
          <a:bodyPr wrap="none">
            <a:spAutoFit/>
          </a:bodyPr>
          <a:lstStyle/>
          <a:p>
            <a:pPr lvl="0"/>
            <a:r>
              <a:rPr lang="en-IN" sz="7200" dirty="0">
                <a:solidFill>
                  <a:schemeClr val="accent1">
                    <a:lumMod val="75000"/>
                  </a:schemeClr>
                </a:solidFill>
              </a:rPr>
              <a:t>AVAILABILITY OF DATASET</a:t>
            </a:r>
          </a:p>
        </p:txBody>
      </p:sp>
    </p:spTree>
    <p:extLst>
      <p:ext uri="{BB962C8B-B14F-4D97-AF65-F5344CB8AC3E}">
        <p14:creationId xmlns:p14="http://schemas.microsoft.com/office/powerpoint/2010/main" val="24997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a:extLst>
              <a:ext uri="{FF2B5EF4-FFF2-40B4-BE49-F238E27FC236}">
                <a16:creationId xmlns="" xmlns:a16="http://schemas.microsoft.com/office/drawing/2014/main" id="{E65219DF-CD1C-4F6A-902D-32318A9A7E51}"/>
              </a:ext>
            </a:extLst>
          </p:cNvPr>
          <p:cNvSpPr txBox="1"/>
          <p:nvPr/>
        </p:nvSpPr>
        <p:spPr>
          <a:xfrm>
            <a:off x="586358" y="1291104"/>
            <a:ext cx="11260183"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t>Figure Eight Inc</a:t>
            </a:r>
            <a:r>
              <a:rPr lang="en-IN" sz="2000" dirty="0" smtClean="0"/>
              <a:t>.</a:t>
            </a:r>
            <a:r>
              <a:rPr lang="en-US" sz="2000" dirty="0">
                <a:solidFill>
                  <a:schemeClr val="accent1">
                    <a:lumMod val="50000"/>
                  </a:schemeClr>
                </a:solidFill>
              </a:rPr>
              <a:t> </a:t>
            </a:r>
            <a:r>
              <a:rPr lang="en-US" sz="2000" dirty="0" smtClean="0">
                <a:solidFill>
                  <a:schemeClr val="accent1">
                    <a:lumMod val="50000"/>
                  </a:schemeClr>
                </a:solidFill>
              </a:rPr>
              <a:t>shared their </a:t>
            </a:r>
            <a:r>
              <a:rPr lang="en-US" sz="2000" dirty="0">
                <a:solidFill>
                  <a:schemeClr val="accent1">
                    <a:lumMod val="50000"/>
                  </a:schemeClr>
                </a:solidFill>
              </a:rPr>
              <a:t>dataset on </a:t>
            </a:r>
            <a:r>
              <a:rPr lang="en-US" sz="2000" dirty="0">
                <a:solidFill>
                  <a:schemeClr val="accent1">
                    <a:lumMod val="50000"/>
                  </a:schemeClr>
                </a:solidFill>
                <a:hlinkClick r:id="rId2"/>
              </a:rPr>
              <a:t>https://appen.com/open-source-datasets</a:t>
            </a:r>
            <a:r>
              <a:rPr lang="en-US" sz="2000" dirty="0" smtClean="0">
                <a:solidFill>
                  <a:schemeClr val="accent1">
                    <a:lumMod val="50000"/>
                  </a:schemeClr>
                </a:solidFill>
                <a:hlinkClick r:id="rId2"/>
              </a:rPr>
              <a:t>/</a:t>
            </a:r>
            <a:r>
              <a:rPr lang="en-US" sz="2000" dirty="0" smtClean="0">
                <a:solidFill>
                  <a:schemeClr val="accent1">
                    <a:lumMod val="50000"/>
                  </a:schemeClr>
                </a:solidFill>
              </a:rPr>
              <a:t>  and consists of :</a:t>
            </a:r>
          </a:p>
          <a:p>
            <a:pPr marL="342900" indent="-342900">
              <a:buFont typeface="Arial" panose="020B0604020202020204" pitchFamily="34" charset="0"/>
              <a:buChar char="•"/>
            </a:pPr>
            <a:r>
              <a:rPr lang="en-US" sz="2000" dirty="0" smtClean="0"/>
              <a:t>The text of tweet</a:t>
            </a:r>
          </a:p>
          <a:p>
            <a:pPr marL="342900" indent="-342900">
              <a:buFont typeface="Arial" panose="020B0604020202020204" pitchFamily="34" charset="0"/>
              <a:buChar char="•"/>
            </a:pPr>
            <a:r>
              <a:rPr lang="en-US" sz="2000" dirty="0" smtClean="0"/>
              <a:t>A keyword from the tweet</a:t>
            </a:r>
          </a:p>
          <a:p>
            <a:pPr marL="342900" indent="-342900">
              <a:buFont typeface="Arial" panose="020B0604020202020204" pitchFamily="34" charset="0"/>
              <a:buChar char="•"/>
            </a:pPr>
            <a:r>
              <a:rPr lang="en-US" sz="2000" dirty="0" smtClean="0"/>
              <a:t>The location </a:t>
            </a:r>
            <a:r>
              <a:rPr lang="en-US" sz="2000" dirty="0" smtClean="0"/>
              <a:t>of the </a:t>
            </a:r>
            <a:r>
              <a:rPr lang="en-US" sz="2000" dirty="0" smtClean="0"/>
              <a:t>tweet </a:t>
            </a:r>
            <a:endParaRPr lang="en-IN" sz="2000" dirty="0"/>
          </a:p>
        </p:txBody>
      </p:sp>
      <p:sp>
        <p:nvSpPr>
          <p:cNvPr id="15" name="TextBox 7">
            <a:extLst>
              <a:ext uri="{FF2B5EF4-FFF2-40B4-BE49-F238E27FC236}">
                <a16:creationId xmlns="" xmlns:a16="http://schemas.microsoft.com/office/drawing/2014/main" id="{A910A2AB-63FD-4E2E-A4E7-85BCE9465457}"/>
              </a:ext>
            </a:extLst>
          </p:cNvPr>
          <p:cNvSpPr txBox="1"/>
          <p:nvPr/>
        </p:nvSpPr>
        <p:spPr>
          <a:xfrm>
            <a:off x="5129349" y="3229932"/>
            <a:ext cx="438912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a:p>
            <a:endParaRPr lang="en-US" dirty="0"/>
          </a:p>
        </p:txBody>
      </p:sp>
      <p:sp>
        <p:nvSpPr>
          <p:cNvPr id="20" name="Rectangle 19">
            <a:extLst>
              <a:ext uri="{FF2B5EF4-FFF2-40B4-BE49-F238E27FC236}">
                <a16:creationId xmlns="" xmlns:a16="http://schemas.microsoft.com/office/drawing/2014/main" id="{6F3CD6A6-07B6-4EA3-BB35-B2760831BEF3}"/>
              </a:ext>
            </a:extLst>
          </p:cNvPr>
          <p:cNvSpPr/>
          <p:nvPr/>
        </p:nvSpPr>
        <p:spPr>
          <a:xfrm>
            <a:off x="4926449" y="381503"/>
            <a:ext cx="2339102" cy="923330"/>
          </a:xfrm>
          <a:prstGeom prst="rect">
            <a:avLst/>
          </a:prstGeom>
          <a:noFill/>
        </p:spPr>
        <p:txBody>
          <a:bodyPr wrap="none" lIns="91440" tIns="45720" rIns="91440" bIns="45720">
            <a:spAutoFit/>
          </a:bodyPr>
          <a:lstStyle/>
          <a:p>
            <a:pPr algn="ctr"/>
            <a:r>
              <a:rPr lang="en-IN" sz="5400" i="1" cap="none" spc="0" dirty="0">
                <a:ln w="12700">
                  <a:solidFill>
                    <a:schemeClr val="accent1"/>
                  </a:solidFill>
                  <a:prstDash val="solid"/>
                </a:ln>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a:t>
            </a:r>
          </a:p>
        </p:txBody>
      </p:sp>
      <p:pic>
        <p:nvPicPr>
          <p:cNvPr id="5" name="Picture 4"/>
          <p:cNvPicPr>
            <a:picLocks noChangeAspect="1"/>
          </p:cNvPicPr>
          <p:nvPr/>
        </p:nvPicPr>
        <p:blipFill rotWithShape="1">
          <a:blip r:embed="rId3"/>
          <a:srcRect l="1769" t="24426" r="18358" b="36138"/>
          <a:stretch/>
        </p:blipFill>
        <p:spPr>
          <a:xfrm>
            <a:off x="654310" y="2921272"/>
            <a:ext cx="7714447" cy="2314055"/>
          </a:xfrm>
          <a:prstGeom prst="rect">
            <a:avLst/>
          </a:prstGeom>
        </p:spPr>
      </p:pic>
    </p:spTree>
    <p:extLst>
      <p:ext uri="{BB962C8B-B14F-4D97-AF65-F5344CB8AC3E}">
        <p14:creationId xmlns:p14="http://schemas.microsoft.com/office/powerpoint/2010/main" val="224840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C8B9DFF-F15B-4B28-800A-D6D31AEB2BD1}"/>
              </a:ext>
            </a:extLst>
          </p:cNvPr>
          <p:cNvSpPr/>
          <p:nvPr/>
        </p:nvSpPr>
        <p:spPr>
          <a:xfrm>
            <a:off x="0" y="2875002"/>
            <a:ext cx="12192000" cy="1107996"/>
          </a:xfrm>
          <a:prstGeom prst="rect">
            <a:avLst/>
          </a:prstGeom>
        </p:spPr>
        <p:txBody>
          <a:bodyPr wrap="square">
            <a:spAutoFit/>
          </a:bodyPr>
          <a:lstStyle/>
          <a:p>
            <a:pPr lvl="0"/>
            <a:r>
              <a:rPr lang="en-IN" sz="6600" dirty="0">
                <a:solidFill>
                  <a:schemeClr val="accent1">
                    <a:lumMod val="75000"/>
                  </a:schemeClr>
                </a:solidFill>
              </a:rPr>
              <a:t>TOOLS FOR IMPLEMENTATION</a:t>
            </a:r>
          </a:p>
        </p:txBody>
      </p:sp>
    </p:spTree>
    <p:extLst>
      <p:ext uri="{BB962C8B-B14F-4D97-AF65-F5344CB8AC3E}">
        <p14:creationId xmlns:p14="http://schemas.microsoft.com/office/powerpoint/2010/main" val="3051481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47102B00-E89B-4F8C-B59F-AC42A715E53C}"/>
              </a:ext>
            </a:extLst>
          </p:cNvPr>
          <p:cNvSpPr txBox="1"/>
          <p:nvPr/>
        </p:nvSpPr>
        <p:spPr>
          <a:xfrm>
            <a:off x="413657" y="1979469"/>
            <a:ext cx="11364686" cy="3739485"/>
          </a:xfrm>
          <a:prstGeom prst="rect">
            <a:avLst/>
          </a:prstGeom>
          <a:noFill/>
        </p:spPr>
        <p:txBody>
          <a:bodyPr wrap="square" rtlCol="0">
            <a:spAutoFit/>
          </a:bodyPr>
          <a:lstStyle/>
          <a:p>
            <a:pPr marL="285750" lvl="0" indent="-285750">
              <a:buFont typeface="Wingdings" panose="05000000000000000000" pitchFamily="2" charset="2"/>
              <a:buChar char="§"/>
            </a:pPr>
            <a:r>
              <a:rPr lang="en-US" sz="2000" dirty="0">
                <a:solidFill>
                  <a:schemeClr val="accent1">
                    <a:lumMod val="75000"/>
                  </a:schemeClr>
                </a:solidFill>
                <a:latin typeface="Arial" pitchFamily="34" charset="0"/>
                <a:cs typeface="Arial" pitchFamily="34" charset="0"/>
              </a:rPr>
              <a:t>Hardware: </a:t>
            </a:r>
          </a:p>
          <a:p>
            <a:pPr lvl="1"/>
            <a:r>
              <a:rPr lang="en-US" dirty="0">
                <a:solidFill>
                  <a:schemeClr val="accent1">
                    <a:lumMod val="50000"/>
                  </a:schemeClr>
                </a:solidFill>
                <a:latin typeface="Arial" pitchFamily="34" charset="0"/>
                <a:cs typeface="Arial" pitchFamily="34" charset="0"/>
              </a:rPr>
              <a:t>Processor – Intel(R) Core TM i5-6200U CPU @2.30GHz 2.40GHz</a:t>
            </a:r>
          </a:p>
          <a:p>
            <a:pPr lvl="1"/>
            <a:r>
              <a:rPr lang="en-US" dirty="0">
                <a:solidFill>
                  <a:schemeClr val="accent1">
                    <a:lumMod val="50000"/>
                  </a:schemeClr>
                </a:solidFill>
                <a:latin typeface="Arial" pitchFamily="34" charset="0"/>
                <a:cs typeface="Arial" pitchFamily="34" charset="0"/>
              </a:rPr>
              <a:t>RAM – 8GB</a:t>
            </a:r>
          </a:p>
          <a:p>
            <a:pPr lvl="1"/>
            <a:r>
              <a:rPr lang="en-US" dirty="0">
                <a:solidFill>
                  <a:schemeClr val="accent1">
                    <a:lumMod val="50000"/>
                  </a:schemeClr>
                </a:solidFill>
                <a:latin typeface="Arial" pitchFamily="34" charset="0"/>
                <a:cs typeface="Arial" pitchFamily="34" charset="0"/>
              </a:rPr>
              <a:t>System type – 64-bit Operating System, x64-based processor</a:t>
            </a:r>
          </a:p>
          <a:p>
            <a:pPr lvl="1">
              <a:buNone/>
            </a:pPr>
            <a:endParaRPr lang="en-IN" sz="1700" dirty="0">
              <a:latin typeface="Arial" pitchFamily="34" charset="0"/>
              <a:cs typeface="Arial" pitchFamily="34" charset="0"/>
            </a:endParaRPr>
          </a:p>
          <a:p>
            <a:pPr marL="285750" lvl="0" indent="-285750">
              <a:buFont typeface="Wingdings" panose="05000000000000000000" pitchFamily="2" charset="2"/>
              <a:buChar char="§"/>
            </a:pPr>
            <a:r>
              <a:rPr lang="en-US" sz="2000" dirty="0">
                <a:solidFill>
                  <a:schemeClr val="accent1">
                    <a:lumMod val="75000"/>
                  </a:schemeClr>
                </a:solidFill>
                <a:latin typeface="Arial" pitchFamily="34" charset="0"/>
                <a:cs typeface="Arial" pitchFamily="34" charset="0"/>
              </a:rPr>
              <a:t>Software Requirements: </a:t>
            </a:r>
          </a:p>
          <a:p>
            <a:pPr lvl="1"/>
            <a:r>
              <a:rPr lang="en-US" dirty="0">
                <a:solidFill>
                  <a:schemeClr val="accent1">
                    <a:lumMod val="50000"/>
                  </a:schemeClr>
                </a:solidFill>
                <a:latin typeface="Arial" pitchFamily="34" charset="0"/>
                <a:cs typeface="Arial" pitchFamily="34" charset="0"/>
              </a:rPr>
              <a:t>Operating System - Windows 10</a:t>
            </a:r>
          </a:p>
          <a:p>
            <a:pPr lvl="1"/>
            <a:r>
              <a:rPr lang="en-US" dirty="0">
                <a:solidFill>
                  <a:schemeClr val="accent1">
                    <a:lumMod val="50000"/>
                  </a:schemeClr>
                </a:solidFill>
                <a:latin typeface="Arial" pitchFamily="34" charset="0"/>
                <a:cs typeface="Arial" pitchFamily="34" charset="0"/>
              </a:rPr>
              <a:t>GPU – RADEON Graphics</a:t>
            </a:r>
          </a:p>
          <a:p>
            <a:pPr lvl="1"/>
            <a:endParaRPr lang="en-US" sz="1700" dirty="0">
              <a:latin typeface="Arial" pitchFamily="34" charset="0"/>
              <a:cs typeface="Arial" pitchFamily="34" charset="0"/>
            </a:endParaRPr>
          </a:p>
          <a:p>
            <a:pPr marL="285750" lvl="0" indent="-285750">
              <a:buFont typeface="Wingdings" panose="05000000000000000000" pitchFamily="2" charset="2"/>
              <a:buChar char="§"/>
            </a:pPr>
            <a:r>
              <a:rPr lang="en-US" sz="2000" dirty="0">
                <a:solidFill>
                  <a:schemeClr val="accent1">
                    <a:lumMod val="75000"/>
                  </a:schemeClr>
                </a:solidFill>
                <a:latin typeface="Arial" pitchFamily="34" charset="0"/>
                <a:cs typeface="Arial" pitchFamily="34" charset="0"/>
              </a:rPr>
              <a:t>External interfaces / Tools / Libraries:</a:t>
            </a:r>
            <a:endParaRPr lang="en-IN" sz="2000" dirty="0">
              <a:solidFill>
                <a:schemeClr val="accent1">
                  <a:lumMod val="75000"/>
                </a:schemeClr>
              </a:solidFill>
              <a:latin typeface="Arial" pitchFamily="34" charset="0"/>
              <a:cs typeface="Arial" pitchFamily="34" charset="0"/>
            </a:endParaRPr>
          </a:p>
          <a:p>
            <a:pPr lvl="1"/>
            <a:r>
              <a:rPr lang="en-US" dirty="0" err="1" smtClean="0">
                <a:solidFill>
                  <a:schemeClr val="accent1">
                    <a:lumMod val="50000"/>
                  </a:schemeClr>
                </a:solidFill>
                <a:latin typeface="Arial" pitchFamily="34" charset="0"/>
                <a:cs typeface="Arial" pitchFamily="34" charset="0"/>
              </a:rPr>
              <a:t>VSCode</a:t>
            </a:r>
            <a:r>
              <a:rPr lang="en-US" dirty="0" smtClean="0">
                <a:solidFill>
                  <a:schemeClr val="accent1">
                    <a:lumMod val="50000"/>
                  </a:schemeClr>
                </a:solidFill>
                <a:latin typeface="Arial" pitchFamily="34" charset="0"/>
                <a:cs typeface="Arial" pitchFamily="34" charset="0"/>
              </a:rPr>
              <a:t>, Python Console</a:t>
            </a:r>
            <a:endParaRPr lang="en-US" dirty="0">
              <a:solidFill>
                <a:schemeClr val="accent1">
                  <a:lumMod val="50000"/>
                </a:schemeClr>
              </a:solidFill>
              <a:latin typeface="Arial" pitchFamily="34" charset="0"/>
              <a:cs typeface="Arial" pitchFamily="34" charset="0"/>
            </a:endParaRPr>
          </a:p>
          <a:p>
            <a:pPr lvl="1"/>
            <a:endParaRPr lang="en-IN" sz="1700" dirty="0">
              <a:latin typeface="Arial" pitchFamily="34" charset="0"/>
              <a:cs typeface="Arial" pitchFamily="34" charset="0"/>
            </a:endParaRPr>
          </a:p>
          <a:p>
            <a:endParaRPr lang="en-US" dirty="0"/>
          </a:p>
        </p:txBody>
      </p:sp>
      <p:sp>
        <p:nvSpPr>
          <p:cNvPr id="8" name="Rectangle 7">
            <a:extLst>
              <a:ext uri="{FF2B5EF4-FFF2-40B4-BE49-F238E27FC236}">
                <a16:creationId xmlns="" xmlns:a16="http://schemas.microsoft.com/office/drawing/2014/main" id="{D9680044-7E8E-4159-A48F-330B62DEC4B1}"/>
              </a:ext>
            </a:extLst>
          </p:cNvPr>
          <p:cNvSpPr/>
          <p:nvPr/>
        </p:nvSpPr>
        <p:spPr>
          <a:xfrm>
            <a:off x="4034807" y="677381"/>
            <a:ext cx="4122385" cy="923330"/>
          </a:xfrm>
          <a:prstGeom prst="rect">
            <a:avLst/>
          </a:prstGeom>
          <a:noFill/>
        </p:spPr>
        <p:txBody>
          <a:bodyPr wrap="square" lIns="91440" tIns="45720" rIns="91440" bIns="45720">
            <a:spAutoFit/>
          </a:bodyPr>
          <a:lstStyle/>
          <a:p>
            <a:pPr algn="ctr"/>
            <a:r>
              <a:rPr lang="en-IN" sz="5400" cap="none" spc="0" dirty="0">
                <a:ln w="12700">
                  <a:solidFill>
                    <a:schemeClr val="accent1"/>
                  </a:solidFill>
                  <a:prstDash val="solid"/>
                </a:ln>
                <a:solidFill>
                  <a:schemeClr val="accent1">
                    <a:lumMod val="50000"/>
                  </a:schemeClr>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Specifications</a:t>
            </a:r>
          </a:p>
        </p:txBody>
      </p:sp>
    </p:spTree>
    <p:extLst>
      <p:ext uri="{BB962C8B-B14F-4D97-AF65-F5344CB8AC3E}">
        <p14:creationId xmlns:p14="http://schemas.microsoft.com/office/powerpoint/2010/main" val="1430173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8750" y="2936382"/>
            <a:ext cx="10225825" cy="1107996"/>
          </a:xfrm>
          <a:prstGeom prst="rect">
            <a:avLst/>
          </a:prstGeom>
          <a:noFill/>
        </p:spPr>
        <p:txBody>
          <a:bodyPr wrap="square" rtlCol="0">
            <a:spAutoFit/>
          </a:bodyPr>
          <a:lstStyle/>
          <a:p>
            <a:r>
              <a:rPr lang="en-US" sz="6600" dirty="0" smtClean="0">
                <a:solidFill>
                  <a:schemeClr val="accent1"/>
                </a:solidFill>
                <a:latin typeface="+mj-lt"/>
              </a:rPr>
              <a:t>DATA-PREPROCESSING</a:t>
            </a:r>
            <a:endParaRPr lang="en-IN" sz="6600" dirty="0">
              <a:solidFill>
                <a:schemeClr val="accent1"/>
              </a:solidFill>
              <a:latin typeface="+mj-lt"/>
            </a:endParaRPr>
          </a:p>
        </p:txBody>
      </p:sp>
    </p:spTree>
    <p:extLst>
      <p:ext uri="{BB962C8B-B14F-4D97-AF65-F5344CB8AC3E}">
        <p14:creationId xmlns:p14="http://schemas.microsoft.com/office/powerpoint/2010/main" val="2772746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975" y="2125014"/>
            <a:ext cx="6671256" cy="2308324"/>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t>ANAYSIS OF MISSING  VALUES</a:t>
            </a:r>
          </a:p>
          <a:p>
            <a:pPr marL="285750" indent="-285750">
              <a:buFont typeface="Wingdings" panose="05000000000000000000" pitchFamily="2" charset="2"/>
              <a:buChar char="Ø"/>
            </a:pPr>
            <a:r>
              <a:rPr lang="en-US" sz="3600" dirty="0"/>
              <a:t>TEXT </a:t>
            </a:r>
            <a:r>
              <a:rPr lang="en-US" sz="3600" dirty="0" smtClean="0"/>
              <a:t>CLEANING</a:t>
            </a:r>
            <a:endParaRPr lang="en-US" sz="3600" dirty="0"/>
          </a:p>
          <a:p>
            <a:pPr marL="285750" indent="-285750">
              <a:buFont typeface="Wingdings" panose="05000000000000000000" pitchFamily="2" charset="2"/>
              <a:buChar char="Ø"/>
            </a:pPr>
            <a:r>
              <a:rPr lang="en-US" sz="3600" dirty="0" smtClean="0"/>
              <a:t>TOKENISATION</a:t>
            </a:r>
            <a:endParaRPr lang="en-US" sz="3600" dirty="0"/>
          </a:p>
          <a:p>
            <a:pPr marL="285750" indent="-285750">
              <a:buFont typeface="Wingdings" panose="05000000000000000000" pitchFamily="2" charset="2"/>
              <a:buChar char="Ø"/>
            </a:pPr>
            <a:r>
              <a:rPr lang="en-US" sz="3600" dirty="0" smtClean="0"/>
              <a:t>TFIDF</a:t>
            </a:r>
            <a:endParaRPr lang="en-US" sz="3600" dirty="0"/>
          </a:p>
        </p:txBody>
      </p:sp>
    </p:spTree>
    <p:extLst>
      <p:ext uri="{BB962C8B-B14F-4D97-AF65-F5344CB8AC3E}">
        <p14:creationId xmlns:p14="http://schemas.microsoft.com/office/powerpoint/2010/main" val="2662016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55B48092-4A2C-4E16-B971-9ACADFFF69E4}">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943</TotalTime>
  <Words>579</Words>
  <Application>Microsoft Office PowerPoint</Application>
  <PresentationFormat>Widescreen</PresentationFormat>
  <Paragraphs>98</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Gill Sans MT</vt:lpstr>
      <vt:lpstr>Tahoma</vt:lpstr>
      <vt:lpstr>Times New Roman</vt:lpstr>
      <vt:lpstr>Tw Cen MT Condensed Extra Bold</vt:lpstr>
      <vt:lpstr>Wingdings</vt:lpstr>
      <vt:lpstr>Wingdings 2</vt:lpstr>
      <vt:lpstr>Dividend</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ZAYEEMA MASOOM BHAT</dc:creator>
  <cp:lastModifiedBy>HP</cp:lastModifiedBy>
  <cp:revision>65</cp:revision>
  <dcterms:created xsi:type="dcterms:W3CDTF">2020-08-15T05:20:21Z</dcterms:created>
  <dcterms:modified xsi:type="dcterms:W3CDTF">2021-03-29T19:36:13Z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