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sldIdLst>
    <p:sldId id="256" r:id="rId2"/>
    <p:sldId id="272" r:id="rId3"/>
    <p:sldId id="312" r:id="rId4"/>
    <p:sldId id="311" r:id="rId5"/>
    <p:sldId id="313" r:id="rId6"/>
    <p:sldId id="318" r:id="rId7"/>
    <p:sldId id="319" r:id="rId8"/>
    <p:sldId id="314" r:id="rId9"/>
    <p:sldId id="320" r:id="rId10"/>
    <p:sldId id="321" r:id="rId11"/>
    <p:sldId id="322" r:id="rId12"/>
    <p:sldId id="323" r:id="rId13"/>
    <p:sldId id="324" r:id="rId14"/>
    <p:sldId id="317" r:id="rId15"/>
    <p:sldId id="315" r:id="rId16"/>
    <p:sldId id="304" r:id="rId17"/>
    <p:sldId id="295" r:id="rId18"/>
    <p:sldId id="305" r:id="rId19"/>
    <p:sldId id="296" r:id="rId20"/>
    <p:sldId id="306" r:id="rId21"/>
    <p:sldId id="297" r:id="rId22"/>
    <p:sldId id="307" r:id="rId23"/>
    <p:sldId id="298" r:id="rId24"/>
    <p:sldId id="302" r:id="rId25"/>
    <p:sldId id="299" r:id="rId26"/>
    <p:sldId id="300" r:id="rId27"/>
    <p:sldId id="308" r:id="rId28"/>
    <p:sldId id="303" r:id="rId29"/>
    <p:sldId id="309" r:id="rId30"/>
    <p:sldId id="301" r:id="rId31"/>
    <p:sldId id="310" r:id="rId32"/>
    <p:sldId id="293" r:id="rId3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5" autoAdjust="0"/>
    <p:restoredTop sz="86380" autoAdjust="0"/>
  </p:normalViewPr>
  <p:slideViewPr>
    <p:cSldViewPr>
      <p:cViewPr varScale="1">
        <p:scale>
          <a:sx n="64" d="100"/>
          <a:sy n="64" d="100"/>
        </p:scale>
        <p:origin x="14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510887679146763"/>
          <c:y val="2.8116843700136378E-2"/>
          <c:w val="0.66959719122117745"/>
          <c:h val="0.88489543834904016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Tabelle1!$A$5:$A$9</c:f>
              <c:strCache>
                <c:ptCount val="5"/>
                <c:pt idx="0">
                  <c:v>Variantenwechsel</c:v>
                </c:pt>
                <c:pt idx="1">
                  <c:v>Markenwechsel</c:v>
                </c:pt>
                <c:pt idx="2">
                  <c:v>Geschäftswechsel</c:v>
                </c:pt>
                <c:pt idx="3">
                  <c:v>Kaufaufschub</c:v>
                </c:pt>
                <c:pt idx="4">
                  <c:v>Kaufabbruch</c:v>
                </c:pt>
              </c:strCache>
            </c:strRef>
          </c:cat>
          <c:val>
            <c:numRef>
              <c:f>Tabelle1!$B$5:$B$9</c:f>
              <c:numCache>
                <c:formatCode>0%</c:formatCode>
                <c:ptCount val="5"/>
                <c:pt idx="0">
                  <c:v>0.21</c:v>
                </c:pt>
                <c:pt idx="1">
                  <c:v>0.09</c:v>
                </c:pt>
                <c:pt idx="2">
                  <c:v>0.37</c:v>
                </c:pt>
                <c:pt idx="3">
                  <c:v>0.22</c:v>
                </c:pt>
                <c:pt idx="4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6581032"/>
        <c:axId val="246581424"/>
      </c:barChart>
      <c:catAx>
        <c:axId val="246581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6581424"/>
        <c:crosses val="autoZero"/>
        <c:auto val="1"/>
        <c:lblAlgn val="ctr"/>
        <c:lblOffset val="100"/>
        <c:noMultiLvlLbl val="0"/>
      </c:catAx>
      <c:valAx>
        <c:axId val="246581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6581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F7280-1C8A-4F64-A883-15EF41CF3C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57C0401-E8EA-4E5A-99EB-BA042F1866C9}">
      <dgm:prSet phldrT="[Text]" custT="1"/>
      <dgm:spPr/>
      <dgm:t>
        <a:bodyPr/>
        <a:lstStyle/>
        <a:p>
          <a:r>
            <a:rPr lang="de-DE" sz="1200" b="1" dirty="0">
              <a:solidFill>
                <a:schemeClr val="tx1"/>
              </a:solidFill>
            </a:rPr>
            <a:t>Log-In</a:t>
          </a:r>
        </a:p>
      </dgm:t>
    </dgm:pt>
    <dgm:pt modelId="{7C424F64-7AD0-41E9-AB79-10ABB6A2F1CC}" type="parTrans" cxnId="{58115EB8-466F-49D5-8E8A-F500745E7F01}">
      <dgm:prSet/>
      <dgm:spPr/>
      <dgm:t>
        <a:bodyPr/>
        <a:lstStyle/>
        <a:p>
          <a:endParaRPr lang="de-DE" sz="2800" b="1"/>
        </a:p>
      </dgm:t>
    </dgm:pt>
    <dgm:pt modelId="{BAF08118-774F-4511-89D3-245C29337BEA}" type="sibTrans" cxnId="{58115EB8-466F-49D5-8E8A-F500745E7F01}">
      <dgm:prSet/>
      <dgm:spPr/>
      <dgm:t>
        <a:bodyPr/>
        <a:lstStyle/>
        <a:p>
          <a:endParaRPr lang="de-DE" sz="2800" b="1"/>
        </a:p>
      </dgm:t>
    </dgm:pt>
    <dgm:pt modelId="{69BEFEF7-45B8-4857-AD2A-8FCF4CD93158}">
      <dgm:prSet phldrT="[Text]" custT="1"/>
      <dgm:spPr/>
      <dgm:t>
        <a:bodyPr/>
        <a:lstStyle/>
        <a:p>
          <a:r>
            <a:rPr lang="de-DE" sz="1400" b="1" dirty="0">
              <a:solidFill>
                <a:schemeClr val="tx1"/>
              </a:solidFill>
            </a:rPr>
            <a:t>Kontaktdaten</a:t>
          </a:r>
          <a:endParaRPr lang="de-DE" sz="1200" b="1" dirty="0">
            <a:solidFill>
              <a:schemeClr val="tx1"/>
            </a:solidFill>
          </a:endParaRPr>
        </a:p>
      </dgm:t>
    </dgm:pt>
    <dgm:pt modelId="{8FBA7823-81B2-4253-9B07-4B75B2FBB580}" type="parTrans" cxnId="{C160F7FD-F342-4D07-BF89-30EA2A87E7D9}">
      <dgm:prSet/>
      <dgm:spPr/>
      <dgm:t>
        <a:bodyPr/>
        <a:lstStyle/>
        <a:p>
          <a:endParaRPr lang="de-DE" sz="2800" b="1"/>
        </a:p>
      </dgm:t>
    </dgm:pt>
    <dgm:pt modelId="{F11E837A-C311-48FF-A7DC-2AE4218CC140}" type="sibTrans" cxnId="{C160F7FD-F342-4D07-BF89-30EA2A87E7D9}">
      <dgm:prSet/>
      <dgm:spPr/>
      <dgm:t>
        <a:bodyPr/>
        <a:lstStyle/>
        <a:p>
          <a:endParaRPr lang="de-DE" sz="2800" b="1"/>
        </a:p>
      </dgm:t>
    </dgm:pt>
    <dgm:pt modelId="{C250CB42-1C39-4B22-8693-22428D7B60F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de-DE" sz="1050" b="1" dirty="0"/>
            <a:t>Auftrags-Erledigung</a:t>
          </a:r>
        </a:p>
      </dgm:t>
    </dgm:pt>
    <dgm:pt modelId="{610C7E69-9D1E-403C-8FB9-BF9A09065E32}" type="parTrans" cxnId="{ABEE886C-15FA-4E3E-B029-BD07F2026548}">
      <dgm:prSet/>
      <dgm:spPr/>
      <dgm:t>
        <a:bodyPr/>
        <a:lstStyle/>
        <a:p>
          <a:endParaRPr lang="de-DE" sz="2800" b="1"/>
        </a:p>
      </dgm:t>
    </dgm:pt>
    <dgm:pt modelId="{98AE2018-54BD-40E3-91AF-12FF3A7F5B9A}" type="sibTrans" cxnId="{ABEE886C-15FA-4E3E-B029-BD07F2026548}">
      <dgm:prSet/>
      <dgm:spPr/>
      <dgm:t>
        <a:bodyPr/>
        <a:lstStyle/>
        <a:p>
          <a:endParaRPr lang="de-DE" sz="2800" b="1"/>
        </a:p>
      </dgm:t>
    </dgm:pt>
    <dgm:pt modelId="{DD6339C9-FE49-4588-9B53-8BA069614919}">
      <dgm:prSet custT="1"/>
      <dgm:spPr/>
      <dgm:t>
        <a:bodyPr/>
        <a:lstStyle/>
        <a:p>
          <a:r>
            <a:rPr lang="de-DE" sz="1100" b="1" dirty="0">
              <a:solidFill>
                <a:schemeClr val="tx1"/>
              </a:solidFill>
            </a:rPr>
            <a:t>Besucherschein</a:t>
          </a:r>
        </a:p>
      </dgm:t>
    </dgm:pt>
    <dgm:pt modelId="{1C9890AC-43D7-42CF-8B12-372166F0D697}" type="parTrans" cxnId="{772F09C4-F8DA-4CAF-BE7F-3E14F088A1DB}">
      <dgm:prSet/>
      <dgm:spPr/>
      <dgm:t>
        <a:bodyPr/>
        <a:lstStyle/>
        <a:p>
          <a:endParaRPr lang="de-DE" sz="2800" b="1"/>
        </a:p>
      </dgm:t>
    </dgm:pt>
    <dgm:pt modelId="{A2D3C504-1EF0-4AF0-BED0-FBFBC0689FFB}" type="sibTrans" cxnId="{772F09C4-F8DA-4CAF-BE7F-3E14F088A1DB}">
      <dgm:prSet/>
      <dgm:spPr/>
      <dgm:t>
        <a:bodyPr/>
        <a:lstStyle/>
        <a:p>
          <a:endParaRPr lang="de-DE" sz="2800" b="1"/>
        </a:p>
      </dgm:t>
    </dgm:pt>
    <dgm:pt modelId="{B2AE504B-AB9E-469E-86E9-666339660240}">
      <dgm:prSet custT="1"/>
      <dgm:spPr/>
      <dgm:t>
        <a:bodyPr/>
        <a:lstStyle/>
        <a:p>
          <a:r>
            <a:rPr lang="de-DE" sz="1200" b="1" dirty="0">
              <a:solidFill>
                <a:schemeClr val="tx1"/>
              </a:solidFill>
            </a:rPr>
            <a:t>Check-Out</a:t>
          </a:r>
        </a:p>
      </dgm:t>
    </dgm:pt>
    <dgm:pt modelId="{10831340-449A-4AF1-9486-35A90CB68D78}" type="parTrans" cxnId="{4021CCBA-9168-46CF-8C83-324B264515D9}">
      <dgm:prSet/>
      <dgm:spPr/>
      <dgm:t>
        <a:bodyPr/>
        <a:lstStyle/>
        <a:p>
          <a:endParaRPr lang="de-DE" sz="2800" b="1"/>
        </a:p>
      </dgm:t>
    </dgm:pt>
    <dgm:pt modelId="{3FADB04D-CDB5-43C1-8748-C2D48380BEF2}" type="sibTrans" cxnId="{4021CCBA-9168-46CF-8C83-324B264515D9}">
      <dgm:prSet/>
      <dgm:spPr/>
      <dgm:t>
        <a:bodyPr/>
        <a:lstStyle/>
        <a:p>
          <a:endParaRPr lang="de-DE" sz="2800" b="1"/>
        </a:p>
      </dgm:t>
    </dgm:pt>
    <dgm:pt modelId="{2BCE5663-9695-4CE2-BD17-E02C4BF54BDF}">
      <dgm:prSet custT="1"/>
      <dgm:spPr/>
      <dgm:t>
        <a:bodyPr/>
        <a:lstStyle/>
        <a:p>
          <a:r>
            <a:rPr lang="de-DE" sz="1200" b="1" dirty="0">
              <a:solidFill>
                <a:schemeClr val="tx1"/>
              </a:solidFill>
            </a:rPr>
            <a:t>Kalender</a:t>
          </a:r>
        </a:p>
      </dgm:t>
    </dgm:pt>
    <dgm:pt modelId="{A8F7B148-91CE-44DE-9DD3-66EC0216DDB8}" type="parTrans" cxnId="{687DAAB0-DD29-4517-9B53-BA5764D1FC3A}">
      <dgm:prSet/>
      <dgm:spPr/>
      <dgm:t>
        <a:bodyPr/>
        <a:lstStyle/>
        <a:p>
          <a:endParaRPr lang="de-DE" sz="2800" b="1"/>
        </a:p>
      </dgm:t>
    </dgm:pt>
    <dgm:pt modelId="{A744E983-78BF-4D40-8353-2F841F2EC598}" type="sibTrans" cxnId="{687DAAB0-DD29-4517-9B53-BA5764D1FC3A}">
      <dgm:prSet/>
      <dgm:spPr/>
      <dgm:t>
        <a:bodyPr/>
        <a:lstStyle/>
        <a:p>
          <a:endParaRPr lang="de-DE" sz="2800" b="1"/>
        </a:p>
      </dgm:t>
    </dgm:pt>
    <dgm:pt modelId="{80BC740A-2F69-4CEB-941E-79239A438B93}" type="pres">
      <dgm:prSet presAssocID="{6D3F7280-1C8A-4F64-A883-15EF41CF3CC2}" presName="Name0" presStyleCnt="0">
        <dgm:presLayoutVars>
          <dgm:dir/>
          <dgm:resizeHandles val="exact"/>
        </dgm:presLayoutVars>
      </dgm:prSet>
      <dgm:spPr/>
    </dgm:pt>
    <dgm:pt modelId="{13A8008C-828B-4A70-BCB5-DFF1DF8E67B3}" type="pres">
      <dgm:prSet presAssocID="{757C0401-E8EA-4E5A-99EB-BA042F1866C9}" presName="parTxOnly" presStyleLbl="node1" presStyleIdx="0" presStyleCnt="6" custScaleX="5163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86987E-3F04-41CE-A4EA-9D3530DB24C3}" type="pres">
      <dgm:prSet presAssocID="{BAF08118-774F-4511-89D3-245C29337BEA}" presName="parSpace" presStyleCnt="0"/>
      <dgm:spPr/>
    </dgm:pt>
    <dgm:pt modelId="{EE2F1A41-9F32-4166-B5FA-CC2E8B8F3674}" type="pres">
      <dgm:prSet presAssocID="{69BEFEF7-45B8-4857-AD2A-8FCF4CD93158}" presName="parTxOnly" presStyleLbl="node1" presStyleIdx="1" presStyleCnt="6" custScaleX="10086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F2FCF1-9DB0-4B4A-ACD2-7CAAEBFFD7E8}" type="pres">
      <dgm:prSet presAssocID="{F11E837A-C311-48FF-A7DC-2AE4218CC140}" presName="parSpace" presStyleCnt="0"/>
      <dgm:spPr/>
    </dgm:pt>
    <dgm:pt modelId="{956DC879-4724-4657-AF1D-399B20814040}" type="pres">
      <dgm:prSet presAssocID="{2BCE5663-9695-4CE2-BD17-E02C4BF54BDF}" presName="parTxOnly" presStyleLbl="node1" presStyleIdx="2" presStyleCnt="6" custScaleX="8235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181514-99AC-49C7-8CD1-DD4E22EFFADD}" type="pres">
      <dgm:prSet presAssocID="{A744E983-78BF-4D40-8353-2F841F2EC598}" presName="parSpace" presStyleCnt="0"/>
      <dgm:spPr/>
    </dgm:pt>
    <dgm:pt modelId="{949CFBF0-B291-4619-999A-721F8D558B6A}" type="pres">
      <dgm:prSet presAssocID="{C250CB42-1C39-4B22-8693-22428D7B60F8}" presName="parTxOnly" presStyleLbl="node1" presStyleIdx="3" presStyleCnt="6" custScaleX="7750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5B4EF59-8967-4F89-BD6B-6F2EF0D6EBEE}" type="pres">
      <dgm:prSet presAssocID="{98AE2018-54BD-40E3-91AF-12FF3A7F5B9A}" presName="parSpace" presStyleCnt="0"/>
      <dgm:spPr/>
    </dgm:pt>
    <dgm:pt modelId="{8F0CEA6A-A0B6-42B7-9770-1D08087A0F23}" type="pres">
      <dgm:prSet presAssocID="{DD6339C9-FE49-4588-9B53-8BA069614919}" presName="parTxOnly" presStyleLbl="node1" presStyleIdx="4" presStyleCnt="6" custScaleX="9623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A1AA920-9E5E-4C61-BFC1-324CE90698B8}" type="pres">
      <dgm:prSet presAssocID="{A2D3C504-1EF0-4AF0-BED0-FBFBC0689FFB}" presName="parSpace" presStyleCnt="0"/>
      <dgm:spPr/>
    </dgm:pt>
    <dgm:pt modelId="{405A9BDD-037D-4693-8167-BD1DE6625E62}" type="pres">
      <dgm:prSet presAssocID="{B2AE504B-AB9E-469E-86E9-666339660240}" presName="parTxOnly" presStyleLbl="node1" presStyleIdx="5" presStyleCnt="6" custLinFactNeighborX="65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021CCBA-9168-46CF-8C83-324B264515D9}" srcId="{6D3F7280-1C8A-4F64-A883-15EF41CF3CC2}" destId="{B2AE504B-AB9E-469E-86E9-666339660240}" srcOrd="5" destOrd="0" parTransId="{10831340-449A-4AF1-9486-35A90CB68D78}" sibTransId="{3FADB04D-CDB5-43C1-8748-C2D48380BEF2}"/>
    <dgm:cxn modelId="{58115EB8-466F-49D5-8E8A-F500745E7F01}" srcId="{6D3F7280-1C8A-4F64-A883-15EF41CF3CC2}" destId="{757C0401-E8EA-4E5A-99EB-BA042F1866C9}" srcOrd="0" destOrd="0" parTransId="{7C424F64-7AD0-41E9-AB79-10ABB6A2F1CC}" sibTransId="{BAF08118-774F-4511-89D3-245C29337BEA}"/>
    <dgm:cxn modelId="{772F09C4-F8DA-4CAF-BE7F-3E14F088A1DB}" srcId="{6D3F7280-1C8A-4F64-A883-15EF41CF3CC2}" destId="{DD6339C9-FE49-4588-9B53-8BA069614919}" srcOrd="4" destOrd="0" parTransId="{1C9890AC-43D7-42CF-8B12-372166F0D697}" sibTransId="{A2D3C504-1EF0-4AF0-BED0-FBFBC0689FFB}"/>
    <dgm:cxn modelId="{A24FB4EF-0B26-4747-8502-0AAF8518A2EF}" type="presOf" srcId="{757C0401-E8EA-4E5A-99EB-BA042F1866C9}" destId="{13A8008C-828B-4A70-BCB5-DFF1DF8E67B3}" srcOrd="0" destOrd="0" presId="urn:microsoft.com/office/officeart/2005/8/layout/hChevron3"/>
    <dgm:cxn modelId="{C160F7FD-F342-4D07-BF89-30EA2A87E7D9}" srcId="{6D3F7280-1C8A-4F64-A883-15EF41CF3CC2}" destId="{69BEFEF7-45B8-4857-AD2A-8FCF4CD93158}" srcOrd="1" destOrd="0" parTransId="{8FBA7823-81B2-4253-9B07-4B75B2FBB580}" sibTransId="{F11E837A-C311-48FF-A7DC-2AE4218CC140}"/>
    <dgm:cxn modelId="{B96DE235-2CB0-4E42-BD0B-B8A8E0FD5897}" type="presOf" srcId="{69BEFEF7-45B8-4857-AD2A-8FCF4CD93158}" destId="{EE2F1A41-9F32-4166-B5FA-CC2E8B8F3674}" srcOrd="0" destOrd="0" presId="urn:microsoft.com/office/officeart/2005/8/layout/hChevron3"/>
    <dgm:cxn modelId="{9C38647D-5857-4E7B-ADCC-447109FCE6E5}" type="presOf" srcId="{DD6339C9-FE49-4588-9B53-8BA069614919}" destId="{8F0CEA6A-A0B6-42B7-9770-1D08087A0F23}" srcOrd="0" destOrd="0" presId="urn:microsoft.com/office/officeart/2005/8/layout/hChevron3"/>
    <dgm:cxn modelId="{687DAAB0-DD29-4517-9B53-BA5764D1FC3A}" srcId="{6D3F7280-1C8A-4F64-A883-15EF41CF3CC2}" destId="{2BCE5663-9695-4CE2-BD17-E02C4BF54BDF}" srcOrd="2" destOrd="0" parTransId="{A8F7B148-91CE-44DE-9DD3-66EC0216DDB8}" sibTransId="{A744E983-78BF-4D40-8353-2F841F2EC598}"/>
    <dgm:cxn modelId="{ABEE886C-15FA-4E3E-B029-BD07F2026548}" srcId="{6D3F7280-1C8A-4F64-A883-15EF41CF3CC2}" destId="{C250CB42-1C39-4B22-8693-22428D7B60F8}" srcOrd="3" destOrd="0" parTransId="{610C7E69-9D1E-403C-8FB9-BF9A09065E32}" sibTransId="{98AE2018-54BD-40E3-91AF-12FF3A7F5B9A}"/>
    <dgm:cxn modelId="{59C311F9-6FBA-4CCD-851F-99BB35FC6750}" type="presOf" srcId="{6D3F7280-1C8A-4F64-A883-15EF41CF3CC2}" destId="{80BC740A-2F69-4CEB-941E-79239A438B93}" srcOrd="0" destOrd="0" presId="urn:microsoft.com/office/officeart/2005/8/layout/hChevron3"/>
    <dgm:cxn modelId="{EF1912CD-9D7D-4693-855E-E7A7B6A4B24F}" type="presOf" srcId="{C250CB42-1C39-4B22-8693-22428D7B60F8}" destId="{949CFBF0-B291-4619-999A-721F8D558B6A}" srcOrd="0" destOrd="0" presId="urn:microsoft.com/office/officeart/2005/8/layout/hChevron3"/>
    <dgm:cxn modelId="{2DD67F33-AF74-4926-8714-02B9EC782F8D}" type="presOf" srcId="{2BCE5663-9695-4CE2-BD17-E02C4BF54BDF}" destId="{956DC879-4724-4657-AF1D-399B20814040}" srcOrd="0" destOrd="0" presId="urn:microsoft.com/office/officeart/2005/8/layout/hChevron3"/>
    <dgm:cxn modelId="{2F03DCF0-E9BE-495E-A81A-66BC911F3625}" type="presOf" srcId="{B2AE504B-AB9E-469E-86E9-666339660240}" destId="{405A9BDD-037D-4693-8167-BD1DE6625E62}" srcOrd="0" destOrd="0" presId="urn:microsoft.com/office/officeart/2005/8/layout/hChevron3"/>
    <dgm:cxn modelId="{BA2BE882-B334-4798-A07D-DB89005AABE1}" type="presParOf" srcId="{80BC740A-2F69-4CEB-941E-79239A438B93}" destId="{13A8008C-828B-4A70-BCB5-DFF1DF8E67B3}" srcOrd="0" destOrd="0" presId="urn:microsoft.com/office/officeart/2005/8/layout/hChevron3"/>
    <dgm:cxn modelId="{53A12532-03F0-4620-AF91-6E0C8617D852}" type="presParOf" srcId="{80BC740A-2F69-4CEB-941E-79239A438B93}" destId="{E086987E-3F04-41CE-A4EA-9D3530DB24C3}" srcOrd="1" destOrd="0" presId="urn:microsoft.com/office/officeart/2005/8/layout/hChevron3"/>
    <dgm:cxn modelId="{B2DBE01F-750C-4C19-B03E-41D87208A557}" type="presParOf" srcId="{80BC740A-2F69-4CEB-941E-79239A438B93}" destId="{EE2F1A41-9F32-4166-B5FA-CC2E8B8F3674}" srcOrd="2" destOrd="0" presId="urn:microsoft.com/office/officeart/2005/8/layout/hChevron3"/>
    <dgm:cxn modelId="{DB27A9FE-8BC6-4999-9D8F-725624094C5E}" type="presParOf" srcId="{80BC740A-2F69-4CEB-941E-79239A438B93}" destId="{14F2FCF1-9DB0-4B4A-ACD2-7CAAEBFFD7E8}" srcOrd="3" destOrd="0" presId="urn:microsoft.com/office/officeart/2005/8/layout/hChevron3"/>
    <dgm:cxn modelId="{0D2A2396-5C74-4122-8DFE-8D631DDC83F6}" type="presParOf" srcId="{80BC740A-2F69-4CEB-941E-79239A438B93}" destId="{956DC879-4724-4657-AF1D-399B20814040}" srcOrd="4" destOrd="0" presId="urn:microsoft.com/office/officeart/2005/8/layout/hChevron3"/>
    <dgm:cxn modelId="{C74618F4-F67F-495A-80DE-E88F47677751}" type="presParOf" srcId="{80BC740A-2F69-4CEB-941E-79239A438B93}" destId="{8B181514-99AC-49C7-8CD1-DD4E22EFFADD}" srcOrd="5" destOrd="0" presId="urn:microsoft.com/office/officeart/2005/8/layout/hChevron3"/>
    <dgm:cxn modelId="{3AF92F1E-4A70-4E52-94BE-547BE9D944ED}" type="presParOf" srcId="{80BC740A-2F69-4CEB-941E-79239A438B93}" destId="{949CFBF0-B291-4619-999A-721F8D558B6A}" srcOrd="6" destOrd="0" presId="urn:microsoft.com/office/officeart/2005/8/layout/hChevron3"/>
    <dgm:cxn modelId="{A31A50B9-A41F-4B15-84DE-3B9BCDD467D6}" type="presParOf" srcId="{80BC740A-2F69-4CEB-941E-79239A438B93}" destId="{75B4EF59-8967-4F89-BD6B-6F2EF0D6EBEE}" srcOrd="7" destOrd="0" presId="urn:microsoft.com/office/officeart/2005/8/layout/hChevron3"/>
    <dgm:cxn modelId="{4F7FAF66-4651-4C21-821A-AA8FB20DA730}" type="presParOf" srcId="{80BC740A-2F69-4CEB-941E-79239A438B93}" destId="{8F0CEA6A-A0B6-42B7-9770-1D08087A0F23}" srcOrd="8" destOrd="0" presId="urn:microsoft.com/office/officeart/2005/8/layout/hChevron3"/>
    <dgm:cxn modelId="{167C8043-33A0-4C91-9B3F-66D6F9573E32}" type="presParOf" srcId="{80BC740A-2F69-4CEB-941E-79239A438B93}" destId="{CA1AA920-9E5E-4C61-BFC1-324CE90698B8}" srcOrd="9" destOrd="0" presId="urn:microsoft.com/office/officeart/2005/8/layout/hChevron3"/>
    <dgm:cxn modelId="{1D49E107-DF0E-4B33-AC0E-A80540E58994}" type="presParOf" srcId="{80BC740A-2F69-4CEB-941E-79239A438B93}" destId="{405A9BDD-037D-4693-8167-BD1DE6625E6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9EAE97-6B0B-4AF5-B131-94CFBFFC15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201869-597C-4DDF-85EE-A266750D987B}">
      <dgm:prSet phldrT="[Text]"/>
      <dgm:spPr/>
      <dgm:t>
        <a:bodyPr/>
        <a:lstStyle/>
        <a:p>
          <a:r>
            <a:rPr lang="de-DE" dirty="0" smtClean="0"/>
            <a:t>Kontrolle</a:t>
          </a:r>
          <a:endParaRPr lang="de-DE" dirty="0"/>
        </a:p>
      </dgm:t>
    </dgm:pt>
    <dgm:pt modelId="{AFD0361E-C8F8-4983-9F60-ACBA53BC52CF}" type="parTrans" cxnId="{A87DBE74-1D7D-48F3-ACFD-71E5C1640205}">
      <dgm:prSet/>
      <dgm:spPr/>
      <dgm:t>
        <a:bodyPr/>
        <a:lstStyle/>
        <a:p>
          <a:endParaRPr lang="de-DE"/>
        </a:p>
      </dgm:t>
    </dgm:pt>
    <dgm:pt modelId="{AA4E1628-E3BB-4A8A-A22D-A201621C85FA}" type="sibTrans" cxnId="{A87DBE74-1D7D-48F3-ACFD-71E5C1640205}">
      <dgm:prSet/>
      <dgm:spPr/>
      <dgm:t>
        <a:bodyPr/>
        <a:lstStyle/>
        <a:p>
          <a:endParaRPr lang="de-DE"/>
        </a:p>
      </dgm:t>
    </dgm:pt>
    <dgm:pt modelId="{36C89B05-E230-4AF4-BC13-074F6D71EFDF}">
      <dgm:prSet phldrT="[Text]"/>
      <dgm:spPr/>
      <dgm:t>
        <a:bodyPr/>
        <a:lstStyle/>
        <a:p>
          <a:r>
            <a:rPr lang="de-DE" dirty="0" smtClean="0"/>
            <a:t>Warnung bei ausbleibenden Lieferungen</a:t>
          </a:r>
          <a:endParaRPr lang="de-DE" dirty="0"/>
        </a:p>
      </dgm:t>
    </dgm:pt>
    <dgm:pt modelId="{22471A6C-2E1D-4B24-9646-EA6F7E7EE74B}" type="parTrans" cxnId="{1446285C-CD68-4F72-B42B-ABD08B7A13CA}">
      <dgm:prSet/>
      <dgm:spPr/>
      <dgm:t>
        <a:bodyPr/>
        <a:lstStyle/>
        <a:p>
          <a:endParaRPr lang="de-DE"/>
        </a:p>
      </dgm:t>
    </dgm:pt>
    <dgm:pt modelId="{CD02BD40-306D-43D8-A9E9-5D87701B17F5}" type="sibTrans" cxnId="{1446285C-CD68-4F72-B42B-ABD08B7A13CA}">
      <dgm:prSet/>
      <dgm:spPr/>
      <dgm:t>
        <a:bodyPr/>
        <a:lstStyle/>
        <a:p>
          <a:endParaRPr lang="de-DE"/>
        </a:p>
      </dgm:t>
    </dgm:pt>
    <dgm:pt modelId="{6F1B1741-BC41-4007-872E-460F0CF89A61}">
      <dgm:prSet phldrT="[Text]"/>
      <dgm:spPr/>
      <dgm:t>
        <a:bodyPr/>
        <a:lstStyle/>
        <a:p>
          <a:r>
            <a:rPr lang="de-DE" dirty="0" smtClean="0"/>
            <a:t>Auswertung und Datenhaltung</a:t>
          </a:r>
          <a:endParaRPr lang="de-DE" dirty="0"/>
        </a:p>
      </dgm:t>
    </dgm:pt>
    <dgm:pt modelId="{A48AC68B-C23D-4EAC-8518-3834E1D5A303}" type="parTrans" cxnId="{622A3991-F987-412C-BB78-44D6110E6CAE}">
      <dgm:prSet/>
      <dgm:spPr/>
      <dgm:t>
        <a:bodyPr/>
        <a:lstStyle/>
        <a:p>
          <a:endParaRPr lang="de-DE"/>
        </a:p>
      </dgm:t>
    </dgm:pt>
    <dgm:pt modelId="{5244AD48-5E9F-4041-88F4-1916665BA91C}" type="sibTrans" cxnId="{622A3991-F987-412C-BB78-44D6110E6CAE}">
      <dgm:prSet/>
      <dgm:spPr/>
      <dgm:t>
        <a:bodyPr/>
        <a:lstStyle/>
        <a:p>
          <a:endParaRPr lang="de-DE"/>
        </a:p>
      </dgm:t>
    </dgm:pt>
    <dgm:pt modelId="{35496D0A-B292-4FF2-8AA6-7A932E019124}">
      <dgm:prSet phldrT="[Text]"/>
      <dgm:spPr/>
      <dgm:t>
        <a:bodyPr/>
        <a:lstStyle/>
        <a:p>
          <a:r>
            <a:rPr lang="de-DE" dirty="0" err="1" smtClean="0"/>
            <a:t>Benchmarken</a:t>
          </a:r>
          <a:r>
            <a:rPr lang="de-DE" dirty="0" smtClean="0"/>
            <a:t> der Naturalrabatts</a:t>
          </a:r>
          <a:endParaRPr lang="de-DE" dirty="0"/>
        </a:p>
      </dgm:t>
    </dgm:pt>
    <dgm:pt modelId="{4660DD1E-AADA-467B-AC0E-D62735C6E3B6}" type="parTrans" cxnId="{5F35F3F3-81E8-4443-8182-F3A9AE7D6B8C}">
      <dgm:prSet/>
      <dgm:spPr/>
      <dgm:t>
        <a:bodyPr/>
        <a:lstStyle/>
        <a:p>
          <a:endParaRPr lang="de-DE"/>
        </a:p>
      </dgm:t>
    </dgm:pt>
    <dgm:pt modelId="{33F72624-9357-4B47-A9AE-25540FDEFF20}" type="sibTrans" cxnId="{5F35F3F3-81E8-4443-8182-F3A9AE7D6B8C}">
      <dgm:prSet/>
      <dgm:spPr/>
      <dgm:t>
        <a:bodyPr/>
        <a:lstStyle/>
        <a:p>
          <a:endParaRPr lang="de-DE"/>
        </a:p>
      </dgm:t>
    </dgm:pt>
    <dgm:pt modelId="{FF5A4E99-3600-44A9-B867-C86087587618}">
      <dgm:prSet phldrT="[Text]"/>
      <dgm:spPr/>
      <dgm:t>
        <a:bodyPr/>
        <a:lstStyle/>
        <a:p>
          <a:r>
            <a:rPr lang="de-DE" dirty="0" smtClean="0"/>
            <a:t>Anwesenheitsprotokollierung</a:t>
          </a:r>
          <a:endParaRPr lang="de-DE" dirty="0"/>
        </a:p>
      </dgm:t>
    </dgm:pt>
    <dgm:pt modelId="{7FDB7CB2-FAD9-4AE6-B9FD-6730A50A01DE}" type="parTrans" cxnId="{2244CCD0-90AD-4C68-8F00-4F4387E5EFAE}">
      <dgm:prSet/>
      <dgm:spPr/>
      <dgm:t>
        <a:bodyPr/>
        <a:lstStyle/>
        <a:p>
          <a:endParaRPr lang="de-DE"/>
        </a:p>
      </dgm:t>
    </dgm:pt>
    <dgm:pt modelId="{29E5F2B8-437A-4DF6-957B-60EAE4F0A3A8}" type="sibTrans" cxnId="{2244CCD0-90AD-4C68-8F00-4F4387E5EFAE}">
      <dgm:prSet/>
      <dgm:spPr/>
      <dgm:t>
        <a:bodyPr/>
        <a:lstStyle/>
        <a:p>
          <a:endParaRPr lang="de-DE"/>
        </a:p>
      </dgm:t>
    </dgm:pt>
    <dgm:pt modelId="{9D34B6FE-9FF0-4219-906A-613270619081}">
      <dgm:prSet phldrT="[Text]"/>
      <dgm:spPr/>
      <dgm:t>
        <a:bodyPr/>
        <a:lstStyle/>
        <a:p>
          <a:r>
            <a:rPr lang="de-DE" dirty="0" smtClean="0"/>
            <a:t>Termin- und Lieferantenmanagement</a:t>
          </a:r>
          <a:endParaRPr lang="de-DE" dirty="0"/>
        </a:p>
      </dgm:t>
    </dgm:pt>
    <dgm:pt modelId="{4B713F1E-DA31-4BC3-8E8D-687216EAB8B7}" type="parTrans" cxnId="{2ED8056B-E957-4BC3-A39F-FA8A2A2F0D64}">
      <dgm:prSet/>
      <dgm:spPr/>
    </dgm:pt>
    <dgm:pt modelId="{56EBABB7-316D-4230-B8EB-19237F67DB03}" type="sibTrans" cxnId="{2ED8056B-E957-4BC3-A39F-FA8A2A2F0D64}">
      <dgm:prSet/>
      <dgm:spPr/>
    </dgm:pt>
    <dgm:pt modelId="{8FCC9424-D29D-41ED-8755-CEB30A66E7B9}" type="pres">
      <dgm:prSet presAssocID="{DA9EAE97-6B0B-4AF5-B131-94CFBFFC15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5AF1BBD-C21F-42A1-81E3-643FD17A2D2A}" type="pres">
      <dgm:prSet presAssocID="{D7201869-597C-4DDF-85EE-A266750D987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6E1021F-E33D-4CBC-960B-5230D2CA23A2}" type="pres">
      <dgm:prSet presAssocID="{D7201869-597C-4DDF-85EE-A266750D987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32CDF6-AE25-48B3-A45B-E7083603E093}" type="pres">
      <dgm:prSet presAssocID="{6F1B1741-BC41-4007-872E-460F0CF89A6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DF2123-6575-4FA8-A036-64D74CCC718E}" type="pres">
      <dgm:prSet presAssocID="{6F1B1741-BC41-4007-872E-460F0CF89A6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A720AC0-0E19-41AF-8542-F348F5B1A5A7}" type="presOf" srcId="{36C89B05-E230-4AF4-BC13-074F6D71EFDF}" destId="{A6E1021F-E33D-4CBC-960B-5230D2CA23A2}" srcOrd="0" destOrd="0" presId="urn:microsoft.com/office/officeart/2005/8/layout/vList2"/>
    <dgm:cxn modelId="{1446285C-CD68-4F72-B42B-ABD08B7A13CA}" srcId="{D7201869-597C-4DDF-85EE-A266750D987B}" destId="{36C89B05-E230-4AF4-BC13-074F6D71EFDF}" srcOrd="0" destOrd="0" parTransId="{22471A6C-2E1D-4B24-9646-EA6F7E7EE74B}" sibTransId="{CD02BD40-306D-43D8-A9E9-5D87701B17F5}"/>
    <dgm:cxn modelId="{B8C0FF8F-71F0-476D-BBC4-AD2CA84ACA89}" type="presOf" srcId="{35496D0A-B292-4FF2-8AA6-7A932E019124}" destId="{EBDF2123-6575-4FA8-A036-64D74CCC718E}" srcOrd="0" destOrd="0" presId="urn:microsoft.com/office/officeart/2005/8/layout/vList2"/>
    <dgm:cxn modelId="{5C057058-3B43-41E1-95B9-8B8F121BF04A}" type="presOf" srcId="{FF5A4E99-3600-44A9-B867-C86087587618}" destId="{A6E1021F-E33D-4CBC-960B-5230D2CA23A2}" srcOrd="0" destOrd="1" presId="urn:microsoft.com/office/officeart/2005/8/layout/vList2"/>
    <dgm:cxn modelId="{EFF8CF0A-7A18-4EBE-82A6-378010315576}" type="presOf" srcId="{6F1B1741-BC41-4007-872E-460F0CF89A61}" destId="{EF32CDF6-AE25-48B3-A45B-E7083603E093}" srcOrd="0" destOrd="0" presId="urn:microsoft.com/office/officeart/2005/8/layout/vList2"/>
    <dgm:cxn modelId="{A87DBE74-1D7D-48F3-ACFD-71E5C1640205}" srcId="{DA9EAE97-6B0B-4AF5-B131-94CFBFFC1524}" destId="{D7201869-597C-4DDF-85EE-A266750D987B}" srcOrd="0" destOrd="0" parTransId="{AFD0361E-C8F8-4983-9F60-ACBA53BC52CF}" sibTransId="{AA4E1628-E3BB-4A8A-A22D-A201621C85FA}"/>
    <dgm:cxn modelId="{2244CCD0-90AD-4C68-8F00-4F4387E5EFAE}" srcId="{D7201869-597C-4DDF-85EE-A266750D987B}" destId="{FF5A4E99-3600-44A9-B867-C86087587618}" srcOrd="1" destOrd="0" parTransId="{7FDB7CB2-FAD9-4AE6-B9FD-6730A50A01DE}" sibTransId="{29E5F2B8-437A-4DF6-957B-60EAE4F0A3A8}"/>
    <dgm:cxn modelId="{622A3991-F987-412C-BB78-44D6110E6CAE}" srcId="{DA9EAE97-6B0B-4AF5-B131-94CFBFFC1524}" destId="{6F1B1741-BC41-4007-872E-460F0CF89A61}" srcOrd="1" destOrd="0" parTransId="{A48AC68B-C23D-4EAC-8518-3834E1D5A303}" sibTransId="{5244AD48-5E9F-4041-88F4-1916665BA91C}"/>
    <dgm:cxn modelId="{5F35F3F3-81E8-4443-8182-F3A9AE7D6B8C}" srcId="{6F1B1741-BC41-4007-872E-460F0CF89A61}" destId="{35496D0A-B292-4FF2-8AA6-7A932E019124}" srcOrd="0" destOrd="0" parTransId="{4660DD1E-AADA-467B-AC0E-D62735C6E3B6}" sibTransId="{33F72624-9357-4B47-A9AE-25540FDEFF20}"/>
    <dgm:cxn modelId="{2ED8056B-E957-4BC3-A39F-FA8A2A2F0D64}" srcId="{6F1B1741-BC41-4007-872E-460F0CF89A61}" destId="{9D34B6FE-9FF0-4219-906A-613270619081}" srcOrd="1" destOrd="0" parTransId="{4B713F1E-DA31-4BC3-8E8D-687216EAB8B7}" sibTransId="{56EBABB7-316D-4230-B8EB-19237F67DB03}"/>
    <dgm:cxn modelId="{D649C2A5-2517-4AB1-AD2F-8E1C115A9C13}" type="presOf" srcId="{DA9EAE97-6B0B-4AF5-B131-94CFBFFC1524}" destId="{8FCC9424-D29D-41ED-8755-CEB30A66E7B9}" srcOrd="0" destOrd="0" presId="urn:microsoft.com/office/officeart/2005/8/layout/vList2"/>
    <dgm:cxn modelId="{CB8897AA-2246-44F3-8C5D-C9AAB4B9DE4A}" type="presOf" srcId="{D7201869-597C-4DDF-85EE-A266750D987B}" destId="{25AF1BBD-C21F-42A1-81E3-643FD17A2D2A}" srcOrd="0" destOrd="0" presId="urn:microsoft.com/office/officeart/2005/8/layout/vList2"/>
    <dgm:cxn modelId="{1780E5D4-89A3-4EE3-BFAF-F4EC58A7747B}" type="presOf" srcId="{9D34B6FE-9FF0-4219-906A-613270619081}" destId="{EBDF2123-6575-4FA8-A036-64D74CCC718E}" srcOrd="0" destOrd="1" presId="urn:microsoft.com/office/officeart/2005/8/layout/vList2"/>
    <dgm:cxn modelId="{7B440D0D-87B5-48FF-A1EB-F4B59D807750}" type="presParOf" srcId="{8FCC9424-D29D-41ED-8755-CEB30A66E7B9}" destId="{25AF1BBD-C21F-42A1-81E3-643FD17A2D2A}" srcOrd="0" destOrd="0" presId="urn:microsoft.com/office/officeart/2005/8/layout/vList2"/>
    <dgm:cxn modelId="{4054605F-0543-4532-9C71-319CC81AFDA6}" type="presParOf" srcId="{8FCC9424-D29D-41ED-8755-CEB30A66E7B9}" destId="{A6E1021F-E33D-4CBC-960B-5230D2CA23A2}" srcOrd="1" destOrd="0" presId="urn:microsoft.com/office/officeart/2005/8/layout/vList2"/>
    <dgm:cxn modelId="{1E410109-C407-4100-AC08-F34F54C70D10}" type="presParOf" srcId="{8FCC9424-D29D-41ED-8755-CEB30A66E7B9}" destId="{EF32CDF6-AE25-48B3-A45B-E7083603E093}" srcOrd="2" destOrd="0" presId="urn:microsoft.com/office/officeart/2005/8/layout/vList2"/>
    <dgm:cxn modelId="{586EEF34-0FA2-4B1D-8760-54CBE37139D1}" type="presParOf" srcId="{8FCC9424-D29D-41ED-8755-CEB30A66E7B9}" destId="{EBDF2123-6575-4FA8-A036-64D74CCC71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8008C-828B-4A70-BCB5-DFF1DF8E67B3}">
      <dsp:nvSpPr>
        <dsp:cNvPr id="0" name=""/>
        <dsp:cNvSpPr/>
      </dsp:nvSpPr>
      <dsp:spPr>
        <a:xfrm>
          <a:off x="1983" y="631919"/>
          <a:ext cx="1064229" cy="8243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>
              <a:solidFill>
                <a:schemeClr val="tx1"/>
              </a:solidFill>
            </a:rPr>
            <a:t>Log-In</a:t>
          </a:r>
        </a:p>
      </dsp:txBody>
      <dsp:txXfrm>
        <a:off x="1983" y="631919"/>
        <a:ext cx="858131" cy="824393"/>
      </dsp:txXfrm>
    </dsp:sp>
    <dsp:sp modelId="{EE2F1A41-9F32-4166-B5FA-CC2E8B8F3674}">
      <dsp:nvSpPr>
        <dsp:cNvPr id="0" name=""/>
        <dsp:cNvSpPr/>
      </dsp:nvSpPr>
      <dsp:spPr>
        <a:xfrm>
          <a:off x="654016" y="631919"/>
          <a:ext cx="2078769" cy="824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>
              <a:solidFill>
                <a:schemeClr val="tx1"/>
              </a:solidFill>
            </a:rPr>
            <a:t>Kontaktdaten</a:t>
          </a:r>
          <a:endParaRPr lang="de-DE" sz="1200" b="1" kern="1200" dirty="0">
            <a:solidFill>
              <a:schemeClr val="tx1"/>
            </a:solidFill>
          </a:endParaRPr>
        </a:p>
      </dsp:txBody>
      <dsp:txXfrm>
        <a:off x="1066213" y="631919"/>
        <a:ext cx="1254376" cy="824393"/>
      </dsp:txXfrm>
    </dsp:sp>
    <dsp:sp modelId="{956DC879-4724-4657-AF1D-399B20814040}">
      <dsp:nvSpPr>
        <dsp:cNvPr id="0" name=""/>
        <dsp:cNvSpPr/>
      </dsp:nvSpPr>
      <dsp:spPr>
        <a:xfrm>
          <a:off x="2320588" y="631919"/>
          <a:ext cx="1697343" cy="824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>
              <a:solidFill>
                <a:schemeClr val="tx1"/>
              </a:solidFill>
            </a:rPr>
            <a:t>Kalender</a:t>
          </a:r>
        </a:p>
      </dsp:txBody>
      <dsp:txXfrm>
        <a:off x="2732785" y="631919"/>
        <a:ext cx="872950" cy="824393"/>
      </dsp:txXfrm>
    </dsp:sp>
    <dsp:sp modelId="{949CFBF0-B291-4619-999A-721F8D558B6A}">
      <dsp:nvSpPr>
        <dsp:cNvPr id="0" name=""/>
        <dsp:cNvSpPr/>
      </dsp:nvSpPr>
      <dsp:spPr>
        <a:xfrm>
          <a:off x="3605735" y="631919"/>
          <a:ext cx="1597302" cy="824393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1" kern="1200" dirty="0"/>
            <a:t>Auftrags-Erledigung</a:t>
          </a:r>
        </a:p>
      </dsp:txBody>
      <dsp:txXfrm>
        <a:off x="4017932" y="631919"/>
        <a:ext cx="772909" cy="824393"/>
      </dsp:txXfrm>
    </dsp:sp>
    <dsp:sp modelId="{8F0CEA6A-A0B6-42B7-9770-1D08087A0F23}">
      <dsp:nvSpPr>
        <dsp:cNvPr id="0" name=""/>
        <dsp:cNvSpPr/>
      </dsp:nvSpPr>
      <dsp:spPr>
        <a:xfrm>
          <a:off x="4790841" y="631919"/>
          <a:ext cx="1983325" cy="824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>
              <a:solidFill>
                <a:schemeClr val="tx1"/>
              </a:solidFill>
            </a:rPr>
            <a:t>Besucherschein</a:t>
          </a:r>
        </a:p>
      </dsp:txBody>
      <dsp:txXfrm>
        <a:off x="5203038" y="631919"/>
        <a:ext cx="1158932" cy="824393"/>
      </dsp:txXfrm>
    </dsp:sp>
    <dsp:sp modelId="{405A9BDD-037D-4693-8167-BD1DE6625E62}">
      <dsp:nvSpPr>
        <dsp:cNvPr id="0" name=""/>
        <dsp:cNvSpPr/>
      </dsp:nvSpPr>
      <dsp:spPr>
        <a:xfrm>
          <a:off x="6363953" y="631919"/>
          <a:ext cx="2060982" cy="824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>
              <a:solidFill>
                <a:schemeClr val="tx1"/>
              </a:solidFill>
            </a:rPr>
            <a:t>Check-Out</a:t>
          </a:r>
        </a:p>
      </dsp:txBody>
      <dsp:txXfrm>
        <a:off x="6776150" y="631919"/>
        <a:ext cx="1236589" cy="824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F1BBD-C21F-42A1-81E3-643FD17A2D2A}">
      <dsp:nvSpPr>
        <dsp:cNvPr id="0" name=""/>
        <dsp:cNvSpPr/>
      </dsp:nvSpPr>
      <dsp:spPr>
        <a:xfrm>
          <a:off x="0" y="235149"/>
          <a:ext cx="60960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Kontrolle</a:t>
          </a:r>
          <a:endParaRPr lang="de-DE" sz="3300" kern="1200" dirty="0"/>
        </a:p>
      </dsp:txBody>
      <dsp:txXfrm>
        <a:off x="37696" y="272845"/>
        <a:ext cx="6020608" cy="696808"/>
      </dsp:txXfrm>
    </dsp:sp>
    <dsp:sp modelId="{A6E1021F-E33D-4CBC-960B-5230D2CA23A2}">
      <dsp:nvSpPr>
        <dsp:cNvPr id="0" name=""/>
        <dsp:cNvSpPr/>
      </dsp:nvSpPr>
      <dsp:spPr>
        <a:xfrm>
          <a:off x="0" y="1007350"/>
          <a:ext cx="6096000" cy="119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600" kern="1200" dirty="0" smtClean="0"/>
            <a:t>Warnung bei ausbleibenden Lieferungen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600" kern="1200" dirty="0" smtClean="0"/>
            <a:t>Anwesenheitsprotokollierung</a:t>
          </a:r>
          <a:endParaRPr lang="de-DE" sz="2600" kern="1200" dirty="0"/>
        </a:p>
      </dsp:txBody>
      <dsp:txXfrm>
        <a:off x="0" y="1007350"/>
        <a:ext cx="6096000" cy="1195424"/>
      </dsp:txXfrm>
    </dsp:sp>
    <dsp:sp modelId="{EF32CDF6-AE25-48B3-A45B-E7083603E093}">
      <dsp:nvSpPr>
        <dsp:cNvPr id="0" name=""/>
        <dsp:cNvSpPr/>
      </dsp:nvSpPr>
      <dsp:spPr>
        <a:xfrm>
          <a:off x="0" y="2202775"/>
          <a:ext cx="60960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Auswertung und Datenhaltung</a:t>
          </a:r>
          <a:endParaRPr lang="de-DE" sz="3300" kern="1200" dirty="0"/>
        </a:p>
      </dsp:txBody>
      <dsp:txXfrm>
        <a:off x="37696" y="2240471"/>
        <a:ext cx="6020608" cy="696808"/>
      </dsp:txXfrm>
    </dsp:sp>
    <dsp:sp modelId="{EBDF2123-6575-4FA8-A036-64D74CCC718E}">
      <dsp:nvSpPr>
        <dsp:cNvPr id="0" name=""/>
        <dsp:cNvSpPr/>
      </dsp:nvSpPr>
      <dsp:spPr>
        <a:xfrm>
          <a:off x="0" y="2974975"/>
          <a:ext cx="6096000" cy="85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600" kern="1200" dirty="0" err="1" smtClean="0"/>
            <a:t>Benchmarken</a:t>
          </a:r>
          <a:r>
            <a:rPr lang="de-DE" sz="2600" kern="1200" dirty="0" smtClean="0"/>
            <a:t> der Naturalrabatts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600" kern="1200" dirty="0" smtClean="0"/>
            <a:t>Termin- und Lieferantenmanagement</a:t>
          </a:r>
          <a:endParaRPr lang="de-DE" sz="2600" kern="1200" dirty="0"/>
        </a:p>
      </dsp:txBody>
      <dsp:txXfrm>
        <a:off x="0" y="2974975"/>
        <a:ext cx="6096000" cy="853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3715-88CF-4102-B567-56378BF90AAD}" type="datetimeFigureOut">
              <a:rPr lang="de-DE" smtClean="0"/>
              <a:t>05.07.2015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9BD9-9764-4DD5-9A2D-728FEA034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32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unterstehen zwei Filialen) darstellen, und bei gewissen Änderungen bzw. Differenzen Meldung geben. Ein Beispiel wäre ein Lieferant, der bei der gleichen Warengruppe sehr unterschiedliche Rabatte bei zwei Filialen gibt.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39BD9-9764-4DD5-9A2D-728FEA0344E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38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9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8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9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8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7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1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8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 userDrawn="1"/>
        </p:nvSpPr>
        <p:spPr bwMode="auto">
          <a:xfrm>
            <a:off x="1023938" y="1103313"/>
            <a:ext cx="6778625" cy="363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2" tIns="45716" rIns="91432" bIns="45716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de-DE">
              <a:solidFill>
                <a:schemeClr val="tx2"/>
              </a:solidFill>
              <a:latin typeface="TUM Neue Helvetica 55 Regular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 userDrawn="1"/>
        </p:nvSpPr>
        <p:spPr bwMode="auto">
          <a:xfrm>
            <a:off x="19050" y="746125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lIns="87078" tIns="43539" rIns="87078" bIns="43539"/>
          <a:lstStyle/>
          <a:p>
            <a:pPr>
              <a:defRPr/>
            </a:pPr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580063" y="409575"/>
            <a:ext cx="2336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078" tIns="43539" rIns="87078" bIns="43539" anchor="b">
            <a:spAutoFit/>
          </a:bodyPr>
          <a:lstStyle/>
          <a:p>
            <a:pPr defTabSz="871538" eaLnBrk="0" hangingPunct="0">
              <a:spcBef>
                <a:spcPct val="50000"/>
              </a:spcBef>
              <a:defRPr/>
            </a:pPr>
            <a:r>
              <a:rPr lang="de-DE" sz="1100">
                <a:solidFill>
                  <a:schemeClr val="accent2"/>
                </a:solidFill>
                <a:latin typeface="TUM Neue Helvetica 55 Regular" charset="0"/>
              </a:rPr>
              <a:t>Technische Universität München </a:t>
            </a:r>
          </a:p>
        </p:txBody>
      </p:sp>
      <p:sp>
        <p:nvSpPr>
          <p:cNvPr id="3080" name="Text Box 8"/>
          <p:cNvSpPr txBox="1">
            <a:spLocks noChangeArrowheads="1"/>
          </p:cNvSpPr>
          <p:nvPr userDrawn="1"/>
        </p:nvSpPr>
        <p:spPr bwMode="auto">
          <a:xfrm>
            <a:off x="467544" y="6340148"/>
            <a:ext cx="8389119" cy="25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7078" tIns="43539" rIns="87078" bIns="43539" anchor="b">
            <a:spAutoFit/>
          </a:bodyPr>
          <a:lstStyle/>
          <a:p>
            <a:pPr algn="l" defTabSz="871538" eaLnBrk="0" hangingPunct="0">
              <a:spcBef>
                <a:spcPct val="50000"/>
              </a:spcBef>
              <a:defRPr/>
            </a:pPr>
            <a:r>
              <a:rPr lang="de-DE" sz="1100" dirty="0" smtClean="0">
                <a:solidFill>
                  <a:schemeClr val="accent2"/>
                </a:solidFill>
                <a:latin typeface="TUM Neue Helvetica 55 Regular" charset="0"/>
              </a:rPr>
              <a:t>benedikt.n@mytum.de, nschmidbartl@mytum.de</a:t>
            </a:r>
            <a:endParaRPr lang="de-DE" sz="1100" dirty="0">
              <a:solidFill>
                <a:schemeClr val="accent2"/>
              </a:solidFill>
              <a:latin typeface="TUM Neue Helvetica 55 Regular" charset="0"/>
            </a:endParaRPr>
          </a:p>
        </p:txBody>
      </p:sp>
      <p:pic>
        <p:nvPicPr>
          <p:cNvPr id="8" name="Grafik 7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5" y="179452"/>
            <a:ext cx="504056" cy="4793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</a:defRPr>
      </a:lvl4pPr>
      <a:lvl5pPr marL="19796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5pPr>
      <a:lvl6pPr marL="24368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40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12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084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file:///C:\Program%20Files%20(x86)\Google\Chrome\Application\chrome.exe%20%20www.yahoo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 bwMode="auto">
          <a:xfrm>
            <a:off x="447524" y="1368773"/>
            <a:ext cx="8208912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800" dirty="0" err="1" smtClean="0">
                <a:solidFill>
                  <a:schemeClr val="accent2"/>
                </a:solidFill>
              </a:rPr>
              <a:t>Entwicklung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einer</a:t>
            </a:r>
            <a:r>
              <a:rPr lang="en-US" sz="2800" dirty="0" smtClean="0">
                <a:solidFill>
                  <a:schemeClr val="accent2"/>
                </a:solidFill>
              </a:rPr>
              <a:t> mobile App </a:t>
            </a:r>
            <a:r>
              <a:rPr lang="en-US" sz="2800" dirty="0" err="1" smtClean="0">
                <a:solidFill>
                  <a:schemeClr val="accent2"/>
                </a:solidFill>
              </a:rPr>
              <a:t>zur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Optimierung</a:t>
            </a:r>
            <a:r>
              <a:rPr lang="en-US" sz="2800" dirty="0" smtClean="0">
                <a:solidFill>
                  <a:schemeClr val="accent2"/>
                </a:solidFill>
              </a:rPr>
              <a:t> des </a:t>
            </a:r>
            <a:r>
              <a:rPr lang="en-US" sz="2800" dirty="0" err="1" smtClean="0">
                <a:solidFill>
                  <a:schemeClr val="accent2"/>
                </a:solidFill>
              </a:rPr>
              <a:t>Lieferantenmanagements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im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Einzelhandel</a:t>
            </a:r>
            <a:endParaRPr lang="de-DE" sz="2800" dirty="0" smtClean="0">
              <a:solidFill>
                <a:schemeClr val="accent2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 bwMode="auto">
          <a:xfrm>
            <a:off x="1351580" y="5301208"/>
            <a:ext cx="6400800" cy="864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/>
              <a:t>Benedikt Niedermeier, Norbert Schmidbartl</a:t>
            </a:r>
          </a:p>
          <a:p>
            <a:pPr eaLnBrk="1" hangingPunct="1"/>
            <a:r>
              <a:rPr lang="en-US" sz="1600" dirty="0" smtClean="0"/>
              <a:t>benedikt.n@mytum.de, nschmidbartl@mytum.de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1916832"/>
            <a:ext cx="67865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174876"/>
            <a:ext cx="3413758" cy="11879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53282"/>
            <a:ext cx="1455838" cy="1455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/>
              <a:t>Systemmodell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C:\Users\StandardB\Documents\GitHub\logistikapp\Dokumentation\System archi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08000"/>
            <a:ext cx="5209540" cy="4585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9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Plattform-Unabhängigkeit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" y="1758964"/>
            <a:ext cx="2172308" cy="115668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44507"/>
            <a:ext cx="3672408" cy="275430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16" y="2021660"/>
            <a:ext cx="1656184" cy="165618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88" y="4201779"/>
            <a:ext cx="1326728" cy="145454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02" y="4474211"/>
            <a:ext cx="2132428" cy="110570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91" y="5057671"/>
            <a:ext cx="1625724" cy="128520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08" y="1889139"/>
            <a:ext cx="2082818" cy="151872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6" y="5057671"/>
            <a:ext cx="1676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3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Technologien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19699"/>
            <a:ext cx="3605087" cy="1542977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005064"/>
            <a:ext cx="3493192" cy="183392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99592" y="3539675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Java-</a:t>
            </a:r>
            <a:r>
              <a:rPr lang="de-DE" dirty="0"/>
              <a:t>S</a:t>
            </a:r>
            <a:r>
              <a:rPr lang="de-DE" dirty="0" smtClean="0"/>
              <a:t>cript basiert: Einfacher Datenaustausch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Multioperabilität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Ermöglicht große Anzahl gleichzeitig bestehender Netzwerkverbindungen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292080" y="2062347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Weitverbreitete Open-Source Datenbanktechnik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Hohe Kompatibilität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123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Technologien II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22701"/>
            <a:ext cx="3048000" cy="3429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669124" y="2060848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Cordova</a:t>
            </a:r>
            <a:r>
              <a:rPr lang="de-DE" sz="3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de-DE" sz="3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DE" sz="3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Framework </a:t>
            </a:r>
            <a:r>
              <a:rPr lang="de-DE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zur Erstellung von Hybrid-Apps, die auf mehreren mobilen Betriebssystemen laufen.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68078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C:\Users\StandardB\Documents\GitHub\logistikapp\Dokumentation\Bilder\Confi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64704"/>
            <a:ext cx="3581400" cy="5219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53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2348880"/>
            <a:ext cx="828092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2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Projektbeschreibung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7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Projektplanung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Projektplanung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Projektentwicklung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4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Gliederung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4943" y="1341438"/>
            <a:ext cx="8229600" cy="496369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>
                <a:solidFill>
                  <a:schemeClr val="tx1"/>
                </a:solidFill>
              </a:rPr>
              <a:t>Projektbeschreibung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Bewertung der Wirtschaftlichkeit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/>
              <a:t>Software-System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1800" dirty="0"/>
              <a:t>Lieferanten-Terminal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1800" dirty="0">
                <a:solidFill>
                  <a:srgbClr val="00B0F0"/>
                </a:solidFill>
              </a:rPr>
              <a:t>Administrations-Oberfläche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/>
              <a:t>Evaluation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>
                <a:solidFill>
                  <a:srgbClr val="00B0F0"/>
                </a:solidFill>
              </a:rPr>
              <a:t>Fazit</a:t>
            </a:r>
            <a:r>
              <a:rPr lang="de-DE" sz="2400" dirty="0">
                <a:solidFill>
                  <a:srgbClr val="333333"/>
                </a:solidFill>
              </a:rPr>
              <a:t/>
            </a:r>
            <a:br>
              <a:rPr lang="de-DE" sz="2400" dirty="0">
                <a:solidFill>
                  <a:srgbClr val="333333"/>
                </a:solidFill>
              </a:rPr>
            </a:br>
            <a:endParaRPr lang="de-DE" sz="2400" dirty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74" y="1716088"/>
            <a:ext cx="1799158" cy="422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Projektentwicklung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8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5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20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0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4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3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ucherschein-Vorlage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92696"/>
            <a:ext cx="3960440" cy="559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6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Zusammenfassung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6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Zusammenfassung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251520" y="2576661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algn="ctr" eaLnBrk="1" hangingPunct="1">
              <a:buNone/>
              <a:defRPr/>
            </a:pPr>
            <a:r>
              <a:rPr lang="de-DE" dirty="0" smtClean="0">
                <a:solidFill>
                  <a:schemeClr val="tx1"/>
                </a:solidFill>
              </a:rPr>
              <a:t>Vielen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Dank für Ihre Aufmerksamkeit!</a:t>
            </a:r>
          </a:p>
          <a:p>
            <a:pPr marL="457200" lvl="1" indent="0" algn="ctr" eaLnBrk="1" hangingPunct="1">
              <a:buNone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457200" lvl="1" indent="0" algn="ctr" eaLnBrk="1" hangingPunct="1">
              <a:buNone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Fragen?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993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Einleitung</a:t>
            </a:r>
            <a:endParaRPr lang="de-DE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417638"/>
            <a:ext cx="7200800" cy="4747666"/>
          </a:xfrm>
          <a:prstGeom prst="rect">
            <a:avLst/>
          </a:prstGeom>
        </p:spPr>
      </p:pic>
      <p:sp>
        <p:nvSpPr>
          <p:cNvPr id="3" name="Pfeil nach rechts 2"/>
          <p:cNvSpPr/>
          <p:nvPr/>
        </p:nvSpPr>
        <p:spPr>
          <a:xfrm>
            <a:off x="3491880" y="3539443"/>
            <a:ext cx="1872208" cy="5040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7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802239584"/>
              </p:ext>
            </p:extLst>
          </p:nvPr>
        </p:nvGraphicFramePr>
        <p:xfrm>
          <a:off x="467544" y="2276872"/>
          <a:ext cx="8424936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8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/>
              <a:t>Projektbeschreibung - Aufgaben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m 1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717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Bewertung der Wirtschaftlichkeit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https://lh6.googleusercontent.com/B20WTKPyo3zv3jZWvDSkxKE-590xOOvHc-dEn0egSlygznKViHK7ZqeFyFb9mk4lLdLHBv33FOP0MzF9kmCZ9Tz4qSIx95vgrEMPnG5ktiLC4IdmV6D8D20Q80JRUHPe9Px_01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710028" cy="2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12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864221366"/>
              </p:ext>
            </p:extLst>
          </p:nvPr>
        </p:nvGraphicFramePr>
        <p:xfrm>
          <a:off x="611560" y="836712"/>
          <a:ext cx="7920880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686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/>
              <a:t>Bewertung der Wirtschaftlichkeit - Nutzen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Kosteneinsparung </a:t>
            </a:r>
            <a:r>
              <a:rPr lang="de-DE" sz="2400" dirty="0">
                <a:solidFill>
                  <a:schemeClr val="tx1"/>
                </a:solidFill>
              </a:rPr>
              <a:t>bei der Dokumentation der </a:t>
            </a:r>
            <a:r>
              <a:rPr lang="de-DE" sz="2400" dirty="0" smtClean="0">
                <a:solidFill>
                  <a:schemeClr val="tx1"/>
                </a:solidFill>
              </a:rPr>
              <a:t>Lieferungen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Vereinfachte Datenhaltung (digital statt Papier)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Kosteneinsparung </a:t>
            </a:r>
            <a:r>
              <a:rPr lang="de-DE" sz="2400" dirty="0">
                <a:solidFill>
                  <a:schemeClr val="tx1"/>
                </a:solidFill>
              </a:rPr>
              <a:t>durch verhinderte Diebstähle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Zeitersparnis </a:t>
            </a:r>
            <a:r>
              <a:rPr lang="de-DE" sz="2400" dirty="0">
                <a:solidFill>
                  <a:schemeClr val="tx1"/>
                </a:solidFill>
              </a:rPr>
              <a:t>bei der Dokumentation der aktuell anwesenden Personen (Feuerschutz)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b="1" dirty="0" smtClean="0">
                <a:solidFill>
                  <a:schemeClr val="tx1"/>
                </a:solidFill>
              </a:rPr>
              <a:t>Betriebswirtschaftliche </a:t>
            </a:r>
            <a:r>
              <a:rPr lang="de-DE" sz="2400" b="1" dirty="0">
                <a:solidFill>
                  <a:schemeClr val="tx1"/>
                </a:solidFill>
              </a:rPr>
              <a:t>Vorteile u.a. durch Vergleich der Naturalrabatte (bessere Verhandlungssituation)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-DDI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TUM-DDI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M-DD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</Words>
  <Application>Microsoft Office PowerPoint</Application>
  <PresentationFormat>Bildschirmpräsentation (4:3)</PresentationFormat>
  <Paragraphs>302</Paragraphs>
  <Slides>32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Arial</vt:lpstr>
      <vt:lpstr>Calibri</vt:lpstr>
      <vt:lpstr>TUM Neue Helvetica 55 Regular</vt:lpstr>
      <vt:lpstr>TUM Neue Helvetica 75 Bold</vt:lpstr>
      <vt:lpstr>Wingdings</vt:lpstr>
      <vt:lpstr>TUM-DDI</vt:lpstr>
      <vt:lpstr>Entwicklung einer mobile App zur Optimierung des Lieferantenmanagements im Einzelhandel</vt:lpstr>
      <vt:lpstr>Gliederung</vt:lpstr>
      <vt:lpstr>PowerPoint-Präsentation</vt:lpstr>
      <vt:lpstr>Einleitung</vt:lpstr>
      <vt:lpstr>PowerPoint-Präsentation</vt:lpstr>
      <vt:lpstr>Projektbeschreibung - Aufgaben</vt:lpstr>
      <vt:lpstr>Bewertung der Wirtschaftlichkeit</vt:lpstr>
      <vt:lpstr>PowerPoint-Präsentation</vt:lpstr>
      <vt:lpstr>Bewertung der Wirtschaftlichkeit - Nutzen</vt:lpstr>
      <vt:lpstr>Systemmodell</vt:lpstr>
      <vt:lpstr>Plattform-Unabhängigkeit  </vt:lpstr>
      <vt:lpstr>Technologien  </vt:lpstr>
      <vt:lpstr>Technologien II  </vt:lpstr>
      <vt:lpstr>PowerPoint-Präsentation</vt:lpstr>
      <vt:lpstr>PowerPoint-Präsentation</vt:lpstr>
      <vt:lpstr>Projektbeschreibung</vt:lpstr>
      <vt:lpstr>Projektplanung</vt:lpstr>
      <vt:lpstr>Projektplanung</vt:lpstr>
      <vt:lpstr>Projektentwicklung</vt:lpstr>
      <vt:lpstr>Projektentwicklung</vt:lpstr>
      <vt:lpstr>Lieferanten-Terminal  </vt:lpstr>
      <vt:lpstr>Lieferanten-Terminal  </vt:lpstr>
      <vt:lpstr>Lieferanten-Terminal  </vt:lpstr>
      <vt:lpstr>Lieferanten-Terminal  </vt:lpstr>
      <vt:lpstr>Administrations-Oberfläche  </vt:lpstr>
      <vt:lpstr>Administrations-Oberfläche  </vt:lpstr>
      <vt:lpstr>Administrations-Oberfläche  </vt:lpstr>
      <vt:lpstr>Administrations-Oberfläche  </vt:lpstr>
      <vt:lpstr>Administrations-Oberfläche  </vt:lpstr>
      <vt:lpstr>Zusammenfassung  </vt:lpstr>
      <vt:lpstr>Zusammenfassung  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Robert P</dc:creator>
  <cp:lastModifiedBy>Norbert Schmidbartl</cp:lastModifiedBy>
  <cp:revision>287</cp:revision>
  <dcterms:created xsi:type="dcterms:W3CDTF">2008-10-14T13:15:11Z</dcterms:created>
  <dcterms:modified xsi:type="dcterms:W3CDTF">2015-07-05T02:06:28Z</dcterms:modified>
</cp:coreProperties>
</file>