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1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7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0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1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7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5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8442-F65E-4222-90C0-765F351A657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0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8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870"/>
            <a:ext cx="10515600" cy="206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for </a:t>
            </a:r>
            <a:r>
              <a:rPr lang="en-US" dirty="0"/>
              <a:t>custom error validation.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371840"/>
              </p:ext>
            </p:extLst>
          </p:nvPr>
        </p:nvGraphicFramePr>
        <p:xfrm>
          <a:off x="838200" y="800100"/>
          <a:ext cx="10515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54864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&lt;form&gt;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&lt;label for="mail"&gt;</a:t>
                      </a:r>
                      <a:r>
                        <a:rPr lang="en-US" dirty="0" smtClean="0"/>
                        <a:t>I would like you to provide me with an e-mail address: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&lt;/label&gt;</a:t>
                      </a:r>
                    </a:p>
                    <a:p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type="email" id="mail" name="mail"&gt;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&lt;button&gt;</a:t>
                      </a:r>
                      <a:r>
                        <a:rPr lang="en-US" dirty="0" smtClean="0"/>
                        <a:t>Submit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&lt;/button&gt;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&lt;/form&gt;</a:t>
                      </a:r>
                    </a:p>
                    <a:p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Note:</a:t>
                      </a:r>
                    </a:p>
                    <a:p>
                      <a:r>
                        <a:rPr lang="en-US" sz="1800" dirty="0" smtClean="0">
                          <a:solidFill>
                            <a:srgbClr val="92D050"/>
                          </a:solidFill>
                        </a:rPr>
                        <a:t>Validity</a:t>
                      </a:r>
                      <a:r>
                        <a:rPr lang="en-US" sz="1800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 </a:t>
                      </a:r>
                      <a:r>
                        <a:rPr lang="en-US" dirty="0" err="1" smtClean="0"/>
                        <a:t>ValidityState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that contains several properties describing the validity state of the element.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setCustomValidity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a custom error message to the element;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2000" dirty="0" smtClean="0"/>
                        <a:t> email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document</a:t>
                      </a: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.getElementById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("mail");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err="1" smtClean="0"/>
                        <a:t>email</a:t>
                      </a: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.addEventListener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("input",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dirty="0" smtClean="0">
                          <a:effectLst/>
                        </a:rPr>
                        <a:t>event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endParaRPr lang="en-US" sz="2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dirty="0" err="1" smtClean="0"/>
                        <a:t>email</a:t>
                      </a: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000" dirty="0" err="1" smtClean="0">
                          <a:solidFill>
                            <a:srgbClr val="92D050"/>
                          </a:solidFill>
                        </a:rPr>
                        <a:t>validity</a:t>
                      </a: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000" dirty="0" err="1" smtClean="0">
                          <a:solidFill>
                            <a:srgbClr val="7030A0"/>
                          </a:solidFill>
                        </a:rPr>
                        <a:t>typeMismatch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err="1" smtClean="0"/>
                        <a:t>email</a:t>
                      </a: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setCustomValidity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 am expecting an e-mail address!");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email</a:t>
                      </a: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.setCustomValidity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("");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74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9666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Validating forms without a built-in API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160142"/>
              </p:ext>
            </p:extLst>
          </p:nvPr>
        </p:nvGraphicFramePr>
        <p:xfrm>
          <a:off x="838200" y="966787"/>
          <a:ext cx="10515600" cy="55379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/>
                <a:gridCol w="5257800"/>
              </a:tblGrid>
              <a:tr h="553792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&lt;script&gt;  </a:t>
                      </a:r>
                    </a:p>
                    <a:p>
                      <a:r>
                        <a:rPr lang="en-US" sz="2000" dirty="0" smtClean="0"/>
                        <a:t>function </a:t>
                      </a:r>
                      <a:r>
                        <a:rPr lang="en-US" sz="2000" dirty="0" err="1" smtClean="0"/>
                        <a:t>validateform</a:t>
                      </a:r>
                      <a:r>
                        <a:rPr lang="en-US" sz="2000" dirty="0" smtClean="0"/>
                        <a:t>(){  </a:t>
                      </a:r>
                    </a:p>
                    <a:p>
                      <a:r>
                        <a:rPr lang="en-US" sz="2000" dirty="0" err="1" smtClean="0"/>
                        <a:t>var</a:t>
                      </a:r>
                      <a:r>
                        <a:rPr lang="en-US" sz="2000" dirty="0" smtClean="0"/>
                        <a:t> name=</a:t>
                      </a:r>
                      <a:r>
                        <a:rPr lang="en-US" sz="2000" dirty="0" err="1" smtClean="0"/>
                        <a:t>document.myform.name.value</a:t>
                      </a:r>
                      <a:r>
                        <a:rPr lang="en-US" sz="2000" dirty="0" smtClean="0"/>
                        <a:t>;  </a:t>
                      </a:r>
                    </a:p>
                    <a:p>
                      <a:r>
                        <a:rPr lang="en-US" sz="2000" dirty="0" err="1" smtClean="0"/>
                        <a:t>var</a:t>
                      </a:r>
                      <a:r>
                        <a:rPr lang="en-US" sz="2000" dirty="0" smtClean="0"/>
                        <a:t> password=</a:t>
                      </a:r>
                      <a:r>
                        <a:rPr lang="en-US" sz="2000" dirty="0" err="1" smtClean="0"/>
                        <a:t>document.getElementById</a:t>
                      </a:r>
                      <a:r>
                        <a:rPr lang="en-US" sz="2000" dirty="0" smtClean="0"/>
                        <a:t>("pass").value;</a:t>
                      </a:r>
                    </a:p>
                    <a:p>
                      <a:r>
                        <a:rPr lang="en-US" sz="2000" dirty="0" smtClean="0"/>
                        <a:t>  </a:t>
                      </a:r>
                    </a:p>
                    <a:p>
                      <a:r>
                        <a:rPr lang="en-US" sz="2000" dirty="0" smtClean="0"/>
                        <a:t>if (name==null || name==""){  </a:t>
                      </a:r>
                    </a:p>
                    <a:p>
                      <a:r>
                        <a:rPr lang="en-US" sz="2000" dirty="0" smtClean="0"/>
                        <a:t>  alert("Name can't be blank");  </a:t>
                      </a:r>
                    </a:p>
                    <a:p>
                      <a:r>
                        <a:rPr lang="en-US" sz="2000" dirty="0" smtClean="0"/>
                        <a:t>  return false;  </a:t>
                      </a:r>
                    </a:p>
                    <a:p>
                      <a:r>
                        <a:rPr lang="en-US" sz="2000" dirty="0" smtClean="0"/>
                        <a:t>}else if(</a:t>
                      </a:r>
                      <a:r>
                        <a:rPr lang="en-US" sz="2000" dirty="0" err="1" smtClean="0"/>
                        <a:t>password.length</a:t>
                      </a:r>
                      <a:r>
                        <a:rPr lang="en-US" sz="2000" dirty="0" smtClean="0"/>
                        <a:t>&lt;6){  </a:t>
                      </a:r>
                    </a:p>
                    <a:p>
                      <a:r>
                        <a:rPr lang="en-US" sz="2000" dirty="0" smtClean="0"/>
                        <a:t>  alert("Password must be at least 6 characters long.");  </a:t>
                      </a:r>
                    </a:p>
                    <a:p>
                      <a:r>
                        <a:rPr lang="en-US" sz="2000" dirty="0" smtClean="0"/>
                        <a:t>  return false;  </a:t>
                      </a:r>
                    </a:p>
                    <a:p>
                      <a:r>
                        <a:rPr lang="en-US" sz="2000" dirty="0" smtClean="0"/>
                        <a:t>  }  </a:t>
                      </a:r>
                    </a:p>
                    <a:p>
                      <a:r>
                        <a:rPr lang="en-US" sz="2000" dirty="0" smtClean="0"/>
                        <a:t>}  </a:t>
                      </a:r>
                    </a:p>
                    <a:p>
                      <a:r>
                        <a:rPr lang="en-US" sz="2000" dirty="0" smtClean="0"/>
                        <a:t>&lt;/script&gt;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&lt;body&gt;  </a:t>
                      </a:r>
                    </a:p>
                    <a:p>
                      <a:r>
                        <a:rPr lang="en-US" sz="2400" dirty="0" smtClean="0"/>
                        <a:t>&lt;form name="</a:t>
                      </a:r>
                      <a:r>
                        <a:rPr lang="en-US" sz="2400" dirty="0" err="1" smtClean="0"/>
                        <a:t>myform</a:t>
                      </a:r>
                      <a:r>
                        <a:rPr lang="en-US" sz="2400" dirty="0" smtClean="0"/>
                        <a:t>" method="post" </a:t>
                      </a:r>
                      <a:r>
                        <a:rPr lang="en-US" sz="2400" dirty="0" err="1" smtClean="0"/>
                        <a:t>onsubmit</a:t>
                      </a:r>
                      <a:r>
                        <a:rPr lang="en-US" sz="2400" dirty="0" smtClean="0"/>
                        <a:t>="</a:t>
                      </a:r>
                      <a:r>
                        <a:rPr lang="en-US" sz="2400" dirty="0" err="1" smtClean="0"/>
                        <a:t>validateform</a:t>
                      </a:r>
                      <a:r>
                        <a:rPr lang="en-US" sz="2400" dirty="0" smtClean="0"/>
                        <a:t>()" &gt;  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Name: &lt;input type="text" name="name"&gt;&lt;</a:t>
                      </a:r>
                      <a:r>
                        <a:rPr lang="en-US" sz="2400" dirty="0" err="1" smtClean="0"/>
                        <a:t>br</a:t>
                      </a:r>
                      <a:r>
                        <a:rPr lang="en-US" sz="2400" dirty="0" smtClean="0"/>
                        <a:t>/&gt;  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Password: &lt;input type="password" name="password" id="pass"&gt;&lt;</a:t>
                      </a:r>
                      <a:r>
                        <a:rPr lang="en-US" sz="2400" dirty="0" err="1" smtClean="0"/>
                        <a:t>br</a:t>
                      </a:r>
                      <a:r>
                        <a:rPr lang="en-US" sz="2400" dirty="0" smtClean="0"/>
                        <a:t>/&gt;  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&lt;input type="submit" value="Submit"&gt;  </a:t>
                      </a:r>
                    </a:p>
                    <a:p>
                      <a:r>
                        <a:rPr lang="en-US" sz="2400" dirty="0" smtClean="0"/>
                        <a:t>&lt;/form&gt;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51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7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be done in 2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Built-in form validation</a:t>
            </a:r>
            <a:r>
              <a:rPr lang="en-US" dirty="0"/>
              <a:t> uses HTML5 form validation </a:t>
            </a:r>
            <a:r>
              <a:rPr lang="en-US" dirty="0" smtClean="0"/>
              <a:t>features. </a:t>
            </a:r>
            <a:r>
              <a:rPr lang="en-US" dirty="0"/>
              <a:t>This validation generally doesn't require much JavaScript. Built-in form validation has better performance than JavaScript, but it is not as customizable as JavaScript validation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JavaScript</a:t>
            </a:r>
            <a:r>
              <a:rPr lang="en-US" dirty="0"/>
              <a:t> validation is coded using JavaScript. This validation is completely customizable, but you need to create it all (or use a library).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built-in form validation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4" y="1027905"/>
            <a:ext cx="10515600" cy="5632667"/>
          </a:xfrm>
        </p:spPr>
        <p:txBody>
          <a:bodyPr>
            <a:normAutofit/>
          </a:bodyPr>
          <a:lstStyle/>
          <a:p>
            <a:r>
              <a:rPr lang="en-US" dirty="0"/>
              <a:t>This is done by using </a:t>
            </a:r>
            <a:r>
              <a:rPr lang="en-US" dirty="0" smtClean="0"/>
              <a:t>HTML 5 validation </a:t>
            </a:r>
            <a:r>
              <a:rPr lang="en-US" dirty="0"/>
              <a:t>attributes on form elements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required</a:t>
            </a:r>
            <a:r>
              <a:rPr lang="en-US" dirty="0" smtClean="0"/>
              <a:t>: Specifies whether a form field needs to be filled in before the form can be submitted.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minlength</a:t>
            </a:r>
            <a:r>
              <a:rPr lang="en-US" dirty="0" smtClean="0"/>
              <a:t> and </a:t>
            </a:r>
            <a:r>
              <a:rPr lang="en-US" dirty="0" err="1" smtClean="0">
                <a:solidFill>
                  <a:srgbClr val="FF0000"/>
                </a:solidFill>
              </a:rPr>
              <a:t>maxlength</a:t>
            </a:r>
            <a:r>
              <a:rPr lang="en-US" dirty="0" smtClean="0"/>
              <a:t>: Specifies the minimum and maximum length of textual data (strings)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min</a:t>
            </a:r>
            <a:r>
              <a:rPr lang="en-US" dirty="0" smtClean="0"/>
              <a:t> and </a:t>
            </a:r>
            <a:r>
              <a:rPr lang="en-US" dirty="0" smtClean="0">
                <a:solidFill>
                  <a:srgbClr val="FF0000"/>
                </a:solidFill>
              </a:rPr>
              <a:t>max</a:t>
            </a:r>
            <a:r>
              <a:rPr lang="en-US" dirty="0" smtClean="0"/>
              <a:t>: Specifies the minimum and maximum values of numerical input types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: Specifies whether the data needs to be a number, an email address, or some other specific preset type. 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pattern</a:t>
            </a:r>
            <a:r>
              <a:rPr lang="en-US" dirty="0" smtClean="0"/>
              <a:t>: Specifies a regular expression that defines a pattern the entered data needs to follow.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2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73" y="93518"/>
            <a:ext cx="11208327" cy="659822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element is valid, the following things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true with CSS3 Pseudo selectors: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element matches the </a:t>
            </a:r>
            <a:r>
              <a:rPr lang="en-US" dirty="0" smtClean="0">
                <a:solidFill>
                  <a:srgbClr val="FF0000"/>
                </a:solidFill>
              </a:rPr>
              <a:t>:valid</a:t>
            </a:r>
            <a:r>
              <a:rPr lang="en-US" dirty="0" smtClean="0"/>
              <a:t> CSS pseudo-class, which lets you apply a specific style to valid elements.</a:t>
            </a:r>
          </a:p>
          <a:p>
            <a:r>
              <a:rPr lang="en-US" dirty="0" smtClean="0"/>
              <a:t>If the user tries to send the data, the browser will submit the form, provided there is nothing else stopping it from doing so (e.g., JavaScript).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element is invalid, the following things are true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The element matches the </a:t>
            </a:r>
            <a:r>
              <a:rPr lang="en-US" dirty="0" smtClean="0">
                <a:solidFill>
                  <a:srgbClr val="FF0000"/>
                </a:solidFill>
              </a:rPr>
              <a:t>:invalid</a:t>
            </a:r>
            <a:r>
              <a:rPr lang="en-US" dirty="0" smtClean="0"/>
              <a:t> CSS pseudo-class, and sometimes other UI pseudo-classes (e.g., </a:t>
            </a:r>
            <a:r>
              <a:rPr lang="en-US" dirty="0" smtClean="0">
                <a:solidFill>
                  <a:srgbClr val="FF0000"/>
                </a:solidFill>
              </a:rPr>
              <a:t>:out-of-range</a:t>
            </a:r>
            <a:r>
              <a:rPr lang="en-US" dirty="0" smtClean="0"/>
              <a:t>) depending on the error, which lets you apply a specific style to invalid elements.</a:t>
            </a:r>
          </a:p>
          <a:p>
            <a:r>
              <a:rPr lang="en-US" dirty="0" smtClean="0"/>
              <a:t>If the user tries to send the data, the browser will block the form and display an error message.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962"/>
            <a:ext cx="10515600" cy="195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632879"/>
              </p:ext>
            </p:extLst>
          </p:nvPr>
        </p:nvGraphicFramePr>
        <p:xfrm>
          <a:off x="308263" y="443634"/>
          <a:ext cx="11454246" cy="614420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27123"/>
                <a:gridCol w="5727123"/>
              </a:tblGrid>
              <a:tr h="6144202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2000" dirty="0" smtClean="0"/>
                        <a:t>&lt;body&gt;</a:t>
                      </a:r>
                    </a:p>
                    <a:p>
                      <a:r>
                        <a:rPr lang="en-US" sz="2000" dirty="0" smtClean="0"/>
                        <a:t>    &lt;form&gt;</a:t>
                      </a:r>
                    </a:p>
                    <a:p>
                      <a:r>
                        <a:rPr lang="en-US" sz="2000" dirty="0" smtClean="0"/>
                        <a:t>     </a:t>
                      </a:r>
                    </a:p>
                    <a:p>
                      <a:r>
                        <a:rPr lang="en-US" sz="2000" dirty="0" smtClean="0"/>
                        <a:t>       &lt;label for="</a:t>
                      </a:r>
                      <a:r>
                        <a:rPr lang="en-US" sz="2000" dirty="0" err="1" smtClean="0"/>
                        <a:t>myemail</a:t>
                      </a:r>
                      <a:r>
                        <a:rPr lang="en-US" sz="2000" dirty="0" smtClean="0"/>
                        <a:t>"&gt;Enter Email&lt;/label&gt;</a:t>
                      </a:r>
                    </a:p>
                    <a:p>
                      <a:r>
                        <a:rPr lang="en-US" sz="2000" dirty="0" smtClean="0"/>
                        <a:t>      </a:t>
                      </a:r>
                    </a:p>
                    <a:p>
                      <a:r>
                        <a:rPr lang="en-US" sz="2000" dirty="0" smtClean="0"/>
                        <a:t>&lt;input type="email" id="</a:t>
                      </a:r>
                      <a:r>
                        <a:rPr lang="en-US" sz="2000" dirty="0" err="1" smtClean="0"/>
                        <a:t>myemail</a:t>
                      </a:r>
                      <a:r>
                        <a:rPr lang="en-US" sz="2000" dirty="0" smtClean="0"/>
                        <a:t>" name="</a:t>
                      </a:r>
                      <a:r>
                        <a:rPr lang="en-US" sz="2000" dirty="0" err="1" smtClean="0"/>
                        <a:t>myemail</a:t>
                      </a:r>
                      <a:r>
                        <a:rPr lang="en-US" sz="2000" dirty="0" smtClean="0"/>
                        <a:t>" required&gt;</a:t>
                      </a:r>
                    </a:p>
                    <a:p>
                      <a:r>
                        <a:rPr lang="en-US" sz="2000" dirty="0" smtClean="0"/>
                        <a:t>    </a:t>
                      </a:r>
                    </a:p>
                    <a:p>
                      <a:r>
                        <a:rPr lang="en-US" sz="2000" dirty="0" smtClean="0"/>
                        <a:t> &lt;button&gt;Submit&lt;/button&gt;</a:t>
                      </a:r>
                    </a:p>
                    <a:p>
                      <a:r>
                        <a:rPr lang="en-US" sz="2000" dirty="0" smtClean="0"/>
                        <a:t>    </a:t>
                      </a:r>
                    </a:p>
                    <a:p>
                      <a:r>
                        <a:rPr lang="en-US" sz="2000" dirty="0" smtClean="0"/>
                        <a:t>    &lt;/form&gt;</a:t>
                      </a:r>
                    </a:p>
                    <a:p>
                      <a:r>
                        <a:rPr lang="en-US" sz="2000" dirty="0" smtClean="0"/>
                        <a:t>&lt;/body&gt;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&lt;head&gt;</a:t>
                      </a:r>
                    </a:p>
                    <a:p>
                      <a:r>
                        <a:rPr lang="en-US" sz="1400" dirty="0" smtClean="0"/>
                        <a:t>    &lt;meta charset="utf-8"&gt;</a:t>
                      </a:r>
                    </a:p>
                    <a:p>
                      <a:r>
                        <a:rPr lang="en-US" sz="1400" dirty="0" smtClean="0"/>
                        <a:t>    &lt;title&gt;Favorite fruit with required attribute&lt;/title&gt;</a:t>
                      </a:r>
                    </a:p>
                    <a:p>
                      <a:r>
                        <a:rPr lang="en-US" sz="1400" dirty="0" smtClean="0"/>
                        <a:t>    &lt;style&gt;</a:t>
                      </a:r>
                    </a:p>
                    <a:p>
                      <a:r>
                        <a:rPr lang="en-US" sz="1400" dirty="0" smtClean="0"/>
                        <a:t>     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      input[type="email"]:invalid </a:t>
                      </a:r>
                    </a:p>
                    <a:p>
                      <a:r>
                        <a:rPr lang="en-US" sz="1400" dirty="0" smtClean="0"/>
                        <a:t>      {</a:t>
                      </a:r>
                    </a:p>
                    <a:p>
                      <a:r>
                        <a:rPr lang="en-US" sz="1400" dirty="0" smtClean="0"/>
                        <a:t>     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border: 2px dashed red;</a:t>
                      </a:r>
                    </a:p>
                    <a:p>
                      <a:r>
                        <a:rPr lang="en-US" sz="1400" dirty="0" smtClean="0"/>
                        <a:t>        background-image: linear-gradient(to right, yellow, </a:t>
                      </a:r>
                      <a:r>
                        <a:rPr lang="en-US" sz="1400" dirty="0" err="1" smtClean="0"/>
                        <a:t>lightgreen</a:t>
                      </a:r>
                      <a:r>
                        <a:rPr lang="en-US" sz="1400" dirty="0" smtClean="0"/>
                        <a:t>);</a:t>
                      </a:r>
                    </a:p>
                    <a:p>
                      <a:r>
                        <a:rPr lang="en-US" sz="1400" dirty="0" smtClean="0"/>
                        <a:t>      }</a:t>
                      </a:r>
                    </a:p>
                    <a:p>
                      <a:r>
                        <a:rPr lang="en-US" sz="1400" dirty="0" smtClean="0"/>
                        <a:t>      </a:t>
                      </a:r>
                      <a:r>
                        <a:rPr lang="en-US" sz="1400" dirty="0" err="1" smtClean="0"/>
                        <a:t>input:valid</a:t>
                      </a:r>
                      <a:r>
                        <a:rPr lang="en-US" sz="1400" dirty="0" smtClean="0"/>
                        <a:t> {</a:t>
                      </a:r>
                    </a:p>
                    <a:p>
                      <a:r>
                        <a:rPr lang="en-US" sz="1400" dirty="0" smtClean="0"/>
                        <a:t>        border: 2px solid black;</a:t>
                      </a:r>
                    </a:p>
                    <a:p>
                      <a:r>
                        <a:rPr lang="en-US" sz="1400" dirty="0" smtClean="0"/>
                        <a:t>        </a:t>
                      </a:r>
                    </a:p>
                    <a:p>
                      <a:r>
                        <a:rPr lang="en-US" sz="1400" dirty="0" smtClean="0"/>
                        <a:t>      }</a:t>
                      </a:r>
                    </a:p>
                    <a:p>
                      <a:r>
                        <a:rPr lang="en-US" sz="1400" dirty="0" smtClean="0"/>
                        <a:t>      input[type="email"]:focus</a:t>
                      </a:r>
                    </a:p>
                    <a:p>
                      <a:r>
                        <a:rPr lang="en-US" sz="1400" dirty="0" smtClean="0"/>
                        <a:t>      {</a:t>
                      </a:r>
                    </a:p>
                    <a:p>
                      <a:r>
                        <a:rPr lang="en-US" sz="1400" dirty="0" smtClean="0"/>
                        <a:t>         background-image: linear-gradient(to right, pink, </a:t>
                      </a:r>
                      <a:r>
                        <a:rPr lang="en-US" sz="1400" dirty="0" err="1" smtClean="0"/>
                        <a:t>lightgreen</a:t>
                      </a:r>
                      <a:r>
                        <a:rPr lang="en-US" sz="1400" dirty="0" smtClean="0"/>
                        <a:t>);</a:t>
                      </a:r>
                    </a:p>
                    <a:p>
                      <a:r>
                        <a:rPr lang="en-US" sz="1400" dirty="0" smtClean="0"/>
                        <a:t>      }</a:t>
                      </a:r>
                    </a:p>
                    <a:p>
                      <a:r>
                        <a:rPr lang="en-US" sz="1400" dirty="0" smtClean="0"/>
                        <a:t>   </a:t>
                      </a:r>
                    </a:p>
                    <a:p>
                      <a:r>
                        <a:rPr lang="en-US" sz="1400" dirty="0" smtClean="0"/>
                        <a:t>      </a:t>
                      </a:r>
                    </a:p>
                    <a:p>
                      <a:r>
                        <a:rPr lang="en-US" sz="1400" dirty="0" smtClean="0"/>
                        <a:t>    &lt;/style&gt;</a:t>
                      </a:r>
                    </a:p>
                    <a:p>
                      <a:r>
                        <a:rPr lang="en-US" sz="1400" dirty="0" smtClean="0"/>
                        <a:t>&lt;/head&gt;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13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790104"/>
              </p:ext>
            </p:extLst>
          </p:nvPr>
        </p:nvGraphicFramePr>
        <p:xfrm>
          <a:off x="838200" y="124691"/>
          <a:ext cx="10515600" cy="64943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/>
                <a:gridCol w="5257800"/>
              </a:tblGrid>
              <a:tr h="6494318">
                <a:tc>
                  <a:txBody>
                    <a:bodyPr/>
                    <a:lstStyle/>
                    <a:p>
                      <a:r>
                        <a:rPr lang="en-US" dirty="0" smtClean="0"/>
                        <a:t>&lt;body&gt;</a:t>
                      </a:r>
                    </a:p>
                    <a:p>
                      <a:r>
                        <a:rPr lang="en-US" dirty="0" smtClean="0"/>
                        <a:t>    &lt;form&gt;</a:t>
                      </a:r>
                    </a:p>
                    <a:p>
                      <a:r>
                        <a:rPr lang="en-US" dirty="0" smtClean="0"/>
                        <a:t>    </a:t>
                      </a:r>
                    </a:p>
                    <a:p>
                      <a:r>
                        <a:rPr lang="en-US" dirty="0" smtClean="0"/>
                        <a:t>  &lt;label for="</a:t>
                      </a:r>
                      <a:r>
                        <a:rPr lang="en-US" dirty="0" err="1" smtClean="0"/>
                        <a:t>myno</a:t>
                      </a:r>
                      <a:r>
                        <a:rPr lang="en-US" dirty="0" smtClean="0"/>
                        <a:t>"&gt;Enter Age&lt;/label&gt;</a:t>
                      </a:r>
                    </a:p>
                    <a:p>
                      <a:r>
                        <a:rPr lang="en-US" dirty="0" smtClean="0"/>
                        <a:t>    </a:t>
                      </a:r>
                    </a:p>
                    <a:p>
                      <a:r>
                        <a:rPr lang="en-US" dirty="0" smtClean="0"/>
                        <a:t>  &lt;input type="number" id="</a:t>
                      </a:r>
                      <a:r>
                        <a:rPr lang="en-US" dirty="0" err="1" smtClean="0"/>
                        <a:t>myno</a:t>
                      </a:r>
                      <a:r>
                        <a:rPr lang="en-US" dirty="0" smtClean="0"/>
                        <a:t>" name="</a:t>
                      </a:r>
                      <a:r>
                        <a:rPr lang="en-US" dirty="0" err="1" smtClean="0"/>
                        <a:t>myno</a:t>
                      </a:r>
                      <a:r>
                        <a:rPr lang="en-US" dirty="0" smtClean="0"/>
                        <a:t>" min="17" max="25" required&gt;</a:t>
                      </a:r>
                    </a:p>
                    <a:p>
                      <a:r>
                        <a:rPr lang="en-US" dirty="0" smtClean="0"/>
                        <a:t>      </a:t>
                      </a:r>
                    </a:p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br</a:t>
                      </a:r>
                      <a:r>
                        <a:rPr lang="en-US" dirty="0" smtClean="0"/>
                        <a:t>/&gt;</a:t>
                      </a:r>
                    </a:p>
                    <a:p>
                      <a:r>
                        <a:rPr lang="en-US" dirty="0" smtClean="0"/>
                        <a:t>      </a:t>
                      </a:r>
                    </a:p>
                    <a:p>
                      <a:r>
                        <a:rPr lang="en-US" dirty="0" smtClean="0"/>
                        <a:t>&lt;label for="</a:t>
                      </a:r>
                      <a:r>
                        <a:rPr lang="en-US" dirty="0" err="1" smtClean="0"/>
                        <a:t>mylastname</a:t>
                      </a:r>
                      <a:r>
                        <a:rPr lang="en-US" dirty="0" smtClean="0"/>
                        <a:t>"&gt;Enter </a:t>
                      </a:r>
                      <a:r>
                        <a:rPr lang="en-US" dirty="0" err="1" smtClean="0"/>
                        <a:t>LastName</a:t>
                      </a:r>
                      <a:r>
                        <a:rPr lang="en-US" dirty="0" smtClean="0"/>
                        <a:t>&lt;/label&gt;</a:t>
                      </a:r>
                    </a:p>
                    <a:p>
                      <a:r>
                        <a:rPr lang="en-US" dirty="0" smtClean="0"/>
                        <a:t>     </a:t>
                      </a:r>
                    </a:p>
                    <a:p>
                      <a:r>
                        <a:rPr lang="en-US" dirty="0" smtClean="0"/>
                        <a:t> &lt;input type="text" id="</a:t>
                      </a:r>
                      <a:r>
                        <a:rPr lang="en-US" dirty="0" err="1" smtClean="0"/>
                        <a:t>mylastname</a:t>
                      </a:r>
                      <a:r>
                        <a:rPr lang="en-US" dirty="0" smtClean="0"/>
                        <a:t>" name="</a:t>
                      </a:r>
                      <a:r>
                        <a:rPr lang="en-US" dirty="0" err="1" smtClean="0"/>
                        <a:t>mylastname</a:t>
                      </a:r>
                      <a:r>
                        <a:rPr lang="en-US" dirty="0" smtClean="0"/>
                        <a:t>" /&gt;</a:t>
                      </a:r>
                    </a:p>
                    <a:p>
                      <a:r>
                        <a:rPr lang="en-US" dirty="0" smtClean="0"/>
                        <a:t>     </a:t>
                      </a:r>
                    </a:p>
                    <a:p>
                      <a:r>
                        <a:rPr lang="en-US" dirty="0" smtClean="0"/>
                        <a:t> &lt;button&gt;Submit&lt;/button&gt;</a:t>
                      </a:r>
                    </a:p>
                    <a:p>
                      <a:r>
                        <a:rPr lang="en-US" dirty="0" smtClean="0"/>
                        <a:t>    </a:t>
                      </a:r>
                    </a:p>
                    <a:p>
                      <a:r>
                        <a:rPr lang="en-US" dirty="0" smtClean="0"/>
                        <a:t>&lt;/form&gt;</a:t>
                      </a:r>
                    </a:p>
                    <a:p>
                      <a:r>
                        <a:rPr lang="en-US" dirty="0" smtClean="0"/>
                        <a:t>&lt;/body&gt;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input[type="number"]:invalid </a:t>
                      </a:r>
                    </a:p>
                    <a:p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  	box-shadow: 0 0 5px 1px red;</a:t>
                      </a:r>
                    </a:p>
                    <a:p>
                      <a:r>
                        <a:rPr lang="en-US" dirty="0" smtClean="0"/>
                        <a:t>}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input[type="number"]:</a:t>
                      </a:r>
                      <a:r>
                        <a:rPr lang="en-US" dirty="0" err="1" smtClean="0"/>
                        <a:t>focus:invalid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{</a:t>
                      </a:r>
                    </a:p>
                    <a:p>
                      <a:r>
                        <a:rPr lang="en-US" dirty="0" smtClean="0"/>
                        <a:t>  box-shadow: none;</a:t>
                      </a:r>
                    </a:p>
                    <a:p>
                      <a:r>
                        <a:rPr lang="en-US" dirty="0" smtClean="0"/>
                        <a:t> }</a:t>
                      </a:r>
                    </a:p>
                    <a:p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input:optional</a:t>
                      </a:r>
                      <a:endParaRPr lang="en-US" dirty="0" smtClean="0"/>
                    </a:p>
                    <a:p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  	border-color: grey;</a:t>
                      </a:r>
                    </a:p>
                    <a:p>
                      <a:r>
                        <a:rPr lang="en-US" dirty="0" smtClean="0"/>
                        <a:t>    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14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using </a:t>
            </a:r>
            <a:r>
              <a:rPr lang="en-US" dirty="0"/>
              <a:t>The Constraint Validation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Without using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2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errors that will not allow form to be submitted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patternMismatch</a:t>
            </a:r>
            <a:endParaRPr lang="en-US" dirty="0" smtClean="0"/>
          </a:p>
          <a:p>
            <a:r>
              <a:rPr lang="en-US" dirty="0" err="1" smtClean="0"/>
              <a:t>rangeOverflow</a:t>
            </a:r>
            <a:r>
              <a:rPr lang="en-US" dirty="0" smtClean="0"/>
              <a:t> or </a:t>
            </a:r>
            <a:r>
              <a:rPr lang="en-US" dirty="0" err="1" smtClean="0"/>
              <a:t>rangeUnderflow</a:t>
            </a:r>
            <a:endParaRPr lang="en-US" dirty="0" smtClean="0"/>
          </a:p>
          <a:p>
            <a:r>
              <a:rPr lang="en-US" dirty="0" err="1" smtClean="0"/>
              <a:t>stepMismatch</a:t>
            </a:r>
            <a:endParaRPr lang="en-US" dirty="0" smtClean="0"/>
          </a:p>
          <a:p>
            <a:r>
              <a:rPr lang="en-US" dirty="0" err="1" smtClean="0"/>
              <a:t>tooLong</a:t>
            </a:r>
            <a:r>
              <a:rPr lang="en-US" dirty="0" smtClean="0"/>
              <a:t> or </a:t>
            </a:r>
            <a:r>
              <a:rPr lang="en-US" dirty="0" err="1" smtClean="0"/>
              <a:t>tooShort</a:t>
            </a:r>
            <a:endParaRPr lang="en-US" dirty="0" smtClean="0"/>
          </a:p>
          <a:p>
            <a:r>
              <a:rPr lang="en-US" dirty="0" err="1" smtClean="0"/>
              <a:t>typeMismatch</a:t>
            </a:r>
            <a:endParaRPr lang="en-US" dirty="0" smtClean="0"/>
          </a:p>
          <a:p>
            <a:r>
              <a:rPr lang="en-US" dirty="0" err="1" smtClean="0"/>
              <a:t>valueMissing</a:t>
            </a:r>
            <a:endParaRPr lang="en-US" dirty="0" smtClean="0"/>
          </a:p>
          <a:p>
            <a:r>
              <a:rPr lang="en-US" dirty="0" err="1" smtClean="0"/>
              <a:t>customError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3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134"/>
            <a:ext cx="10515600" cy="2479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859410"/>
              </p:ext>
            </p:extLst>
          </p:nvPr>
        </p:nvGraphicFramePr>
        <p:xfrm>
          <a:off x="838200" y="1825623"/>
          <a:ext cx="10550236" cy="415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118"/>
                <a:gridCol w="5275118"/>
              </a:tblGrid>
              <a:tr h="1975507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name="tel2" type="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pattern="[0-9]{3}" placeholder="###" aria-label="3-digit prefix" size="2"/&gt;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input:invalid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border:</a:t>
                      </a:r>
                      <a:r>
                        <a:rPr lang="en-US" dirty="0" smtClean="0"/>
                        <a:t> red solid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 smtClean="0">
                          <a:effectLst/>
                        </a:rPr>
                        <a:t>px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138285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type="number" min="20" max="40" step="2"/&gt;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input:out-of-range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background-color: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(255,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0.25);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80117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type="email" value="example.com"/&gt;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input:invalid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border:</a:t>
                      </a:r>
                      <a:r>
                        <a:rPr lang="en-US" dirty="0" smtClean="0"/>
                        <a:t> red solid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 smtClean="0">
                          <a:effectLst/>
                        </a:rPr>
                        <a:t>px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80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438d5016957f0024ea938721b01b1799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12efb783438c67dbb33cebe90a576f7f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639EB5-DF6F-4FCC-83DD-D6A2E86802B9}"/>
</file>

<file path=customXml/itemProps2.xml><?xml version="1.0" encoding="utf-8"?>
<ds:datastoreItem xmlns:ds="http://schemas.openxmlformats.org/officeDocument/2006/customXml" ds:itemID="{1B50C110-19D0-4DCF-9FF7-6CCD8CEA6429}"/>
</file>

<file path=customXml/itemProps3.xml><?xml version="1.0" encoding="utf-8"?>
<ds:datastoreItem xmlns:ds="http://schemas.openxmlformats.org/officeDocument/2006/customXml" ds:itemID="{A8619CBA-70AD-4305-834E-A51A4D0E603F}"/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662</Words>
  <Application>Microsoft Office PowerPoint</Application>
  <PresentationFormat>Widescreen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Form Validation</vt:lpstr>
      <vt:lpstr>Can be done in 2 ways</vt:lpstr>
      <vt:lpstr>Using built-in form validation  </vt:lpstr>
      <vt:lpstr>PowerPoint Presentation</vt:lpstr>
      <vt:lpstr>Example</vt:lpstr>
      <vt:lpstr>PowerPoint Presentation</vt:lpstr>
      <vt:lpstr>With Javascript</vt:lpstr>
      <vt:lpstr>Some errors that will not allow form to be submitted </vt:lpstr>
      <vt:lpstr>Example</vt:lpstr>
      <vt:lpstr>Example for custom error validation.</vt:lpstr>
      <vt:lpstr>Validating forms without a built-in API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Validation</dc:title>
  <dc:creator>T Vijayetha</dc:creator>
  <cp:lastModifiedBy>T Vijayetha</cp:lastModifiedBy>
  <cp:revision>8</cp:revision>
  <dcterms:created xsi:type="dcterms:W3CDTF">2020-08-20T07:50:43Z</dcterms:created>
  <dcterms:modified xsi:type="dcterms:W3CDTF">2020-08-20T09:39:49Z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