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2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91" r:id="rId6"/>
    <p:sldId id="262" r:id="rId7"/>
    <p:sldId id="264" r:id="rId8"/>
    <p:sldId id="265" r:id="rId9"/>
    <p:sldId id="292" r:id="rId10"/>
    <p:sldId id="293" r:id="rId11"/>
    <p:sldId id="294" r:id="rId12"/>
    <p:sldId id="266" r:id="rId13"/>
    <p:sldId id="267" r:id="rId14"/>
    <p:sldId id="295" r:id="rId15"/>
    <p:sldId id="296" r:id="rId16"/>
    <p:sldId id="29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98" r:id="rId29"/>
    <p:sldId id="299" r:id="rId30"/>
    <p:sldId id="280" r:id="rId31"/>
    <p:sldId id="281" r:id="rId32"/>
    <p:sldId id="282" r:id="rId33"/>
    <p:sldId id="283" r:id="rId34"/>
    <p:sldId id="284" r:id="rId35"/>
    <p:sldId id="286" r:id="rId36"/>
    <p:sldId id="287" r:id="rId37"/>
    <p:sldId id="288" r:id="rId38"/>
    <p:sldId id="289" r:id="rId39"/>
    <p:sldId id="302" r:id="rId40"/>
    <p:sldId id="303" r:id="rId41"/>
    <p:sldId id="300" r:id="rId42"/>
    <p:sldId id="301" r:id="rId43"/>
    <p:sldId id="290" r:id="rId44"/>
    <p:sldId id="305" r:id="rId45"/>
    <p:sldId id="307" r:id="rId46"/>
    <p:sldId id="306" r:id="rId47"/>
    <p:sldId id="308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99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BF271-DDCD-4A8F-9993-CA5C9EE05E03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8BC3-E7F4-4768-9C34-A1350AE3C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715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 conflict (two sheets define a style for the same HTML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65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82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65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justify </a:t>
            </a:r>
            <a:r>
              <a:rPr lang="en-US" sz="1200" dirty="0" smtClean="0"/>
              <a:t>(which widens all full lines</a:t>
            </a:r>
          </a:p>
          <a:p>
            <a:r>
              <a:rPr lang="en-US" sz="1200" dirty="0" smtClean="0"/>
              <a:t>of the element so that they occupy its entire width)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82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8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8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82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not all properties are inherited (notice link's color above)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82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(later we will learn about more specific styles that can override more general styles)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82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8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8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193921-F84E-439E-B46B-DB61D97E7DFC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4DFF5B-3307-489E-9EDF-9936DA106646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F426D0EE-D62E-453B-A5F4-24826C59CFE2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0D47AF-89C0-48CA-824F-ADDD7B01EE5E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28347-ED47-47AA-9898-2D49B348C40D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D67355-D6E9-41E9-A701-C7483A6C9F14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2B2286-9226-4041-9EA9-52AF1C99806A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A9E3B4-C60B-4448-9541-A3A372E40858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ECC7C-FA33-4B46-B0E2-2C2D92E80238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BBC48-6569-4B97-88AF-D0D0D2A921E7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CB89FE90-1C4A-48E6-A136-0B030992077A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38DF3805-346E-40E4-8AD0-6D5FAFC1FCA3}" type="datetime1">
              <a:rPr lang="en-US" smtClean="0"/>
              <a:pPr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dirty="0" smtClean="0"/>
              <a:t>CS380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F56B81A7-7EBE-4055-A988-4EA163496A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reference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for Styling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B81A7-7EBE-4055-A988-4EA163496A0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03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Meaning of these selectors?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h1, h2, h3 { color: Maroon; }  </a:t>
            </a:r>
          </a:p>
          <a:p>
            <a:r>
              <a:rPr lang="en-IN" dirty="0" smtClean="0"/>
              <a:t>p  div { </a:t>
            </a:r>
            <a:r>
              <a:rPr lang="en-IN" dirty="0" err="1" smtClean="0"/>
              <a:t>color</a:t>
            </a:r>
            <a:r>
              <a:rPr lang="en-IN" dirty="0" smtClean="0"/>
              <a:t>: Blue; }</a:t>
            </a:r>
          </a:p>
          <a:p>
            <a:r>
              <a:rPr lang="en-IN" dirty="0" smtClean="0"/>
              <a:t>p.xyz  div { </a:t>
            </a:r>
            <a:r>
              <a:rPr lang="en-IN" dirty="0" err="1" smtClean="0"/>
              <a:t>color</a:t>
            </a:r>
            <a:r>
              <a:rPr lang="en-IN" dirty="0" smtClean="0"/>
              <a:t>: Blue; }</a:t>
            </a:r>
          </a:p>
          <a:p>
            <a:r>
              <a:rPr lang="en-IN" sz="1600" dirty="0" smtClean="0">
                <a:solidFill>
                  <a:srgbClr val="FF0000"/>
                </a:solidFill>
              </a:rPr>
              <a:t>be aware that not only direct children are targeted - also children of the child (grandchildren) and so on will be targeted, all the way down through the hierarchy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p.xyz&gt; div { </a:t>
            </a:r>
            <a:r>
              <a:rPr lang="en-IN" sz="2800" dirty="0" err="1" smtClean="0"/>
              <a:t>color</a:t>
            </a:r>
            <a:r>
              <a:rPr lang="en-IN" sz="2800" dirty="0" smtClean="0"/>
              <a:t>: Blue; }</a:t>
            </a:r>
          </a:p>
          <a:p>
            <a:pPr>
              <a:buFont typeface="Wingdings" pitchFamily="2" charset="2"/>
              <a:buChar char="q"/>
            </a:pPr>
            <a:r>
              <a:rPr lang="en-IN" sz="2800" dirty="0" smtClean="0"/>
              <a:t>h2 ~ p { font-style: italic; }</a:t>
            </a:r>
          </a:p>
          <a:p>
            <a:pPr>
              <a:buFont typeface="Wingdings" pitchFamily="2" charset="2"/>
              <a:buChar char="q"/>
            </a:pPr>
            <a:endParaRPr lang="en-IN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04800"/>
          </a:xfrm>
        </p:spPr>
        <p:txBody>
          <a:bodyPr/>
          <a:lstStyle/>
          <a:p>
            <a:r>
              <a:rPr lang="en-IN" dirty="0" smtClean="0"/>
              <a:t>Adjacent sibling selector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762000"/>
            <a:ext cx="8153400" cy="5334000"/>
          </a:xfrm>
        </p:spPr>
        <p:txBody>
          <a:bodyPr/>
          <a:lstStyle/>
          <a:p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&lt;style </a:t>
            </a:r>
            <a:r>
              <a:rPr lang="en-IN" sz="2000" dirty="0" smtClean="0">
                <a:solidFill>
                  <a:srgbClr val="FF0000"/>
                </a:solidFill>
                <a:latin typeface="SFMono-Regular"/>
              </a:rPr>
              <a:t>type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IN" sz="2000" dirty="0" smtClean="0">
                <a:solidFill>
                  <a:srgbClr val="A31515"/>
                </a:solidFill>
                <a:latin typeface="SFMono-Regular"/>
              </a:rPr>
              <a:t>"text/</a:t>
            </a:r>
            <a:r>
              <a:rPr lang="en-IN" sz="2000" dirty="0" err="1" smtClean="0">
                <a:solidFill>
                  <a:srgbClr val="A31515"/>
                </a:solidFill>
                <a:latin typeface="SFMono-Regular"/>
              </a:rPr>
              <a:t>css</a:t>
            </a:r>
            <a:r>
              <a:rPr lang="en-IN" sz="2000" dirty="0" smtClean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endParaRPr lang="en-IN" sz="2000" dirty="0" smtClean="0">
              <a:solidFill>
                <a:srgbClr val="0000FF"/>
              </a:solidFill>
              <a:latin typeface="SFMono-Regular"/>
            </a:endParaRPr>
          </a:p>
          <a:p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h2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+ 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p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{ </a:t>
            </a:r>
            <a:r>
              <a:rPr lang="en-IN" sz="2000" dirty="0" smtClean="0">
                <a:solidFill>
                  <a:srgbClr val="A31515"/>
                </a:solidFill>
                <a:latin typeface="SFMono-Regular"/>
              </a:rPr>
              <a:t>font-style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: italic; }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&lt;/style&gt;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&lt;div </a:t>
            </a:r>
            <a:r>
              <a:rPr lang="en-IN" sz="2000" dirty="0" smtClean="0">
                <a:solidFill>
                  <a:srgbClr val="FF0000"/>
                </a:solidFill>
                <a:latin typeface="SFMono-Regular"/>
              </a:rPr>
              <a:t>id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=</a:t>
            </a:r>
            <a:r>
              <a:rPr lang="en-IN" sz="2000" dirty="0" smtClean="0">
                <a:solidFill>
                  <a:srgbClr val="A31515"/>
                </a:solidFill>
                <a:latin typeface="SFMono-Regular"/>
              </a:rPr>
              <a:t>"content"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&lt;h1&gt;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Hello, world!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&lt;/h1&gt;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&lt;p&gt;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Some text here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&lt;/p&gt;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&lt;h2&gt;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Hello, world!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&lt;/h2&gt;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&lt;p&gt;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Some text here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&lt;/p&gt;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 &lt;p&gt;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More text here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&lt;/p&gt;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&lt;p&gt;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Even more text here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&lt;/p&gt;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&lt;h2&gt;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Hello, world!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&lt;/h2&gt;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&lt;p&gt;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Text here as well...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&lt;/p&gt;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&lt;p&gt;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But no more!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&lt;/p&gt;</a:t>
            </a:r>
            <a:r>
              <a:rPr lang="en-IN" sz="2000" dirty="0" smtClean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IN" sz="2000" dirty="0" smtClean="0">
                <a:solidFill>
                  <a:srgbClr val="0000FF"/>
                </a:solidFill>
                <a:latin typeface="SFMono-Regular"/>
              </a:rPr>
              <a:t>&lt;/div&gt;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colors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style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above  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81174878"/>
              </p:ext>
            </p:extLst>
          </p:nvPr>
        </p:nvGraphicFramePr>
        <p:xfrm>
          <a:off x="762000" y="4236720"/>
          <a:ext cx="8153400" cy="1493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element's text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color that will appear behind the element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048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colors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color: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(128, 0, 196)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h4 { color: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#FF8800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895600"/>
            <a:ext cx="815340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paragraph uses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style above  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sz="2800" b="1" dirty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This h2 uses the second style above</a:t>
            </a:r>
            <a:r>
              <a:rPr lang="en-US" sz="2800" b="1" dirty="0" smtClean="0">
                <a:solidFill>
                  <a:srgbClr val="99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b="1" dirty="0">
              <a:solidFill>
                <a:srgbClr val="9900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This h4 uses the third style above.</a:t>
            </a:r>
            <a:endParaRPr lang="en-US" sz="24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				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81600"/>
            <a:ext cx="8153400" cy="1524000"/>
          </a:xfrm>
        </p:spPr>
        <p:txBody>
          <a:bodyPr/>
          <a:lstStyle/>
          <a:p>
            <a:r>
              <a:rPr lang="en-US" sz="2200" dirty="0"/>
              <a:t>color names: aqua, black, blue, fuchsia, gray, green, lime, maroon, navy, </a:t>
            </a:r>
            <a:r>
              <a:rPr lang="en-US" sz="2200" dirty="0" smtClean="0"/>
              <a:t>olive, purple</a:t>
            </a:r>
            <a:r>
              <a:rPr lang="en-US" sz="2200" dirty="0"/>
              <a:t>, red, silver, teal, white (white), yellow</a:t>
            </a:r>
          </a:p>
          <a:p>
            <a:r>
              <a:rPr lang="en-US" sz="2200" dirty="0"/>
              <a:t>RGB codes: red, green, and blue values from 0 (none) to 255 (full)</a:t>
            </a:r>
          </a:p>
          <a:p>
            <a:r>
              <a:rPr lang="en-US" sz="2200" dirty="0"/>
              <a:t>hex codes: RGB values in base-16 from 00 (0, none) to FF (255, full)</a:t>
            </a:r>
          </a:p>
        </p:txBody>
      </p:sp>
    </p:spTree>
    <p:extLst>
      <p:ext uri="{BB962C8B-B14F-4D97-AF65-F5344CB8AC3E}">
        <p14:creationId xmlns="" xmlns:p14="http://schemas.microsoft.com/office/powerpoint/2010/main" val="37132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8613648" cy="5943600"/>
          </a:xfrm>
        </p:spPr>
        <p:txBody>
          <a:bodyPr/>
          <a:lstStyle/>
          <a:p>
            <a:r>
              <a:rPr lang="en-IN" sz="1800" dirty="0" smtClean="0"/>
              <a:t>Hue: degree on the </a:t>
            </a:r>
            <a:r>
              <a:rPr lang="en-IN" sz="1800" dirty="0" err="1" smtClean="0"/>
              <a:t>color</a:t>
            </a:r>
            <a:r>
              <a:rPr lang="en-IN" sz="1800" dirty="0" smtClean="0"/>
              <a:t> wheel from 0 to 360. 0 is red, 120 is green, 240 is blue.</a:t>
            </a:r>
          </a:p>
          <a:p>
            <a:r>
              <a:rPr lang="en-IN" sz="1800" dirty="0" smtClean="0"/>
              <a:t>Saturation : percentage value; 0% means a shade of gray and 100% is the full </a:t>
            </a:r>
            <a:r>
              <a:rPr lang="en-IN" sz="1800" dirty="0" err="1" smtClean="0"/>
              <a:t>color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Lightness : percentage; 0% is black, 100% is white.</a:t>
            </a:r>
          </a:p>
          <a:p>
            <a:endParaRPr lang="en-IN" dirty="0" smtClean="0"/>
          </a:p>
          <a:p>
            <a:r>
              <a:rPr lang="en-IN" dirty="0" err="1" smtClean="0"/>
              <a:t>color</a:t>
            </a:r>
            <a:r>
              <a:rPr lang="en-IN" dirty="0" smtClean="0"/>
              <a:t>: </a:t>
            </a:r>
            <a:r>
              <a:rPr lang="en-IN" dirty="0" err="1" smtClean="0"/>
              <a:t>hsl</a:t>
            </a:r>
            <a:r>
              <a:rPr lang="en-IN" dirty="0" smtClean="0"/>
              <a:t>(160,50%,50%);</a:t>
            </a:r>
          </a:p>
          <a:p>
            <a:r>
              <a:rPr lang="en-IN" dirty="0" err="1" smtClean="0"/>
              <a:t>color</a:t>
            </a:r>
            <a:r>
              <a:rPr lang="en-IN" dirty="0" smtClean="0"/>
              <a:t>: </a:t>
            </a:r>
            <a:r>
              <a:rPr lang="en-IN" dirty="0" err="1" smtClean="0"/>
              <a:t>hsla</a:t>
            </a:r>
            <a:r>
              <a:rPr lang="en-IN" dirty="0" smtClean="0"/>
              <a:t>(160,50%,50%,0.5);</a:t>
            </a:r>
          </a:p>
          <a:p>
            <a:pPr lvl="1"/>
            <a:r>
              <a:rPr lang="en-IN" dirty="0" smtClean="0"/>
              <a:t>Hue-saturation-lightness-alpha model (HSLA).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09600" y="304800"/>
          <a:ext cx="81534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5227320">
                <a:tc>
                  <a:txBody>
                    <a:bodyPr/>
                    <a:lstStyle/>
                    <a:p>
                      <a:r>
                        <a:rPr lang="en-IN" dirty="0" smtClean="0"/>
                        <a:t>&lt;div&gt;</a:t>
                      </a:r>
                    </a:p>
                    <a:p>
                      <a:r>
                        <a:rPr lang="en-IN" dirty="0" smtClean="0"/>
                        <a:t>  &lt;p class="xyz"&gt;</a:t>
                      </a:r>
                    </a:p>
                    <a:p>
                      <a:r>
                        <a:rPr lang="en-IN" dirty="0" smtClean="0"/>
                        <a:t>         I am first paragraph</a:t>
                      </a:r>
                    </a:p>
                    <a:p>
                      <a:r>
                        <a:rPr lang="en-IN" dirty="0" smtClean="0"/>
                        <a:t>&lt;/p&gt;</a:t>
                      </a:r>
                    </a:p>
                    <a:p>
                      <a:r>
                        <a:rPr lang="en-IN" dirty="0" smtClean="0"/>
                        <a:t>  &lt;p&gt;I am a paragraph&lt;/p&gt;</a:t>
                      </a:r>
                    </a:p>
                    <a:p>
                      <a:r>
                        <a:rPr lang="en-IN" dirty="0" smtClean="0"/>
                        <a:t>&lt;/div&gt;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&lt;style&gt;</a:t>
                      </a:r>
                    </a:p>
                    <a:p>
                      <a:r>
                        <a:rPr lang="en-IN" dirty="0" smtClean="0"/>
                        <a:t>div {</a:t>
                      </a:r>
                    </a:p>
                    <a:p>
                      <a:r>
                        <a:rPr lang="en-IN" dirty="0" smtClean="0"/>
                        <a:t>  </a:t>
                      </a:r>
                      <a:r>
                        <a:rPr lang="en-IN" dirty="0" err="1" smtClean="0"/>
                        <a:t>color</a:t>
                      </a:r>
                      <a:r>
                        <a:rPr lang="en-IN" dirty="0" smtClean="0"/>
                        <a:t>: blue;</a:t>
                      </a:r>
                    </a:p>
                    <a:p>
                      <a:r>
                        <a:rPr lang="en-IN" dirty="0" smtClean="0"/>
                        <a:t>  border: 1px solid black;</a:t>
                      </a:r>
                    </a:p>
                    <a:p>
                      <a:r>
                        <a:rPr lang="en-IN" dirty="0" smtClean="0"/>
                        <a:t>}</a:t>
                      </a:r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p {</a:t>
                      </a:r>
                    </a:p>
                    <a:p>
                      <a:r>
                        <a:rPr lang="en-IN" dirty="0" smtClean="0"/>
                        <a:t>  </a:t>
                      </a:r>
                      <a:r>
                        <a:rPr lang="en-IN" dirty="0" err="1" smtClean="0"/>
                        <a:t>color</a:t>
                      </a:r>
                      <a:r>
                        <a:rPr lang="en-IN" dirty="0" smtClean="0"/>
                        <a:t>: inherit;</a:t>
                      </a:r>
                    </a:p>
                    <a:p>
                      <a:r>
                        <a:rPr lang="en-IN" dirty="0" smtClean="0"/>
                        <a:t>}</a:t>
                      </a:r>
                    </a:p>
                    <a:p>
                      <a:r>
                        <a:rPr lang="en-IN" dirty="0" smtClean="0"/>
                        <a:t>.xyz</a:t>
                      </a:r>
                    </a:p>
                    <a:p>
                      <a:r>
                        <a:rPr lang="en-IN" dirty="0" smtClean="0"/>
                        <a:t>{</a:t>
                      </a:r>
                    </a:p>
                    <a:p>
                      <a:r>
                        <a:rPr lang="en-IN" dirty="0" smtClean="0"/>
                        <a:t>	</a:t>
                      </a:r>
                      <a:r>
                        <a:rPr lang="en-IN" dirty="0" err="1" smtClean="0"/>
                        <a:t>color:red</a:t>
                      </a:r>
                      <a:r>
                        <a:rPr lang="en-IN" dirty="0" smtClean="0"/>
                        <a:t>;</a:t>
                      </a:r>
                    </a:p>
                    <a:p>
                      <a:r>
                        <a:rPr lang="en-IN" dirty="0" smtClean="0"/>
                        <a:t>}</a:t>
                      </a:r>
                    </a:p>
                    <a:p>
                      <a:r>
                        <a:rPr lang="en-IN" dirty="0" smtClean="0"/>
                        <a:t>&lt;/style&gt;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533400" y="1828800"/>
          <a:ext cx="8153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3962400">
                <a:tc>
                  <a:txBody>
                    <a:bodyPr/>
                    <a:lstStyle/>
                    <a:p>
                      <a:r>
                        <a:rPr lang="en-IN" dirty="0" smtClean="0"/>
                        <a:t>&lt;div&gt;</a:t>
                      </a:r>
                    </a:p>
                    <a:p>
                      <a:r>
                        <a:rPr lang="en-IN" dirty="0" smtClean="0"/>
                        <a:t>  &lt;p class="xyz"&gt;</a:t>
                      </a:r>
                    </a:p>
                    <a:p>
                      <a:r>
                        <a:rPr lang="en-IN" dirty="0" smtClean="0"/>
                        <a:t>I am first paragraph&lt;/p&gt;</a:t>
                      </a:r>
                    </a:p>
                    <a:p>
                      <a:r>
                        <a:rPr lang="en-IN" dirty="0" smtClean="0"/>
                        <a:t>&lt;/div&gt;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div {</a:t>
                      </a:r>
                    </a:p>
                    <a:p>
                      <a:r>
                        <a:rPr lang="en-IN" dirty="0" smtClean="0"/>
                        <a:t>  </a:t>
                      </a:r>
                      <a:r>
                        <a:rPr lang="en-IN" dirty="0" err="1" smtClean="0"/>
                        <a:t>color</a:t>
                      </a:r>
                      <a:r>
                        <a:rPr lang="en-IN" dirty="0" smtClean="0"/>
                        <a:t>: blue;</a:t>
                      </a:r>
                    </a:p>
                    <a:p>
                      <a:r>
                        <a:rPr lang="en-IN" dirty="0" smtClean="0"/>
                        <a:t>  border: 1px solid black;</a:t>
                      </a:r>
                    </a:p>
                    <a:p>
                      <a:r>
                        <a:rPr lang="en-IN" dirty="0" smtClean="0"/>
                        <a:t>}</a:t>
                      </a:r>
                    </a:p>
                    <a:p>
                      <a:r>
                        <a:rPr lang="en-IN" dirty="0" smtClean="0"/>
                        <a:t>.xyz</a:t>
                      </a:r>
                    </a:p>
                    <a:p>
                      <a:r>
                        <a:rPr lang="en-IN" dirty="0" smtClean="0"/>
                        <a:t>{</a:t>
                      </a:r>
                    </a:p>
                    <a:p>
                      <a:r>
                        <a:rPr lang="en-IN" dirty="0" smtClean="0"/>
                        <a:t>	</a:t>
                      </a:r>
                      <a:r>
                        <a:rPr lang="en-IN" dirty="0" err="1" smtClean="0"/>
                        <a:t>color</a:t>
                      </a:r>
                      <a:r>
                        <a:rPr lang="en-IN" dirty="0" smtClean="0"/>
                        <a:t>: initial;</a:t>
                      </a:r>
                    </a:p>
                    <a:p>
                      <a:r>
                        <a:rPr lang="en-IN" dirty="0" smtClean="0"/>
                        <a:t>}</a:t>
                      </a:r>
                    </a:p>
                    <a:p>
                      <a:r>
                        <a:rPr lang="en-IN" dirty="0" smtClean="0"/>
                        <a:t>&lt;/style&gt;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h1, h2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green;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2618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paragraph uses the above style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/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962400"/>
            <a:ext cx="8130988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h2 uses the above styles.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 smtClean="0"/>
              <a:t>A style </a:t>
            </a:r>
            <a:r>
              <a:rPr lang="en-US" sz="2400" dirty="0"/>
              <a:t>can select multiple elements separated by commas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individual elements can also have their own styles </a:t>
            </a:r>
          </a:p>
        </p:txBody>
      </p:sp>
    </p:spTree>
    <p:extLst>
      <p:ext uri="{BB962C8B-B14F-4D97-AF65-F5344CB8AC3E}">
        <p14:creationId xmlns="" xmlns:p14="http://schemas.microsoft.com/office/powerpoint/2010/main" val="41603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comments /*…*/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/* This is a comment.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It can span many lines in the CSS file.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 background-color: aqua;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657600"/>
            <a:ext cx="8153400" cy="1524000"/>
          </a:xfrm>
        </p:spPr>
        <p:txBody>
          <a:bodyPr/>
          <a:lstStyle/>
          <a:p>
            <a:r>
              <a:rPr lang="en-US" sz="2400" dirty="0"/>
              <a:t>CSS (like HTML) is usually not commented as rigorously as programming languages such </a:t>
            </a:r>
            <a:r>
              <a:rPr lang="en-US" sz="2400" dirty="0" smtClean="0"/>
              <a:t>as Java</a:t>
            </a:r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// single-line comment style is NOT supported in CSS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&lt;!-- ... --&gt; HTML comment style is also NOT supported in CSS</a:t>
            </a:r>
          </a:p>
        </p:txBody>
      </p:sp>
    </p:spTree>
    <p:extLst>
      <p:ext uri="{BB962C8B-B14F-4D97-AF65-F5344CB8AC3E}">
        <p14:creationId xmlns="" xmlns:p14="http://schemas.microsoft.com/office/powerpoint/2010/main" val="1815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fonts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043903592"/>
              </p:ext>
            </p:extLst>
          </p:nvPr>
        </p:nvGraphicFramePr>
        <p:xfrm>
          <a:off x="609600" y="1752600"/>
          <a:ext cx="815340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font-family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which font will be used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font-size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large the letters will be drawn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italic style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font-weight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to enable/disable bold style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431268"/>
            <a:ext cx="829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Complete list of font properties</a:t>
            </a:r>
            <a:r>
              <a:rPr lang="en-US" dirty="0" smtClean="0"/>
              <a:t> (http://www.w3schools.com/css/css_reference.asp#font)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5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the bad and the… ugly!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ags </a:t>
            </a:r>
            <a:r>
              <a:rPr lang="en-US" dirty="0"/>
              <a:t>such as b, i, u, and font are discouraged in strict XHTML</a:t>
            </a:r>
          </a:p>
          <a:p>
            <a:r>
              <a:rPr lang="en-US" dirty="0"/>
              <a:t>Why is this bad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face="Arial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Shashdot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font&gt;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News 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nerds!!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&lt;/b&gt;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You will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&lt;i&gt;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&lt;/i&gt;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&lt;u&gt;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EVER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&lt;font size="+4" color="red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font&gt;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here!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480137"/>
            <a:ext cx="8153400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Slashdot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 News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nerds!!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You will never, </a:t>
            </a:r>
            <a:r>
              <a:rPr lang="en-US" sz="2000" u="sng" dirty="0" smtClean="0">
                <a:latin typeface="Consolas" pitchFamily="49" charset="0"/>
                <a:cs typeface="Consolas" pitchFamily="49" charset="0"/>
              </a:rPr>
              <a:t>EVER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be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BORED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here!    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="" xmlns:p14="http://schemas.microsoft.com/office/powerpoint/2010/main" val="17704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Georgia;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"Courier New";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35052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itchFamily="18" charset="0"/>
              </a:rPr>
              <a:t>This paragraph uses the first style above</a:t>
            </a:r>
            <a:r>
              <a:rPr lang="en-US" sz="2000" dirty="0" smtClean="0">
                <a:latin typeface="Georgia" pitchFamily="18" charset="0"/>
              </a:rPr>
              <a:t>.</a:t>
            </a:r>
          </a:p>
          <a:p>
            <a:endParaRPr lang="en-US" sz="2000" dirty="0">
              <a:latin typeface="Georgia" pitchFamily="18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This h2 uses the second style above.</a:t>
            </a:r>
            <a:endParaRPr lang="en-US" sz="20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029200"/>
            <a:ext cx="8153400" cy="1524000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nclose </a:t>
            </a:r>
            <a:r>
              <a:rPr lang="en-US" sz="2400" dirty="0"/>
              <a:t>multi-word font names in quotes</a:t>
            </a:r>
          </a:p>
        </p:txBody>
      </p:sp>
    </p:spTree>
    <p:extLst>
      <p:ext uri="{BB962C8B-B14F-4D97-AF65-F5344CB8AC3E}">
        <p14:creationId xmlns="" xmlns:p14="http://schemas.microsoft.com/office/powerpoint/2010/main" val="5707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font-family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Garamond, "Times New Roman",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This paragraph uses the above style.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smtClean="0"/>
              <a:t>We can </a:t>
            </a:r>
            <a:r>
              <a:rPr lang="en-US" sz="2400" dirty="0"/>
              <a:t>specify multiple fonts from highest to lowest priority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eneric </a:t>
            </a:r>
            <a:r>
              <a:rPr lang="en-US" sz="2400" dirty="0"/>
              <a:t>font names:</a:t>
            </a:r>
          </a:p>
          <a:p>
            <a:pPr lvl="1"/>
            <a:r>
              <a:rPr lang="en-US" sz="2400" dirty="0">
                <a:latin typeface="Times New Roman"/>
              </a:rPr>
              <a:t>serif</a:t>
            </a:r>
            <a:r>
              <a:rPr lang="en-US" sz="2400" dirty="0"/>
              <a:t>, </a:t>
            </a:r>
            <a:r>
              <a:rPr lang="en-US" sz="2400" dirty="0">
                <a:latin typeface="Arial"/>
              </a:rPr>
              <a:t>sans-serif</a:t>
            </a:r>
            <a:r>
              <a:rPr lang="en-US" sz="2400" dirty="0"/>
              <a:t>, </a:t>
            </a:r>
            <a:r>
              <a:rPr lang="en-US" sz="2400" dirty="0">
                <a:latin typeface="Comic Sans MS"/>
              </a:rPr>
              <a:t>cursive</a:t>
            </a:r>
            <a:r>
              <a:rPr lang="en-US" sz="2400" dirty="0"/>
              <a:t>, </a:t>
            </a:r>
            <a:r>
              <a:rPr lang="en-US" sz="2400" dirty="0">
                <a:latin typeface="Algerian"/>
              </a:rPr>
              <a:t>fantasy</a:t>
            </a:r>
            <a:r>
              <a:rPr lang="en-US" sz="2400" dirty="0"/>
              <a:t>, </a:t>
            </a:r>
            <a:r>
              <a:rPr lang="en-US" sz="2400" dirty="0" err="1" smtClean="0">
                <a:latin typeface="Courier New"/>
              </a:rPr>
              <a:t>monospace</a:t>
            </a:r>
            <a:endParaRPr lang="en-US" sz="2400" dirty="0" smtClean="0">
              <a:latin typeface="Courier New"/>
            </a:endParaRPr>
          </a:p>
          <a:p>
            <a:r>
              <a:rPr lang="en-US" sz="2700" dirty="0" smtClean="0"/>
              <a:t>If the first font is not found on the user's computer, the next is tried</a:t>
            </a:r>
          </a:p>
          <a:p>
            <a:r>
              <a:rPr lang="en-US" sz="2400" dirty="0" smtClean="0"/>
              <a:t>Placing </a:t>
            </a:r>
            <a:r>
              <a:rPr lang="en-US" sz="2400" dirty="0"/>
              <a:t>a generic font name at the end of your font-family </a:t>
            </a:r>
            <a:r>
              <a:rPr lang="en-US" sz="2400" dirty="0" smtClean="0"/>
              <a:t>value, </a:t>
            </a:r>
            <a:r>
              <a:rPr lang="en-US" sz="2400" dirty="0"/>
              <a:t>ensures that </a:t>
            </a:r>
            <a:r>
              <a:rPr lang="en-US" sz="2400" dirty="0" smtClean="0"/>
              <a:t>every computer </a:t>
            </a:r>
            <a:r>
              <a:rPr lang="en-US" sz="2400" dirty="0"/>
              <a:t>will use a valid font</a:t>
            </a:r>
          </a:p>
        </p:txBody>
      </p:sp>
    </p:spTree>
    <p:extLst>
      <p:ext uri="{BB962C8B-B14F-4D97-AF65-F5344CB8AC3E}">
        <p14:creationId xmlns="" xmlns:p14="http://schemas.microsoft.com/office/powerpoint/2010/main" val="9316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>
                <a:solidFill>
                  <a:srgbClr val="00009A"/>
                </a:solidFill>
                <a:latin typeface="Garamond"/>
              </a:rPr>
              <a:t>units: pixels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point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pt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 vs. m-size (</a:t>
            </a:r>
            <a:r>
              <a:rPr lang="en-US" sz="2400" dirty="0" err="1">
                <a:solidFill>
                  <a:srgbClr val="00009A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9A"/>
                </a:solidFill>
                <a:latin typeface="Garamond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New"/>
              </a:rPr>
              <a:t>16px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16pt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urierNew"/>
              </a:rPr>
              <a:t>1.16em</a:t>
            </a:r>
          </a:p>
          <a:p>
            <a:r>
              <a:rPr lang="en-US" sz="2400" dirty="0">
                <a:solidFill>
                  <a:srgbClr val="000000"/>
                </a:solidFill>
                <a:latin typeface="Garamond"/>
              </a:rPr>
              <a:t>vague font sizes: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x-small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800" dirty="0">
                <a:solidFill>
                  <a:srgbClr val="000000"/>
                </a:solidFill>
                <a:latin typeface="CourierNew"/>
              </a:rPr>
              <a:t>small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urierNew"/>
              </a:rPr>
              <a:t>medium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New"/>
              </a:rPr>
              <a:t>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CourierNew"/>
              </a:rPr>
              <a:t>xx-large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CourierNew"/>
              </a:rPr>
              <a:t>smaller</a:t>
            </a:r>
            <a:r>
              <a:rPr lang="en-US" sz="2400" dirty="0" smtClean="0">
                <a:solidFill>
                  <a:srgbClr val="000000"/>
                </a:solidFill>
                <a:latin typeface="Garamond"/>
              </a:rPr>
              <a:t>, </a:t>
            </a:r>
            <a:r>
              <a:rPr lang="en-US" sz="3600" dirty="0" smtClean="0">
                <a:solidFill>
                  <a:srgbClr val="000000"/>
                </a:solidFill>
                <a:latin typeface="CourierNew"/>
              </a:rPr>
              <a:t>larger</a:t>
            </a:r>
            <a:endParaRPr lang="en-US" sz="3600" dirty="0">
              <a:solidFill>
                <a:srgbClr val="000000"/>
              </a:solidFill>
              <a:latin typeface="CourierNew"/>
            </a:endParaRPr>
          </a:p>
          <a:p>
            <a:r>
              <a:rPr lang="fr-FR" sz="2400" dirty="0" err="1">
                <a:solidFill>
                  <a:srgbClr val="000000"/>
                </a:solidFill>
                <a:latin typeface="Garamond"/>
              </a:rPr>
              <a:t>percentage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 font sizes, </a:t>
            </a:r>
            <a:r>
              <a:rPr lang="fr-FR" sz="2400" dirty="0" err="1">
                <a:solidFill>
                  <a:srgbClr val="000000"/>
                </a:solidFill>
                <a:latin typeface="Garamond"/>
              </a:rPr>
              <a:t>e.g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.: </a:t>
            </a:r>
            <a:r>
              <a:rPr lang="fr-FR" sz="2000" dirty="0">
                <a:solidFill>
                  <a:srgbClr val="000000"/>
                </a:solidFill>
                <a:latin typeface="CourierNew"/>
              </a:rPr>
              <a:t>90%</a:t>
            </a:r>
            <a:r>
              <a:rPr lang="fr-FR" sz="2400" dirty="0">
                <a:solidFill>
                  <a:srgbClr val="000000"/>
                </a:solidFill>
                <a:latin typeface="Garamond"/>
              </a:rPr>
              <a:t>, </a:t>
            </a:r>
            <a:r>
              <a:rPr lang="fr-FR" sz="3200" dirty="0">
                <a:solidFill>
                  <a:srgbClr val="000000"/>
                </a:solidFill>
                <a:latin typeface="CourierNew"/>
              </a:rPr>
              <a:t>120</a:t>
            </a:r>
            <a:r>
              <a:rPr lang="fr-FR" sz="3200" dirty="0" smtClean="0">
                <a:solidFill>
                  <a:srgbClr val="000000"/>
                </a:solidFill>
                <a:latin typeface="CourierNew"/>
              </a:rPr>
              <a:t>%</a:t>
            </a:r>
            <a:endParaRPr lang="fr-FR" sz="3200" dirty="0">
              <a:solidFill>
                <a:srgbClr val="000000"/>
              </a:solidFill>
              <a:latin typeface="CourierNew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6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font-size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font-size: 24pt;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188" y="2667000"/>
            <a:ext cx="815340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CourierNew"/>
              </a:rPr>
              <a:t>pt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point, where a point is 1/72 of an inch onscreen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px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a number of pixels on the screen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New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ourier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specifies number of m-widths, where 1 </a:t>
            </a:r>
            <a:r>
              <a:rPr lang="en-US" sz="2400" dirty="0" err="1">
                <a:solidFill>
                  <a:srgbClr val="000000"/>
                </a:solidFill>
                <a:latin typeface="Garamond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Garamond"/>
              </a:rPr>
              <a:t> is equal to the font's current size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518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font-weight, font-style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						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18936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886200"/>
            <a:ext cx="8153400" cy="1524000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US" sz="2400" dirty="0" smtClean="0"/>
              <a:t>ither </a:t>
            </a:r>
            <a:r>
              <a:rPr lang="en-US" sz="2400" dirty="0"/>
              <a:t>of the above can be set to normal to turn them off (e.g. headings)</a:t>
            </a:r>
          </a:p>
        </p:txBody>
      </p:sp>
    </p:spTree>
    <p:extLst>
      <p:ext uri="{BB962C8B-B14F-4D97-AF65-F5344CB8AC3E}">
        <p14:creationId xmlns="" xmlns:p14="http://schemas.microsoft.com/office/powerpoint/2010/main" val="18453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text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730913648"/>
              </p:ext>
            </p:extLst>
          </p:nvPr>
        </p:nvGraphicFramePr>
        <p:xfrm>
          <a:off x="609600" y="1828800"/>
          <a:ext cx="8153400" cy="2895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text-align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alignment of text within its element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text-decoration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decorations such as underlining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line-height,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word-spacing,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letter-spacing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gaps between the various portions of the text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text-indent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indents the first letter of each paragraph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5040868"/>
            <a:ext cx="8294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Complete list of text properties</a:t>
            </a:r>
            <a:r>
              <a:rPr lang="en-US" dirty="0" smtClean="0"/>
              <a:t> (http://www.w3schools.com/css/css_reference.asp#text)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64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ext-align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text-align: justify;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text-align: center;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						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661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Gollum’s Quote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wants it, we needs it. Must have the precious. They stole it from us. Sneaky little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hobbitses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Wicked,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tricksy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false!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  	         			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text-align can be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left, right, center, or justify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9326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text-decoration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text-decoration: underline blue wavy;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2743200"/>
            <a:ext cx="8153400" cy="2286000"/>
          </a:xfrm>
        </p:spPr>
        <p:txBody>
          <a:bodyPr/>
          <a:lstStyle/>
          <a:p>
            <a:r>
              <a:rPr lang="en-US" sz="2400" dirty="0"/>
              <a:t>can also be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strike="sngStrike" dirty="0" smtClean="0">
                <a:latin typeface="Courier New" pitchFamily="49" charset="0"/>
                <a:cs typeface="Courier New" pitchFamily="49" charset="0"/>
              </a:rPr>
              <a:t>line-through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none</a:t>
            </a:r>
          </a:p>
          <a:p>
            <a:r>
              <a:rPr lang="en-US" sz="2400" dirty="0"/>
              <a:t>effects can be combined: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text-decoration: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underline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text-decoration-style: solid wavy double;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text-decoration-color:  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01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2800" dirty="0" smtClean="0">
                <a:solidFill>
                  <a:prstClr val="black"/>
                </a:solidFill>
                <a:ea typeface="+mn-ea"/>
                <a:cs typeface="+mn-cs"/>
              </a:rPr>
              <a:t>line-height,  word-spacing,  letter-spacing </a:t>
            </a:r>
            <a: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IN" dirty="0" smtClean="0"/>
              <a:t>The </a:t>
            </a:r>
            <a:r>
              <a:rPr lang="en-IN" b="1" dirty="0" smtClean="0"/>
              <a:t>line-height</a:t>
            </a:r>
            <a:r>
              <a:rPr lang="en-IN" dirty="0" smtClean="0"/>
              <a:t> CSS property sets the height of a line box. It's commonly used to set the distance between lines of text</a:t>
            </a:r>
          </a:p>
          <a:p>
            <a:r>
              <a:rPr lang="en-IN" dirty="0" smtClean="0"/>
              <a:t>specified as any one of the following:</a:t>
            </a:r>
          </a:p>
          <a:p>
            <a:r>
              <a:rPr lang="en-IN" dirty="0" smtClean="0"/>
              <a:t>a &lt;number&gt;</a:t>
            </a:r>
          </a:p>
          <a:p>
            <a:r>
              <a:rPr lang="en-IN" dirty="0" smtClean="0"/>
              <a:t>a &lt;length&gt;</a:t>
            </a:r>
          </a:p>
          <a:p>
            <a:r>
              <a:rPr lang="en-IN" dirty="0" smtClean="0"/>
              <a:t>a &lt;percentage&gt;</a:t>
            </a:r>
          </a:p>
          <a:p>
            <a:r>
              <a:rPr lang="en-IN" dirty="0" smtClean="0"/>
              <a:t>the keyword normal.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609600"/>
            <a:ext cx="8153400" cy="6248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66800" y="1656576"/>
            <a:ext cx="7620000" cy="5201424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 smtClean="0">
                <a:solidFill>
                  <a:srgbClr val="990055"/>
                </a:solidFill>
              </a:rPr>
              <a:t>line-height</a:t>
            </a:r>
            <a:r>
              <a:rPr lang="en-IN" sz="3200" dirty="0" smtClean="0">
                <a:solidFill>
                  <a:srgbClr val="999999"/>
                </a:solidFill>
              </a:rPr>
              <a:t>:</a:t>
            </a:r>
            <a:r>
              <a:rPr lang="en-IN" sz="3200" dirty="0" smtClean="0"/>
              <a:t> normal</a:t>
            </a:r>
            <a:r>
              <a:rPr lang="en-IN" sz="3200" dirty="0" smtClean="0">
                <a:solidFill>
                  <a:srgbClr val="999999"/>
                </a:solidFill>
              </a:rPr>
              <a:t>;</a:t>
            </a:r>
            <a:r>
              <a:rPr lang="en-IN" sz="3200" dirty="0" smtClean="0"/>
              <a:t> </a:t>
            </a:r>
          </a:p>
          <a:p>
            <a:r>
              <a:rPr lang="en-IN" sz="3200" dirty="0" smtClean="0">
                <a:solidFill>
                  <a:srgbClr val="708090"/>
                </a:solidFill>
              </a:rPr>
              <a:t>/* </a:t>
            </a:r>
            <a:r>
              <a:rPr lang="en-IN" sz="3200" dirty="0" err="1" smtClean="0">
                <a:solidFill>
                  <a:srgbClr val="708090"/>
                </a:solidFill>
              </a:rPr>
              <a:t>Unitless</a:t>
            </a:r>
            <a:r>
              <a:rPr lang="en-IN" sz="3200" dirty="0" smtClean="0">
                <a:solidFill>
                  <a:srgbClr val="708090"/>
                </a:solidFill>
              </a:rPr>
              <a:t> values: use this number multiplied by the element's font size */</a:t>
            </a:r>
            <a:r>
              <a:rPr lang="en-IN" sz="3200" dirty="0" smtClean="0"/>
              <a:t> </a:t>
            </a:r>
          </a:p>
          <a:p>
            <a:r>
              <a:rPr lang="en-IN" sz="3200" dirty="0" smtClean="0">
                <a:solidFill>
                  <a:srgbClr val="990055"/>
                </a:solidFill>
              </a:rPr>
              <a:t>line-height</a:t>
            </a:r>
            <a:r>
              <a:rPr lang="en-IN" sz="3200" dirty="0" smtClean="0">
                <a:solidFill>
                  <a:srgbClr val="999999"/>
                </a:solidFill>
              </a:rPr>
              <a:t>:</a:t>
            </a:r>
            <a:r>
              <a:rPr lang="en-IN" sz="3200" dirty="0" smtClean="0"/>
              <a:t> </a:t>
            </a:r>
            <a:r>
              <a:rPr lang="en-IN" sz="3200" dirty="0" smtClean="0">
                <a:solidFill>
                  <a:srgbClr val="990055"/>
                </a:solidFill>
              </a:rPr>
              <a:t>3.5</a:t>
            </a:r>
            <a:r>
              <a:rPr lang="en-IN" sz="3200" dirty="0" smtClean="0">
                <a:solidFill>
                  <a:srgbClr val="999999"/>
                </a:solidFill>
              </a:rPr>
              <a:t>;</a:t>
            </a:r>
            <a:r>
              <a:rPr lang="en-IN" sz="3200" dirty="0" smtClean="0"/>
              <a:t> /* </a:t>
            </a:r>
            <a:r>
              <a:rPr lang="en-IN" sz="3200" dirty="0" err="1" smtClean="0"/>
              <a:t>unitless</a:t>
            </a:r>
            <a:r>
              <a:rPr lang="en-IN" sz="3200" dirty="0" smtClean="0"/>
              <a:t> value */</a:t>
            </a:r>
          </a:p>
          <a:p>
            <a:r>
              <a:rPr lang="en-IN" sz="3200" dirty="0" smtClean="0">
                <a:solidFill>
                  <a:srgbClr val="708090"/>
                </a:solidFill>
              </a:rPr>
              <a:t>/* &lt;length&gt; values */</a:t>
            </a:r>
          </a:p>
          <a:p>
            <a:r>
              <a:rPr lang="en-IN" sz="3200" dirty="0" smtClean="0"/>
              <a:t> </a:t>
            </a:r>
            <a:r>
              <a:rPr lang="en-IN" sz="3200" dirty="0" smtClean="0">
                <a:solidFill>
                  <a:srgbClr val="990055"/>
                </a:solidFill>
              </a:rPr>
              <a:t>line-height</a:t>
            </a:r>
            <a:r>
              <a:rPr lang="en-IN" sz="3200" dirty="0" smtClean="0">
                <a:solidFill>
                  <a:srgbClr val="999999"/>
                </a:solidFill>
              </a:rPr>
              <a:t>:</a:t>
            </a:r>
            <a:r>
              <a:rPr lang="en-IN" sz="3200" dirty="0" smtClean="0"/>
              <a:t> </a:t>
            </a:r>
            <a:r>
              <a:rPr lang="en-IN" sz="3200" dirty="0" smtClean="0">
                <a:solidFill>
                  <a:srgbClr val="990055"/>
                </a:solidFill>
              </a:rPr>
              <a:t>3</a:t>
            </a:r>
            <a:r>
              <a:rPr lang="en-IN" sz="3200" dirty="0" smtClean="0"/>
              <a:t>m</a:t>
            </a:r>
            <a:r>
              <a:rPr lang="en-IN" sz="3200" dirty="0" smtClean="0">
                <a:solidFill>
                  <a:srgbClr val="999999"/>
                </a:solidFill>
              </a:rPr>
              <a:t>;</a:t>
            </a:r>
            <a:r>
              <a:rPr lang="en-IN" sz="3200" dirty="0" smtClean="0"/>
              <a:t> </a:t>
            </a:r>
          </a:p>
          <a:p>
            <a:r>
              <a:rPr lang="en-IN" sz="3200" dirty="0" smtClean="0">
                <a:solidFill>
                  <a:srgbClr val="708090"/>
                </a:solidFill>
              </a:rPr>
              <a:t>/* &lt;percentage&gt; values */</a:t>
            </a:r>
          </a:p>
          <a:p>
            <a:r>
              <a:rPr lang="en-IN" sz="3200" dirty="0" smtClean="0"/>
              <a:t> </a:t>
            </a:r>
            <a:r>
              <a:rPr lang="en-IN" sz="3200" dirty="0" smtClean="0">
                <a:solidFill>
                  <a:srgbClr val="990055"/>
                </a:solidFill>
              </a:rPr>
              <a:t>line-height</a:t>
            </a:r>
            <a:r>
              <a:rPr lang="en-IN" sz="3200" dirty="0" smtClean="0">
                <a:solidFill>
                  <a:srgbClr val="999999"/>
                </a:solidFill>
              </a:rPr>
              <a:t>:</a:t>
            </a:r>
            <a:r>
              <a:rPr lang="en-IN" sz="3200" dirty="0" smtClean="0"/>
              <a:t> </a:t>
            </a:r>
            <a:r>
              <a:rPr lang="en-IN" sz="3200" dirty="0" smtClean="0">
                <a:solidFill>
                  <a:srgbClr val="990055"/>
                </a:solidFill>
              </a:rPr>
              <a:t>34</a:t>
            </a:r>
            <a:r>
              <a:rPr lang="en-IN" sz="3200" dirty="0" smtClean="0"/>
              <a:t>%</a:t>
            </a:r>
            <a:r>
              <a:rPr lang="en-IN" sz="3200" dirty="0" smtClean="0">
                <a:solidFill>
                  <a:srgbClr val="999999"/>
                </a:solidFill>
              </a:rPr>
              <a:t>;</a:t>
            </a:r>
            <a:r>
              <a:rPr lang="en-IN" sz="3200" dirty="0" smtClean="0"/>
              <a:t> </a:t>
            </a:r>
          </a:p>
          <a:p>
            <a:r>
              <a:rPr lang="en-IN" sz="3200" dirty="0" smtClean="0">
                <a:solidFill>
                  <a:srgbClr val="708090"/>
                </a:solidFill>
              </a:rPr>
              <a:t>/* Global values */</a:t>
            </a:r>
          </a:p>
          <a:p>
            <a:r>
              <a:rPr lang="en-IN" sz="3200" dirty="0" smtClean="0"/>
              <a:t> </a:t>
            </a:r>
            <a:r>
              <a:rPr lang="en-IN" sz="3200" dirty="0" smtClean="0">
                <a:solidFill>
                  <a:srgbClr val="990055"/>
                </a:solidFill>
              </a:rPr>
              <a:t>line-height</a:t>
            </a:r>
            <a:r>
              <a:rPr lang="en-IN" sz="3200" dirty="0" smtClean="0">
                <a:solidFill>
                  <a:srgbClr val="999999"/>
                </a:solidFill>
              </a:rPr>
              <a:t>:</a:t>
            </a:r>
            <a:r>
              <a:rPr lang="en-IN" sz="3200" dirty="0" smtClean="0"/>
              <a:t> inherit</a:t>
            </a:r>
            <a:r>
              <a:rPr lang="en-IN" sz="3200" dirty="0" smtClean="0">
                <a:solidFill>
                  <a:srgbClr val="999999"/>
                </a:solidFill>
              </a:rPr>
              <a:t>;</a:t>
            </a:r>
            <a:r>
              <a:rPr lang="en-IN" sz="3200" dirty="0" smtClean="0"/>
              <a:t> </a:t>
            </a:r>
            <a:r>
              <a:rPr lang="en-IN" sz="3200" dirty="0" smtClean="0">
                <a:solidFill>
                  <a:srgbClr val="990055"/>
                </a:solidFill>
              </a:rPr>
              <a:t>line-height</a:t>
            </a:r>
            <a:r>
              <a:rPr lang="en-IN" sz="3200" dirty="0" smtClean="0">
                <a:solidFill>
                  <a:srgbClr val="999999"/>
                </a:solidFill>
              </a:rPr>
              <a:t>:</a:t>
            </a:r>
            <a:r>
              <a:rPr lang="en-IN" sz="3200" dirty="0" smtClean="0"/>
              <a:t> initial</a:t>
            </a:r>
            <a:r>
              <a:rPr lang="en-IN" sz="3200" dirty="0" smtClean="0">
                <a:solidFill>
                  <a:srgbClr val="999999"/>
                </a:solidFill>
              </a:rPr>
              <a:t>;</a:t>
            </a:r>
            <a:endParaRPr lang="en-IN" sz="32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escribes the appearance</a:t>
            </a:r>
            <a:r>
              <a:rPr lang="en-US" dirty="0"/>
              <a:t>, layout, and presentation of information on a web page</a:t>
            </a:r>
          </a:p>
          <a:p>
            <a:pPr lvl="1"/>
            <a:r>
              <a:rPr lang="en-US" dirty="0" smtClean="0"/>
              <a:t>HTML describes </a:t>
            </a:r>
            <a:r>
              <a:rPr lang="en-US" b="1" dirty="0"/>
              <a:t>the content </a:t>
            </a:r>
            <a:r>
              <a:rPr lang="en-US" dirty="0"/>
              <a:t>of the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 smtClean="0"/>
              <a:t>Describes </a:t>
            </a:r>
            <a:r>
              <a:rPr lang="en-US" i="1" dirty="0"/>
              <a:t>how </a:t>
            </a:r>
            <a:r>
              <a:rPr lang="en-US" dirty="0"/>
              <a:t>information is to be displayed, not </a:t>
            </a:r>
            <a:r>
              <a:rPr lang="en-US" i="1" dirty="0"/>
              <a:t>what </a:t>
            </a:r>
            <a:r>
              <a:rPr lang="en-US" dirty="0"/>
              <a:t>is being displayed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embedded in HTML document or placed into separate .</a:t>
            </a:r>
            <a:r>
              <a:rPr lang="en-US" dirty="0" err="1"/>
              <a:t>css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96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list-style-type property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list-style-type: lower-roman;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	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2286000"/>
            <a:ext cx="8153400" cy="1524000"/>
          </a:xfrm>
        </p:spPr>
        <p:txBody>
          <a:bodyPr/>
          <a:lstStyle/>
          <a:p>
            <a:r>
              <a:rPr lang="en-US" sz="2400" dirty="0"/>
              <a:t>Possible values: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i</a:t>
            </a:r>
            <a:r>
              <a:rPr lang="en-US" sz="2000" dirty="0"/>
              <a:t>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000" dirty="0"/>
              <a:t> : No marker</a:t>
            </a:r>
          </a:p>
          <a:p>
            <a:pPr marL="0" indent="0">
              <a:buNone/>
            </a:pPr>
            <a:r>
              <a:rPr lang="it-IT" sz="2000" dirty="0" smtClean="0"/>
              <a:t>	ii</a:t>
            </a:r>
            <a:r>
              <a:rPr lang="it-IT" sz="2000" dirty="0"/>
              <a:t>.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disc</a:t>
            </a:r>
            <a:r>
              <a:rPr lang="it-IT" sz="2000" dirty="0"/>
              <a:t> (default),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circle, square</a:t>
            </a:r>
          </a:p>
          <a:p>
            <a:pPr marL="0" indent="0">
              <a:buNone/>
            </a:pPr>
            <a:r>
              <a:rPr lang="en-US" sz="2000" dirty="0" smtClean="0"/>
              <a:t>	iii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1, 2, 3, etc.</a:t>
            </a:r>
          </a:p>
          <a:p>
            <a:pPr marL="0" indent="0">
              <a:buNone/>
            </a:pPr>
            <a:r>
              <a:rPr lang="en-US" sz="2000" dirty="0" smtClean="0"/>
              <a:t>	iv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decimal-leading-zero</a:t>
            </a:r>
            <a:r>
              <a:rPr lang="en-US" sz="2000" dirty="0" smtClean="0"/>
              <a:t>: </a:t>
            </a:r>
            <a:r>
              <a:rPr lang="en-US" sz="2000" dirty="0"/>
              <a:t>01, 02, 03, etc.</a:t>
            </a:r>
          </a:p>
          <a:p>
            <a:pPr marL="0" indent="0">
              <a:buNone/>
            </a:pPr>
            <a:r>
              <a:rPr lang="en-US" sz="2000" dirty="0" smtClean="0"/>
              <a:t>	v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lower-roman</a:t>
            </a:r>
            <a:r>
              <a:rPr lang="en-US" sz="2000" dirty="0" smtClean="0"/>
              <a:t>: </a:t>
            </a:r>
            <a:r>
              <a:rPr lang="en-US" sz="2000" dirty="0"/>
              <a:t>i, ii, iii, iv, v, etc.</a:t>
            </a:r>
          </a:p>
          <a:p>
            <a:pPr marL="0" indent="0">
              <a:buNone/>
            </a:pPr>
            <a:r>
              <a:rPr lang="en-US" sz="2000" dirty="0" smtClean="0"/>
              <a:t>	vi</a:t>
            </a:r>
            <a:r>
              <a:rPr lang="en-US" sz="2000" dirty="0"/>
              <a:t>.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upper-roman</a:t>
            </a:r>
            <a:r>
              <a:rPr lang="en-US" sz="2000" dirty="0" smtClean="0"/>
              <a:t>: </a:t>
            </a:r>
            <a:r>
              <a:rPr lang="en-US" sz="2000" dirty="0"/>
              <a:t>I, II, III, IV, V, etc.</a:t>
            </a:r>
          </a:p>
          <a:p>
            <a:pPr marL="0" indent="0">
              <a:buNone/>
            </a:pPr>
            <a:r>
              <a:rPr lang="pt-BR" sz="2000" dirty="0" smtClean="0"/>
              <a:t>	vii</a:t>
            </a:r>
            <a:r>
              <a:rPr lang="pt-BR" sz="2000" dirty="0"/>
              <a:t>.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lower-alpha</a:t>
            </a:r>
            <a:r>
              <a:rPr lang="pt-BR" sz="2000" dirty="0" smtClean="0"/>
              <a:t>: </a:t>
            </a:r>
            <a:r>
              <a:rPr lang="pt-BR" sz="2000" dirty="0"/>
              <a:t>a, b, c, d, e, etc.</a:t>
            </a:r>
          </a:p>
          <a:p>
            <a:pPr marL="0" indent="0">
              <a:buNone/>
            </a:pPr>
            <a:r>
              <a:rPr lang="pt-BR" sz="2000" dirty="0" smtClean="0"/>
              <a:t>	viii</a:t>
            </a:r>
            <a:r>
              <a:rPr lang="pt-BR" sz="2000" dirty="0"/>
              <a:t>.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upper-alpha</a:t>
            </a:r>
            <a:r>
              <a:rPr lang="pt-BR" sz="2000" dirty="0" smtClean="0"/>
              <a:t>: </a:t>
            </a:r>
            <a:r>
              <a:rPr lang="pt-BR" sz="2000" dirty="0"/>
              <a:t>A, B, C, D, E, etc.</a:t>
            </a:r>
          </a:p>
          <a:p>
            <a:pPr marL="0" indent="0">
              <a:buNone/>
            </a:pPr>
            <a:r>
              <a:rPr lang="sv-SE" sz="2000" dirty="0"/>
              <a:t>	</a:t>
            </a:r>
            <a:r>
              <a:rPr lang="sv-SE" sz="2000" dirty="0" smtClean="0"/>
              <a:t>x</a:t>
            </a:r>
            <a:r>
              <a:rPr lang="sv-SE" sz="2000" dirty="0"/>
              <a:t>.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lower-greek</a:t>
            </a:r>
            <a:r>
              <a:rPr lang="sv-SE" sz="2000" dirty="0" smtClean="0"/>
              <a:t>: </a:t>
            </a:r>
            <a:r>
              <a:rPr lang="sv-SE" sz="2000" dirty="0"/>
              <a:t>alpha, beta, gamma, etc.</a:t>
            </a:r>
          </a:p>
          <a:p>
            <a:pPr marL="0" indent="0">
              <a:buNone/>
            </a:pPr>
            <a:r>
              <a:rPr lang="en-US" sz="2000" dirty="0" smtClean="0"/>
              <a:t>	others</a:t>
            </a:r>
            <a:r>
              <a:rPr lang="en-US" sz="2000" dirty="0"/>
              <a:t>: </a:t>
            </a:r>
            <a:r>
              <a:rPr lang="en-US" sz="2000" dirty="0" err="1"/>
              <a:t>hebrew</a:t>
            </a:r>
            <a:r>
              <a:rPr lang="en-US" sz="2000" dirty="0"/>
              <a:t>, </a:t>
            </a:r>
            <a:r>
              <a:rPr lang="en-US" sz="2000" dirty="0" err="1"/>
              <a:t>armenian</a:t>
            </a:r>
            <a:r>
              <a:rPr lang="en-US" sz="2000" dirty="0"/>
              <a:t>, </a:t>
            </a:r>
            <a:r>
              <a:rPr lang="en-US" sz="2000" dirty="0" err="1"/>
              <a:t>georgian</a:t>
            </a:r>
            <a:r>
              <a:rPr lang="en-US" sz="2000" dirty="0"/>
              <a:t>, </a:t>
            </a:r>
            <a:r>
              <a:rPr lang="en-US" sz="2000" dirty="0" err="1"/>
              <a:t>cjk</a:t>
            </a:r>
            <a:r>
              <a:rPr lang="en-US" sz="2000" dirty="0"/>
              <a:t>-ideographic, </a:t>
            </a:r>
            <a:r>
              <a:rPr lang="en-US" sz="2000" dirty="0" smtClean="0"/>
              <a:t>hiragana…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""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937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font-size: 16px;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3352800"/>
            <a:ext cx="8153400" cy="1524000"/>
          </a:xfrm>
        </p:spPr>
        <p:txBody>
          <a:bodyPr/>
          <a:lstStyle/>
          <a:p>
            <a:r>
              <a:rPr lang="en-US" sz="2400" dirty="0" smtClean="0"/>
              <a:t>Applies </a:t>
            </a:r>
            <a:r>
              <a:rPr lang="en-US" sz="2400" dirty="0"/>
              <a:t>a style to the entire body of your </a:t>
            </a:r>
            <a:r>
              <a:rPr lang="en-US" sz="2400" dirty="0" smtClean="0"/>
              <a:t>page</a:t>
            </a:r>
            <a:endParaRPr lang="en-US" sz="2400" dirty="0"/>
          </a:p>
          <a:p>
            <a:r>
              <a:rPr lang="en-US" sz="2400" dirty="0"/>
              <a:t>S</a:t>
            </a:r>
            <a:r>
              <a:rPr lang="en-US" sz="2400" dirty="0" smtClean="0"/>
              <a:t>aves </a:t>
            </a:r>
            <a:r>
              <a:rPr lang="en-US" sz="2400" dirty="0"/>
              <a:t>you from manually applying a style to each element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""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0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Cascading</a:t>
            </a:r>
            <a:r>
              <a:rPr lang="en-US" dirty="0" smtClean="0"/>
              <a:t>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roperties </a:t>
            </a:r>
            <a:r>
              <a:rPr lang="en-US" dirty="0"/>
              <a:t>of an element </a:t>
            </a:r>
            <a:r>
              <a:rPr lang="en-US" i="1" dirty="0"/>
              <a:t>cascade</a:t>
            </a:r>
            <a:r>
              <a:rPr lang="en-US" dirty="0"/>
              <a:t> together in </a:t>
            </a:r>
            <a:r>
              <a:rPr lang="en-US" dirty="0" smtClean="0"/>
              <a:t>this order:</a:t>
            </a:r>
          </a:p>
          <a:p>
            <a:pPr lvl="1"/>
            <a:r>
              <a:rPr lang="en-US" dirty="0" smtClean="0"/>
              <a:t>browser's </a:t>
            </a:r>
            <a:r>
              <a:rPr lang="en-US" dirty="0"/>
              <a:t>default styles</a:t>
            </a:r>
          </a:p>
          <a:p>
            <a:pPr lvl="1"/>
            <a:r>
              <a:rPr lang="en-US" dirty="0"/>
              <a:t>external style sheet files (in a &lt;link&gt; tag)</a:t>
            </a:r>
          </a:p>
          <a:p>
            <a:pPr lvl="1"/>
            <a:r>
              <a:rPr lang="en-US" dirty="0"/>
              <a:t>internal style sheets (inside a &lt;style&gt; tag in the page's header)</a:t>
            </a:r>
          </a:p>
          <a:p>
            <a:pPr lvl="1"/>
            <a:r>
              <a:rPr lang="en-US" dirty="0"/>
              <a:t>inline style (the style attribute of the HTML </a:t>
            </a:r>
            <a:r>
              <a:rPr lang="en-US" dirty="0" smtClean="0"/>
              <a:t>element)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""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05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styles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 font-family: sans-serif; background-color: yellow;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 { color: red; background-color: aqua;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{ text-decoration: underline;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font-weight: bold; text-align: center; }	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81400"/>
            <a:ext cx="8153400" cy="138499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is a heading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bulleted list						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105400"/>
            <a:ext cx="8153400" cy="1524000"/>
          </a:xfrm>
        </p:spPr>
        <p:txBody>
          <a:bodyPr/>
          <a:lstStyle/>
          <a:p>
            <a:r>
              <a:rPr lang="en-US" sz="2400" dirty="0"/>
              <a:t>when multiple styles apply to an element, they are inherited</a:t>
            </a:r>
          </a:p>
          <a:p>
            <a:r>
              <a:rPr lang="en-US" sz="2400" dirty="0"/>
              <a:t>a more tightly matching rule can override a more general inherited </a:t>
            </a:r>
            <a:r>
              <a:rPr lang="en-US" sz="2400" dirty="0" smtClean="0"/>
              <a:t>rule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" y="4038600"/>
            <a:ext cx="8153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styled paragraph. </a:t>
            </a:r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Previous slides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are available on the website.</a:t>
            </a:r>
          </a:p>
          <a:p>
            <a:pPr algn="ctr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""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94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that conflict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p, h1, h2 { color: blue; font-style: italic;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h2 { color: red; background-color: yellow; }                                          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743200"/>
            <a:ext cx="815340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</a:t>
            </a:r>
            <a:r>
              <a:rPr lang="en-US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i="1" dirty="0" smtClean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419600"/>
            <a:ext cx="8153400" cy="1524000"/>
          </a:xfrm>
        </p:spPr>
        <p:txBody>
          <a:bodyPr/>
          <a:lstStyle/>
          <a:p>
            <a:r>
              <a:rPr lang="en-US" sz="2400" dirty="0"/>
              <a:t>when two styles set conflicting values for the same property, the latter style </a:t>
            </a:r>
            <a:r>
              <a:rPr lang="en-US" sz="2400" dirty="0" smtClean="0"/>
              <a:t>takes precedence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8153400" cy="4827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heading uses both styles above.</a:t>
            </a:r>
          </a:p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""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57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backgrounds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4165643865"/>
              </p:ext>
            </p:extLst>
          </p:nvPr>
        </p:nvGraphicFramePr>
        <p:xfrm>
          <a:off x="609600" y="1676400"/>
          <a:ext cx="8153400" cy="40843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background-color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color to fill background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background-image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image to place in background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background-position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placement of bg image within element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background-repeat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whether/how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should be repeated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background-attachment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whether </a:t>
                      </a:r>
                      <a:r>
                        <a:rPr lang="en-US" sz="2000" dirty="0" err="1"/>
                        <a:t>bg</a:t>
                      </a:r>
                      <a:r>
                        <a:rPr lang="en-US" sz="2000" dirty="0"/>
                        <a:t> image scrolls with </a:t>
                      </a:r>
                      <a:r>
                        <a:rPr lang="en-US" sz="2000" dirty="0" smtClean="0"/>
                        <a:t>page.</a:t>
                      </a:r>
                      <a:r>
                        <a:rPr lang="en-US" sz="2000" baseline="0" dirty="0" smtClean="0"/>
                        <a:t> Values are scroll, fixed. </a:t>
                      </a:r>
                      <a:endParaRPr lang="en-US" sz="20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Background-size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Specifies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bg</a:t>
                      </a:r>
                      <a:r>
                        <a:rPr lang="en-US" sz="2000" baseline="0" dirty="0" smtClean="0"/>
                        <a:t> size </a:t>
                      </a:r>
                      <a:endParaRPr lang="en-US" sz="20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background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shorthand to set all background properties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""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851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ackground-image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background image/color fills the element's content area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""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33700"/>
            <a:ext cx="82486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066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background-repeat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background-repeat: repeat-x;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76800"/>
            <a:ext cx="8153400" cy="1524000"/>
          </a:xfrm>
        </p:spPr>
        <p:txBody>
          <a:bodyPr/>
          <a:lstStyle/>
          <a:p>
            <a:r>
              <a:rPr lang="en-US" sz="2400" dirty="0"/>
              <a:t>can be repeat (default), repeat-x, repeat-y, or no-repeat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""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295650"/>
            <a:ext cx="70770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0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background-position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5710" y="1600200"/>
            <a:ext cx="81534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body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background-image: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("images/draft.jpg");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background-repeat: no-repeat;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background-position: 370px 20px;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4724400"/>
            <a:ext cx="8153400" cy="1524000"/>
          </a:xfrm>
        </p:spPr>
        <p:txBody>
          <a:bodyPr/>
          <a:lstStyle/>
          <a:p>
            <a:r>
              <a:rPr lang="en-US" sz="2400" dirty="0"/>
              <a:t>value consists of two tokens, each of which can be top, left, right, </a:t>
            </a:r>
            <a:r>
              <a:rPr lang="en-US" sz="2400" dirty="0" smtClean="0"/>
              <a:t>bottom, center</a:t>
            </a:r>
            <a:r>
              <a:rPr lang="en-US" sz="2400" dirty="0"/>
              <a:t>, a percentage, or a length value in </a:t>
            </a:r>
            <a:r>
              <a:rPr lang="en-US" sz="2400" dirty="0" err="1"/>
              <a:t>px</a:t>
            </a:r>
            <a:r>
              <a:rPr lang="en-US" sz="2400" dirty="0"/>
              <a:t>, </a:t>
            </a:r>
            <a:r>
              <a:rPr lang="en-US" sz="2400" dirty="0" err="1"/>
              <a:t>pt</a:t>
            </a:r>
            <a:r>
              <a:rPr lang="en-US" sz="2400" dirty="0"/>
              <a:t>, etc.</a:t>
            </a:r>
          </a:p>
          <a:p>
            <a:r>
              <a:rPr lang="en-US" sz="2400" dirty="0"/>
              <a:t>value can be negative to shift left/up by a given amount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""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24225"/>
            <a:ext cx="71723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299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Guess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background-position: right; </a:t>
            </a:r>
            <a:endParaRPr lang="en-IN" dirty="0" smtClean="0"/>
          </a:p>
          <a:p>
            <a:r>
              <a:rPr lang="en-IN" dirty="0" smtClean="0"/>
              <a:t>background-position</a:t>
            </a:r>
            <a:r>
              <a:rPr lang="en-IN" dirty="0" smtClean="0"/>
              <a:t>: </a:t>
            </a:r>
            <a:r>
              <a:rPr lang="en-IN" dirty="0" err="1" smtClean="0"/>
              <a:t>center</a:t>
            </a:r>
            <a:r>
              <a:rPr lang="en-IN" dirty="0" smtClean="0"/>
              <a:t>;</a:t>
            </a:r>
          </a:p>
          <a:p>
            <a:r>
              <a:rPr lang="en-IN" dirty="0" smtClean="0"/>
              <a:t>background-position: bottom right</a:t>
            </a:r>
            <a:r>
              <a:rPr lang="en-IN" dirty="0" smtClean="0"/>
              <a:t>;</a:t>
            </a:r>
          </a:p>
          <a:p>
            <a:r>
              <a:rPr lang="en-IN" dirty="0" smtClean="0"/>
              <a:t>background-position: 25% 75% right</a:t>
            </a:r>
            <a:r>
              <a:rPr lang="en-IN" dirty="0" smtClean="0"/>
              <a:t>;    </a:t>
            </a:r>
            <a:r>
              <a:rPr lang="en-IN" dirty="0" smtClean="0">
                <a:solidFill>
                  <a:srgbClr val="FF0000"/>
                </a:solidFill>
              </a:rPr>
              <a:t>error??</a:t>
            </a:r>
          </a:p>
          <a:p>
            <a:r>
              <a:rPr lang="en-IN" dirty="0" smtClean="0"/>
              <a:t>background-position: 25% 75</a:t>
            </a:r>
            <a:r>
              <a:rPr lang="en-IN" dirty="0" smtClean="0"/>
              <a:t>%;</a:t>
            </a:r>
          </a:p>
          <a:p>
            <a:r>
              <a:rPr lang="en-IN" dirty="0" smtClean="0"/>
              <a:t>background-position: top right 75</a:t>
            </a:r>
            <a:r>
              <a:rPr lang="en-IN" dirty="0" smtClean="0"/>
              <a:t>%;</a:t>
            </a:r>
          </a:p>
          <a:p>
            <a:r>
              <a:rPr lang="en-IN" dirty="0" smtClean="0"/>
              <a:t>background-position: </a:t>
            </a:r>
            <a:r>
              <a:rPr lang="en-IN" dirty="0" smtClean="0">
                <a:solidFill>
                  <a:srgbClr val="FF0000"/>
                </a:solidFill>
              </a:rPr>
              <a:t>bottom right 50px 100px</a:t>
            </a:r>
            <a:r>
              <a:rPr lang="en-IN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IN" dirty="0" smtClean="0"/>
              <a:t>background-position: bottom 40px right 10px;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CSS rule syntax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CSS file consists of one or more </a:t>
            </a:r>
            <a:r>
              <a:rPr lang="en-US" sz="2400" b="1" dirty="0"/>
              <a:t>rules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rule starts with a </a:t>
            </a:r>
            <a:r>
              <a:rPr lang="en-US" sz="2400" b="1" dirty="0"/>
              <a:t>selector </a:t>
            </a:r>
            <a:endParaRPr lang="en-US" sz="2400" b="1" dirty="0" smtClean="0"/>
          </a:p>
          <a:p>
            <a:r>
              <a:rPr lang="en-US" sz="2400" dirty="0" smtClean="0"/>
              <a:t>A selector specifies </a:t>
            </a:r>
            <a:r>
              <a:rPr lang="en-US" sz="2400" dirty="0"/>
              <a:t>an HTML element(s) and then applies </a:t>
            </a:r>
            <a:r>
              <a:rPr lang="en-US" sz="2400" dirty="0" smtClean="0"/>
              <a:t>style </a:t>
            </a:r>
            <a:r>
              <a:rPr lang="en-US" sz="2400" b="1" dirty="0" smtClean="0"/>
              <a:t>properties </a:t>
            </a:r>
            <a:r>
              <a:rPr lang="en-US" sz="2400" dirty="0"/>
              <a:t>to them</a:t>
            </a:r>
          </a:p>
          <a:p>
            <a:pPr lvl="1"/>
            <a:r>
              <a:rPr lang="en-US" sz="2000" dirty="0"/>
              <a:t>a selector of * selects all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selector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roperty: value;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1"/>
            <a:ext cx="8153400" cy="20313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sans-serif;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#xyz{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}		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</p:spTree>
    <p:extLst>
      <p:ext uri="{BB962C8B-B14F-4D97-AF65-F5344CB8AC3E}">
        <p14:creationId xmlns="" xmlns:p14="http://schemas.microsoft.com/office/powerpoint/2010/main" val="29859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</a:t>
            </a:r>
            <a:r>
              <a:rPr lang="en-IN" dirty="0" smtClean="0"/>
              <a:t>ackground-size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background-size: contain</a:t>
            </a:r>
            <a:r>
              <a:rPr lang="en-IN" dirty="0" smtClean="0"/>
              <a:t>;</a:t>
            </a:r>
          </a:p>
          <a:p>
            <a:r>
              <a:rPr lang="en-IN" dirty="0" smtClean="0"/>
              <a:t>background-size: cover</a:t>
            </a:r>
            <a:r>
              <a:rPr lang="en-IN" dirty="0" smtClean="0"/>
              <a:t>;</a:t>
            </a:r>
          </a:p>
          <a:p>
            <a:r>
              <a:rPr lang="en-IN" dirty="0" smtClean="0"/>
              <a:t>background-size: 50%; 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width is 50%,height is auto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background-size: auto</a:t>
            </a:r>
            <a:r>
              <a:rPr lang="en-IN" dirty="0" smtClean="0"/>
              <a:t>;</a:t>
            </a:r>
          </a:p>
          <a:p>
            <a:r>
              <a:rPr lang="en-IN" dirty="0" smtClean="0"/>
              <a:t>background-size: auto 6px</a:t>
            </a:r>
            <a:r>
              <a:rPr lang="en-IN" dirty="0" smtClean="0"/>
              <a:t>;  </a:t>
            </a:r>
            <a:r>
              <a:rPr lang="en-IN" dirty="0" smtClean="0">
                <a:solidFill>
                  <a:srgbClr val="FF0000"/>
                </a:solidFill>
              </a:rPr>
              <a:t>width </a:t>
            </a:r>
            <a:r>
              <a:rPr lang="en-IN" dirty="0" err="1" smtClean="0">
                <a:solidFill>
                  <a:srgbClr val="FF0000"/>
                </a:solidFill>
              </a:rPr>
              <a:t>auto,height</a:t>
            </a:r>
            <a:r>
              <a:rPr lang="en-IN" dirty="0" smtClean="0">
                <a:solidFill>
                  <a:srgbClr val="FF0000"/>
                </a:solidFill>
              </a:rPr>
              <a:t> 6px</a:t>
            </a:r>
          </a:p>
          <a:p>
            <a:r>
              <a:rPr lang="en-IN" dirty="0" smtClean="0"/>
              <a:t>background-size: 6px, auto, contain</a:t>
            </a:r>
            <a:r>
              <a:rPr lang="en-IN" dirty="0" smtClean="0"/>
              <a:t>; </a:t>
            </a:r>
            <a:r>
              <a:rPr lang="en-IN" dirty="0" smtClean="0">
                <a:solidFill>
                  <a:srgbClr val="FF0000"/>
                </a:solidFill>
              </a:rPr>
              <a:t>for multiple backgrounds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border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Border-style: solid, dashed, dotted, double, none, hidden</a:t>
            </a:r>
          </a:p>
          <a:p>
            <a:r>
              <a:rPr lang="en-IN" dirty="0" smtClean="0"/>
              <a:t>Border-</a:t>
            </a:r>
            <a:r>
              <a:rPr lang="en-IN" dirty="0" err="1" smtClean="0"/>
              <a:t>color</a:t>
            </a:r>
            <a:r>
              <a:rPr lang="en-IN" dirty="0" smtClean="0"/>
              <a:t>: name, </a:t>
            </a:r>
            <a:r>
              <a:rPr lang="en-IN" dirty="0" err="1" smtClean="0"/>
              <a:t>rgb,hsl,hex</a:t>
            </a:r>
            <a:endParaRPr lang="en-IN" dirty="0" smtClean="0"/>
          </a:p>
          <a:p>
            <a:r>
              <a:rPr lang="en-IN" dirty="0" smtClean="0"/>
              <a:t>Border-width: The width can be set as a specific size (in </a:t>
            </a:r>
            <a:r>
              <a:rPr lang="en-IN" dirty="0" err="1" smtClean="0"/>
              <a:t>px</a:t>
            </a:r>
            <a:r>
              <a:rPr lang="en-IN" dirty="0" smtClean="0"/>
              <a:t>, pt, cm, </a:t>
            </a:r>
            <a:r>
              <a:rPr lang="en-IN" dirty="0" err="1" smtClean="0"/>
              <a:t>em</a:t>
            </a:r>
            <a:r>
              <a:rPr lang="en-IN" dirty="0" smtClean="0"/>
              <a:t>, etc) or by using one of the three pre-defined values: thin, medium, or thick:</a:t>
            </a:r>
          </a:p>
          <a:p>
            <a:r>
              <a:rPr lang="en-IN" dirty="0" smtClean="0"/>
              <a:t>Border-collapse: </a:t>
            </a:r>
            <a:r>
              <a:rPr lang="en-IN" dirty="0" smtClean="0"/>
              <a:t>used in &lt;table when we want cells to share or separate their borders. values are </a:t>
            </a:r>
            <a:r>
              <a:rPr lang="en-IN" dirty="0" err="1" smtClean="0"/>
              <a:t>collapse,separate</a:t>
            </a:r>
            <a:endParaRPr lang="en-IN" dirty="0" smtClean="0"/>
          </a:p>
          <a:p>
            <a:r>
              <a:rPr lang="en-IN" dirty="0" smtClean="0"/>
              <a:t>Border-spacing: </a:t>
            </a:r>
            <a:r>
              <a:rPr lang="en-IN" dirty="0" smtClean="0"/>
              <a:t>sets the distance between the borders of adjacent &lt;table&gt; cells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Guess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border-style: dashed solid</a:t>
            </a:r>
            <a:r>
              <a:rPr lang="en-IN" dirty="0" smtClean="0"/>
              <a:t>;</a:t>
            </a:r>
          </a:p>
          <a:p>
            <a:r>
              <a:rPr lang="en-IN" dirty="0" smtClean="0"/>
              <a:t>border-style: dashed double none</a:t>
            </a:r>
            <a:r>
              <a:rPr lang="en-IN" dirty="0" smtClean="0"/>
              <a:t>;</a:t>
            </a:r>
          </a:p>
          <a:p>
            <a:r>
              <a:rPr lang="en-IN" dirty="0" smtClean="0"/>
              <a:t>border-style: dashed groove double none</a:t>
            </a:r>
            <a:r>
              <a:rPr lang="en-IN" dirty="0" smtClean="0"/>
              <a:t>;</a:t>
            </a:r>
          </a:p>
          <a:p>
            <a:r>
              <a:rPr lang="en-IN" dirty="0" smtClean="0"/>
              <a:t>border-top: thick double #32a1ce</a:t>
            </a:r>
            <a:r>
              <a:rPr lang="en-IN" dirty="0" smtClean="0"/>
              <a:t>;</a:t>
            </a:r>
          </a:p>
          <a:p>
            <a:r>
              <a:rPr lang="en-IN" dirty="0" smtClean="0"/>
              <a:t>border-top: none thick #32a1ce</a:t>
            </a:r>
            <a:r>
              <a:rPr lang="en-IN" dirty="0" smtClean="0"/>
              <a:t>;</a:t>
            </a:r>
          </a:p>
          <a:p>
            <a:r>
              <a:rPr lang="en-IN" dirty="0" smtClean="0"/>
              <a:t>box-shadow: 10px 5px </a:t>
            </a:r>
            <a:r>
              <a:rPr lang="en-IN" dirty="0" err="1" smtClean="0"/>
              <a:t>5px</a:t>
            </a:r>
            <a:r>
              <a:rPr lang="en-IN" dirty="0" smtClean="0"/>
              <a:t> red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err="1" smtClean="0"/>
              <a:t>Specifies:offset-x,offset-y,blur,color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Favorites icon ("favicon")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524000"/>
          </a:xfrm>
        </p:spPr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link tag, placed in the HTML page's head section, can specify an icon</a:t>
            </a:r>
          </a:p>
          <a:p>
            <a:pPr lvl="1"/>
            <a:r>
              <a:rPr lang="en-US" sz="2000" dirty="0" smtClean="0"/>
              <a:t>this icon will be placed in the browser title bar and bookmark/favorite</a:t>
            </a:r>
            <a:endParaRPr lang="en-US" sz="10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MIME 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362200"/>
            <a:ext cx="82296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="yahoo.gif" type="image/gif"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="shortcut icon" /&gt;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								 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3352800"/>
            <a:ext cx="4567237" cy="150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678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create space around elements, outside of any defined borders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margin-top: auto or % or length or inherit</a:t>
            </a:r>
            <a:endParaRPr lang="en-IN" dirty="0" smtClean="0"/>
          </a:p>
          <a:p>
            <a:r>
              <a:rPr lang="en-IN" dirty="0" smtClean="0"/>
              <a:t>margin-right</a:t>
            </a:r>
          </a:p>
          <a:p>
            <a:r>
              <a:rPr lang="en-IN" dirty="0" smtClean="0"/>
              <a:t>margin-bottom</a:t>
            </a:r>
          </a:p>
          <a:p>
            <a:r>
              <a:rPr lang="en-IN" dirty="0" smtClean="0"/>
              <a:t>margin-left</a:t>
            </a:r>
          </a:p>
          <a:p>
            <a:r>
              <a:rPr lang="en-IN" dirty="0" smtClean="0"/>
              <a:t>Guess the output?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28600"/>
            <a:ext cx="8153400" cy="5867400"/>
          </a:xfrm>
        </p:spPr>
        <p:txBody>
          <a:bodyPr/>
          <a:lstStyle/>
          <a:p>
            <a:r>
              <a:rPr lang="en-US" b="1" dirty="0" smtClean="0"/>
              <a:t>margin: 25px;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p { margin</a:t>
            </a:r>
            <a:r>
              <a:rPr lang="en-US" dirty="0" smtClean="0"/>
              <a:t>: 25px </a:t>
            </a:r>
            <a:r>
              <a:rPr lang="en-US" dirty="0" smtClean="0"/>
              <a:t>50px;  } </a:t>
            </a:r>
          </a:p>
          <a:p>
            <a:endParaRPr lang="en-US" dirty="0" smtClean="0"/>
          </a:p>
          <a:p>
            <a:r>
              <a:rPr lang="en-US" dirty="0" smtClean="0"/>
              <a:t>p {  margin: 25px 50px 75px; } </a:t>
            </a:r>
          </a:p>
          <a:p>
            <a:endParaRPr lang="en-US" b="1" dirty="0" smtClean="0"/>
          </a:p>
          <a:p>
            <a:r>
              <a:rPr lang="en-US" dirty="0" smtClean="0"/>
              <a:t>div </a:t>
            </a:r>
            <a:r>
              <a:rPr lang="en-US" dirty="0" smtClean="0"/>
              <a:t>{   margin</a:t>
            </a:r>
            <a:r>
              <a:rPr lang="en-US" dirty="0" smtClean="0"/>
              <a:t>: auto</a:t>
            </a:r>
            <a:r>
              <a:rPr lang="en-US" dirty="0" smtClean="0"/>
              <a:t>;} </a:t>
            </a:r>
          </a:p>
          <a:p>
            <a:endParaRPr lang="en-US" dirty="0" smtClean="0"/>
          </a:p>
          <a:p>
            <a:r>
              <a:rPr lang="en-US" dirty="0" smtClean="0"/>
              <a:t>div </a:t>
            </a:r>
            <a:r>
              <a:rPr lang="en-US" dirty="0" smtClean="0"/>
              <a:t>{ margin-left</a:t>
            </a:r>
            <a:r>
              <a:rPr lang="en-US" dirty="0" smtClean="0"/>
              <a:t>: 100px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div { margin-left: </a:t>
            </a:r>
            <a:r>
              <a:rPr lang="en-US" dirty="0" smtClean="0"/>
              <a:t>100px 0; </a:t>
            </a:r>
            <a:r>
              <a:rPr lang="en-US" dirty="0" smtClean="0"/>
              <a:t>}</a:t>
            </a:r>
          </a:p>
          <a:p>
            <a:r>
              <a:rPr lang="en-US" dirty="0" smtClean="0"/>
              <a:t>p.ex1 { margin-left</a:t>
            </a:r>
            <a:r>
              <a:rPr lang="en-US" dirty="0" smtClean="0"/>
              <a:t>: inherit</a:t>
            </a:r>
            <a:r>
              <a:rPr lang="en-US" dirty="0" smtClean="0"/>
              <a:t>;} 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Padding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padding-top</a:t>
            </a:r>
          </a:p>
          <a:p>
            <a:r>
              <a:rPr lang="en-IN" dirty="0" smtClean="0"/>
              <a:t>padding-right</a:t>
            </a:r>
          </a:p>
          <a:p>
            <a:r>
              <a:rPr lang="en-IN" dirty="0" smtClean="0"/>
              <a:t>padding-bottom</a:t>
            </a:r>
          </a:p>
          <a:p>
            <a:r>
              <a:rPr lang="en-IN" dirty="0" smtClean="0"/>
              <a:t>padding-left</a:t>
            </a:r>
          </a:p>
          <a:p>
            <a:r>
              <a:rPr lang="en-IN" dirty="0" smtClean="0"/>
              <a:t>space around an element's content, inside of any defined borders.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w</a:t>
            </a:r>
            <a:r>
              <a:rPr lang="en-IN" dirty="0" err="1" smtClean="0"/>
              <a:t>idth,height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used to set the height and width of an element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Ex:</a:t>
            </a:r>
          </a:p>
          <a:p>
            <a:r>
              <a:rPr lang="en-IN" dirty="0" smtClean="0"/>
              <a:t>  height</a:t>
            </a:r>
            <a:r>
              <a:rPr lang="en-IN" dirty="0" smtClean="0"/>
              <a:t>: 200px;</a:t>
            </a:r>
            <a:br>
              <a:rPr lang="en-IN" dirty="0" smtClean="0"/>
            </a:br>
            <a:r>
              <a:rPr lang="en-IN" dirty="0" smtClean="0"/>
              <a:t>  width: 50</a:t>
            </a:r>
            <a:r>
              <a:rPr lang="en-IN" dirty="0" smtClean="0"/>
              <a:t>%;</a:t>
            </a:r>
          </a:p>
          <a:p>
            <a:r>
              <a:rPr lang="en-IN" dirty="0" smtClean="0"/>
              <a:t>max-width property is used to set the maximum width of an element</a:t>
            </a:r>
            <a:r>
              <a:rPr lang="en-IN" dirty="0" smtClean="0"/>
              <a:t>. It </a:t>
            </a:r>
            <a:r>
              <a:rPr lang="en-IN" dirty="0" smtClean="0"/>
              <a:t>will improve the browser's handling of small windows</a:t>
            </a:r>
            <a:r>
              <a:rPr lang="en-IN" dirty="0" smtClean="0"/>
              <a:t>.</a:t>
            </a:r>
          </a:p>
          <a:p>
            <a:r>
              <a:rPr lang="en-IN" dirty="0" smtClean="0"/>
              <a:t>max-width: 500px;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CSS Box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</a:p>
          <a:p>
            <a:r>
              <a:rPr lang="en-IN" dirty="0" smtClean="0"/>
              <a:t>Padding</a:t>
            </a:r>
          </a:p>
          <a:p>
            <a:r>
              <a:rPr lang="en-IN" dirty="0" smtClean="0"/>
              <a:t>Border</a:t>
            </a:r>
          </a:p>
          <a:p>
            <a:r>
              <a:rPr lang="en-IN" dirty="0" smtClean="0"/>
              <a:t>Margin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 ways of writing </a:t>
            </a:r>
            <a:r>
              <a:rPr lang="en-IN" dirty="0" err="1" smtClean="0"/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Inline</a:t>
            </a:r>
          </a:p>
          <a:p>
            <a:r>
              <a:rPr lang="en-IN" dirty="0" smtClean="0"/>
              <a:t>Internal</a:t>
            </a:r>
          </a:p>
          <a:p>
            <a:r>
              <a:rPr lang="en-IN" dirty="0" smtClean="0"/>
              <a:t>external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CSS file &lt;link&gt;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524000"/>
          </a:xfrm>
        </p:spPr>
        <p:txBody>
          <a:bodyPr/>
          <a:lstStyle/>
          <a:p>
            <a:r>
              <a:rPr lang="en-US" sz="2400" dirty="0" smtClean="0"/>
              <a:t>A page </a:t>
            </a:r>
            <a:r>
              <a:rPr lang="en-US" sz="2400" dirty="0"/>
              <a:t>can link to multiple style sheet files</a:t>
            </a:r>
          </a:p>
          <a:p>
            <a:pPr lvl="1"/>
            <a:r>
              <a:rPr lang="en-US" sz="2100" dirty="0"/>
              <a:t>I</a:t>
            </a:r>
            <a:r>
              <a:rPr lang="en-US" sz="2100" dirty="0" smtClean="0"/>
              <a:t>n </a:t>
            </a:r>
            <a:r>
              <a:rPr lang="en-US" sz="2100" dirty="0"/>
              <a:t>case of a </a:t>
            </a:r>
            <a:r>
              <a:rPr lang="en-US" sz="2100" dirty="0" smtClean="0"/>
              <a:t>conflict (two sheets define a style for the same HTML element), the latter sheet's </a:t>
            </a:r>
            <a:r>
              <a:rPr lang="en-US" sz="2100" dirty="0"/>
              <a:t>properties will be used</a:t>
            </a:r>
            <a:endParaRPr lang="en-US" sz="17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98474"/>
            <a:ext cx="8153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290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="style.css"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="http://www.google.com/uds/css/gsearch.css"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/&gt;			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="" xmlns:p14="http://schemas.microsoft.com/office/powerpoint/2010/main" val="1091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style sheets: &lt;style&gt;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CSS code can be embedded within the head of an HTML page</a:t>
            </a:r>
          </a:p>
          <a:p>
            <a:r>
              <a:rPr lang="en-US" sz="2400" dirty="0"/>
              <a:t>B</a:t>
            </a:r>
            <a:r>
              <a:rPr lang="en-US" sz="2400" i="1" dirty="0" smtClean="0"/>
              <a:t>ad </a:t>
            </a:r>
            <a:r>
              <a:rPr lang="en-US" sz="2400" i="1" dirty="0"/>
              <a:t>style </a:t>
            </a:r>
            <a:r>
              <a:rPr lang="en-US" sz="2400" dirty="0" smtClean="0"/>
              <a:t>and should be avoided when possible </a:t>
            </a:r>
            <a:r>
              <a:rPr lang="en-US" sz="2400" dirty="0"/>
              <a:t>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font-family: sans-serif; color: red;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background-color: yellow;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="" xmlns:p14="http://schemas.microsoft.com/office/powerpoint/2010/main" val="16211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styles: the style attribute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572000"/>
            <a:ext cx="8153400" cy="1524000"/>
          </a:xfrm>
        </p:spPr>
        <p:txBody>
          <a:bodyPr/>
          <a:lstStyle/>
          <a:p>
            <a:r>
              <a:rPr lang="en-US" sz="2400" dirty="0"/>
              <a:t>H</a:t>
            </a:r>
            <a:r>
              <a:rPr lang="en-US" sz="2400" dirty="0" smtClean="0"/>
              <a:t>igher </a:t>
            </a:r>
            <a:r>
              <a:rPr lang="en-US" sz="2400" dirty="0"/>
              <a:t>precedence than embedded or linked styles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sed </a:t>
            </a:r>
            <a:r>
              <a:rPr lang="en-US" sz="2400" dirty="0"/>
              <a:t>for one-time overrides and styling a particular element</a:t>
            </a:r>
          </a:p>
          <a:p>
            <a:r>
              <a:rPr lang="en-US" sz="2400" dirty="0"/>
              <a:t>B</a:t>
            </a:r>
            <a:r>
              <a:rPr lang="en-US" sz="2400" i="1" dirty="0" smtClean="0"/>
              <a:t>ad </a:t>
            </a:r>
            <a:r>
              <a:rPr lang="en-US" sz="2400" i="1" dirty="0"/>
              <a:t>style </a:t>
            </a:r>
            <a:r>
              <a:rPr lang="en-US" sz="2400" dirty="0"/>
              <a:t>and should be avoided when possible (why?)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827074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style="font-family: sans-serif; color: red;"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a paragraph&lt;/p&gt;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143071"/>
            <a:ext cx="8153400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="" xmlns:p14="http://schemas.microsoft.com/office/powerpoint/2010/main" val="22942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Tag selectors 		</a:t>
            </a:r>
            <a:r>
              <a:rPr lang="en-IN" dirty="0" smtClean="0">
                <a:solidFill>
                  <a:srgbClr val="FF0000"/>
                </a:solidFill>
              </a:rPr>
              <a:t>p</a:t>
            </a:r>
            <a:r>
              <a:rPr lang="en-IN" dirty="0" smtClean="0"/>
              <a:t>{        }</a:t>
            </a:r>
          </a:p>
          <a:p>
            <a:r>
              <a:rPr lang="en-IN" dirty="0" smtClean="0"/>
              <a:t>ID Selector	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&lt;p id=“xyz”&gt;              </a:t>
            </a:r>
            <a:r>
              <a:rPr lang="en-IN" dirty="0" smtClean="0">
                <a:solidFill>
                  <a:srgbClr val="FF0000"/>
                </a:solidFill>
              </a:rPr>
              <a:t>#xyz{     }</a:t>
            </a:r>
          </a:p>
          <a:p>
            <a:r>
              <a:rPr lang="en-IN" dirty="0" smtClean="0"/>
              <a:t>Class selector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&lt; p class=“</a:t>
            </a:r>
            <a:r>
              <a:rPr lang="en-IN" dirty="0" err="1" smtClean="0">
                <a:solidFill>
                  <a:schemeClr val="accent5">
                    <a:lumMod val="50000"/>
                  </a:schemeClr>
                </a:solidFill>
              </a:rPr>
              <a:t>abc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”&gt;  </a:t>
            </a:r>
            <a:r>
              <a:rPr lang="en-IN" dirty="0" smtClean="0"/>
              <a:t>	 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r>
              <a:rPr lang="en-IN" dirty="0" err="1" smtClean="0">
                <a:solidFill>
                  <a:srgbClr val="FF0000"/>
                </a:solidFill>
              </a:rPr>
              <a:t>abc</a:t>
            </a:r>
            <a:r>
              <a:rPr lang="en-IN" dirty="0" smtClean="0">
                <a:solidFill>
                  <a:srgbClr val="FF0000"/>
                </a:solidFill>
              </a:rPr>
              <a:t>{   }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6B81A7-7EBE-4055-A988-4EA163496A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F71B75-15B4-4D34-BF90-29AC221A0254}"/>
</file>

<file path=customXml/itemProps2.xml><?xml version="1.0" encoding="utf-8"?>
<ds:datastoreItem xmlns:ds="http://schemas.openxmlformats.org/officeDocument/2006/customXml" ds:itemID="{301C08DC-0E1D-4AB9-82DE-7F52DFD3CC78}"/>
</file>

<file path=customXml/itemProps3.xml><?xml version="1.0" encoding="utf-8"?>
<ds:datastoreItem xmlns:ds="http://schemas.openxmlformats.org/officeDocument/2006/customXml" ds:itemID="{65D5E85C-9B19-4B04-9B7B-131902A7163B}"/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2174</TotalTime>
  <Words>2545</Words>
  <Application>Microsoft Office PowerPoint</Application>
  <PresentationFormat>On-screen Show (4:3)</PresentationFormat>
  <Paragraphs>514</Paragraphs>
  <Slides>48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Theme2</vt:lpstr>
      <vt:lpstr>CSS for Styling</vt:lpstr>
      <vt:lpstr>The good, the bad and the… ugly!</vt:lpstr>
      <vt:lpstr>Cascading Style Sheets (CSS)</vt:lpstr>
      <vt:lpstr>Basic CSS rule syntax</vt:lpstr>
      <vt:lpstr>3 ways of writing css</vt:lpstr>
      <vt:lpstr>Attaching a CSS file &lt;link&gt;</vt:lpstr>
      <vt:lpstr>Embedding style sheets: &lt;style&gt;</vt:lpstr>
      <vt:lpstr>Inline styles: the style attribute</vt:lpstr>
      <vt:lpstr>Selectors</vt:lpstr>
      <vt:lpstr>Meaning of these selectors?</vt:lpstr>
      <vt:lpstr>Adjacent sibling selector</vt:lpstr>
      <vt:lpstr>CSS properties for colors</vt:lpstr>
      <vt:lpstr>Specifying colors</vt:lpstr>
      <vt:lpstr>Slide 14</vt:lpstr>
      <vt:lpstr>Slide 15</vt:lpstr>
      <vt:lpstr>Slide 16</vt:lpstr>
      <vt:lpstr>Grouping styles</vt:lpstr>
      <vt:lpstr>CSS comments /*…*/</vt:lpstr>
      <vt:lpstr>CSS properties for fonts</vt:lpstr>
      <vt:lpstr>font-family</vt:lpstr>
      <vt:lpstr>More about font-family</vt:lpstr>
      <vt:lpstr>font-size</vt:lpstr>
      <vt:lpstr>font-size</vt:lpstr>
      <vt:lpstr>font-weight, font-style</vt:lpstr>
      <vt:lpstr>CSS properties for text</vt:lpstr>
      <vt:lpstr>text-align</vt:lpstr>
      <vt:lpstr>text-decoration</vt:lpstr>
      <vt:lpstr>  line-height,  word-spacing,  letter-spacing  </vt:lpstr>
      <vt:lpstr>Slide 29</vt:lpstr>
      <vt:lpstr>The list-style-type property</vt:lpstr>
      <vt:lpstr>Body styles</vt:lpstr>
      <vt:lpstr>Cascading Style Sheets</vt:lpstr>
      <vt:lpstr>Inheriting styles</vt:lpstr>
      <vt:lpstr>Styles that conflict</vt:lpstr>
      <vt:lpstr>CSS properties for backgrounds</vt:lpstr>
      <vt:lpstr>background-image </vt:lpstr>
      <vt:lpstr>background-repeat </vt:lpstr>
      <vt:lpstr>background-position </vt:lpstr>
      <vt:lpstr>Guess the output</vt:lpstr>
      <vt:lpstr>background-size</vt:lpstr>
      <vt:lpstr>border</vt:lpstr>
      <vt:lpstr>Guess the output</vt:lpstr>
      <vt:lpstr>Aside: Favorites icon ("favicon")</vt:lpstr>
      <vt:lpstr>Margin</vt:lpstr>
      <vt:lpstr>Slide 45</vt:lpstr>
      <vt:lpstr>Padding</vt:lpstr>
      <vt:lpstr>width,height</vt:lpstr>
      <vt:lpstr>CSS Box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for Styling</dc:title>
  <dc:creator>Xenia Mountrouidou</dc:creator>
  <cp:lastModifiedBy>vihaanvirat</cp:lastModifiedBy>
  <cp:revision>143</cp:revision>
  <dcterms:created xsi:type="dcterms:W3CDTF">2011-07-18T18:55:42Z</dcterms:created>
  <dcterms:modified xsi:type="dcterms:W3CDTF">2020-07-30T09:13:43Z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