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Masters/notesMaster1.xml" ContentType="application/vnd.openxmlformats-officedocument.presentationml.notesMaster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2"/>
  </p:notesMasterIdLst>
  <p:handoutMasterIdLst>
    <p:handoutMasterId r:id="rId83"/>
  </p:handoutMasterIdLst>
  <p:sldIdLst>
    <p:sldId id="359" r:id="rId2"/>
    <p:sldId id="408" r:id="rId3"/>
    <p:sldId id="360" r:id="rId4"/>
    <p:sldId id="361" r:id="rId5"/>
    <p:sldId id="362" r:id="rId6"/>
    <p:sldId id="363" r:id="rId7"/>
    <p:sldId id="381" r:id="rId8"/>
    <p:sldId id="364" r:id="rId9"/>
    <p:sldId id="380" r:id="rId10"/>
    <p:sldId id="365" r:id="rId11"/>
    <p:sldId id="366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367" r:id="rId20"/>
    <p:sldId id="382" r:id="rId21"/>
    <p:sldId id="368" r:id="rId22"/>
    <p:sldId id="369" r:id="rId23"/>
    <p:sldId id="343" r:id="rId24"/>
    <p:sldId id="344" r:id="rId25"/>
    <p:sldId id="340" r:id="rId26"/>
    <p:sldId id="336" r:id="rId27"/>
    <p:sldId id="338" r:id="rId28"/>
    <p:sldId id="339" r:id="rId29"/>
    <p:sldId id="299" r:id="rId30"/>
    <p:sldId id="300" r:id="rId31"/>
    <p:sldId id="305" r:id="rId32"/>
    <p:sldId id="306" r:id="rId33"/>
    <p:sldId id="307" r:id="rId34"/>
    <p:sldId id="308" r:id="rId35"/>
    <p:sldId id="309" r:id="rId36"/>
    <p:sldId id="345" r:id="rId37"/>
    <p:sldId id="310" r:id="rId38"/>
    <p:sldId id="351" r:id="rId39"/>
    <p:sldId id="334" r:id="rId40"/>
    <p:sldId id="356" r:id="rId41"/>
    <p:sldId id="311" r:id="rId42"/>
    <p:sldId id="384" r:id="rId43"/>
    <p:sldId id="385" r:id="rId44"/>
    <p:sldId id="407" r:id="rId45"/>
    <p:sldId id="387" r:id="rId46"/>
    <p:sldId id="390" r:id="rId47"/>
    <p:sldId id="388" r:id="rId48"/>
    <p:sldId id="391" r:id="rId49"/>
    <p:sldId id="389" r:id="rId50"/>
    <p:sldId id="342" r:id="rId51"/>
    <p:sldId id="314" r:id="rId52"/>
    <p:sldId id="357" r:id="rId53"/>
    <p:sldId id="324" r:id="rId54"/>
    <p:sldId id="325" r:id="rId55"/>
    <p:sldId id="317" r:id="rId56"/>
    <p:sldId id="318" r:id="rId57"/>
    <p:sldId id="319" r:id="rId58"/>
    <p:sldId id="320" r:id="rId59"/>
    <p:sldId id="321" r:id="rId60"/>
    <p:sldId id="347" r:id="rId61"/>
    <p:sldId id="358" r:id="rId62"/>
    <p:sldId id="348" r:id="rId63"/>
    <p:sldId id="396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3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89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20792079207920791"/>
          <c:y val="0.20185614849187936"/>
          <c:w val="0.76732673267326734"/>
          <c:h val="0.6241299303944315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best case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3-4923-A02B-03D59EB5427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case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3-4923-A02B-03D59EB5427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worst case</c:v>
                </c:pt>
              </c:strCache>
            </c:strRef>
          </c:tx>
          <c:spPr>
            <a:solidFill>
              <a:schemeClr val="hlink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D3-4923-A02B-03D59EB54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34729184"/>
        <c:axId val="1"/>
        <c:axId val="0"/>
      </c:bar3DChart>
      <c:catAx>
        <c:axId val="134729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</a:defRPr>
                </a:pPr>
                <a:r>
                  <a:rPr lang="en-US"/>
                  <a:t>Input Size</a:t>
                </a:r>
              </a:p>
            </c:rich>
          </c:tx>
          <c:layout>
            <c:manualLayout>
              <c:xMode val="edge"/>
              <c:yMode val="edge"/>
              <c:x val="0.45792079207920794"/>
              <c:y val="0.8909512761020881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</a:defRPr>
                </a:pPr>
                <a:r>
                  <a:rPr lang="en-US"/>
                  <a:t>Running Time</a:t>
                </a:r>
              </a:p>
            </c:rich>
          </c:tx>
          <c:layout>
            <c:manualLayout>
              <c:xMode val="edge"/>
              <c:yMode val="edge"/>
              <c:x val="3.7128712871287127E-2"/>
              <c:y val="0.359628770301624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347291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36138613861386137"/>
          <c:y val="0"/>
          <c:w val="0.46782178217821785"/>
          <c:h val="0.19489559164733178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00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56111757857975"/>
          <c:y val="7.6190476190476197E-2"/>
          <c:w val="0.729918509895227"/>
          <c:h val="0.74829931972789121"/>
        </c:manualLayout>
      </c:layout>
      <c:scatterChart>
        <c:scatterStyle val="smoothMarker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Cubic</c:v>
                </c:pt>
              </c:strCache>
            </c:strRef>
          </c:tx>
          <c:spPr>
            <a:ln w="24103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Sheet1!$D$2:$D$12</c:f>
              <c:numCache>
                <c:formatCode>0</c:formatCode>
                <c:ptCount val="11"/>
                <c:pt idx="0">
                  <c:v>1</c:v>
                </c:pt>
                <c:pt idx="1">
                  <c:v>1000</c:v>
                </c:pt>
                <c:pt idx="2">
                  <c:v>1000000</c:v>
                </c:pt>
                <c:pt idx="3">
                  <c:v>1000000000</c:v>
                </c:pt>
                <c:pt idx="4">
                  <c:v>1000000000000</c:v>
                </c:pt>
                <c:pt idx="5">
                  <c:v>1000000000000000</c:v>
                </c:pt>
                <c:pt idx="6">
                  <c:v>1E+18</c:v>
                </c:pt>
                <c:pt idx="7">
                  <c:v>1E+21</c:v>
                </c:pt>
                <c:pt idx="8">
                  <c:v>9.9999999999999998E+23</c:v>
                </c:pt>
                <c:pt idx="9">
                  <c:v>1E+27</c:v>
                </c:pt>
                <c:pt idx="10">
                  <c:v>1E+30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D9-4DB0-9481-8C8AF19DA7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Quadratic</c:v>
                </c:pt>
              </c:strCache>
            </c:strRef>
          </c:tx>
          <c:spPr>
            <a:ln w="24103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Sheet1!$C$2:$C$12</c:f>
              <c:numCache>
                <c:formatCode>0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10000</c:v>
                </c:pt>
                <c:pt idx="3">
                  <c:v>1000000</c:v>
                </c:pt>
                <c:pt idx="4">
                  <c:v>100000000</c:v>
                </c:pt>
                <c:pt idx="5">
                  <c:v>10000000000</c:v>
                </c:pt>
                <c:pt idx="6">
                  <c:v>1000000000000</c:v>
                </c:pt>
                <c:pt idx="7">
                  <c:v>100000000000000</c:v>
                </c:pt>
                <c:pt idx="8">
                  <c:v>1E+16</c:v>
                </c:pt>
                <c:pt idx="9">
                  <c:v>1E+18</c:v>
                </c:pt>
                <c:pt idx="10">
                  <c:v>1E+20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9D9-4DB0-9481-8C8AF19DA720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ln w="24103">
              <a:solidFill>
                <a:srgbClr val="008000"/>
              </a:solidFill>
              <a:prstDash val="solid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Sheet1!$B$2:$B$12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9D9-4DB0-9481-8C8AF19DA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25576"/>
        <c:axId val="1"/>
      </c:scatterChart>
      <c:valAx>
        <c:axId val="134725576"/>
        <c:scaling>
          <c:logBase val="10"/>
          <c:orientation val="minMax"/>
        </c:scaling>
        <c:delete val="0"/>
        <c:axPos val="b"/>
        <c:majorGridlines>
          <c:spPr>
            <a:ln w="2009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29" b="1" i="1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</a:t>
                </a:r>
              </a:p>
            </c:rich>
          </c:tx>
          <c:layout>
            <c:manualLayout>
              <c:xMode val="edge"/>
              <c:yMode val="edge"/>
              <c:x val="0.54598370197904544"/>
              <c:y val="0.89795918367346939"/>
            </c:manualLayout>
          </c:layout>
          <c:overlay val="0"/>
          <c:spPr>
            <a:noFill/>
            <a:ln w="16069">
              <a:noFill/>
            </a:ln>
          </c:spPr>
        </c:title>
        <c:numFmt formatCode="0E+0" sourceLinked="0"/>
        <c:majorTickMark val="out"/>
        <c:minorTickMark val="none"/>
        <c:tickLblPos val="nextTo"/>
        <c:spPr>
          <a:ln w="803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7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8034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29" b="1" i="1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1629" b="1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1629" b="1" i="0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629" b="1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1629" b="1" i="0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0.39591836734693875"/>
            </c:manualLayout>
          </c:layout>
          <c:overlay val="0"/>
          <c:spPr>
            <a:noFill/>
            <a:ln w="16069">
              <a:noFill/>
            </a:ln>
          </c:spPr>
        </c:title>
        <c:numFmt formatCode="0E+0" sourceLinked="0"/>
        <c:majorTickMark val="out"/>
        <c:minorTickMark val="none"/>
        <c:tickLblPos val="nextTo"/>
        <c:spPr>
          <a:ln w="20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7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4725576"/>
        <c:crosses val="autoZero"/>
        <c:crossBetween val="midCat"/>
      </c:valAx>
      <c:spPr>
        <a:noFill/>
        <a:ln w="803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339930151338766"/>
          <c:y val="9.3877551020408165E-2"/>
          <c:w val="0.24679860302677531"/>
          <c:h val="0.24625850340136055"/>
        </c:manualLayout>
      </c:layout>
      <c:overlay val="0"/>
      <c:spPr>
        <a:solidFill>
          <a:schemeClr val="bg1"/>
        </a:solidFill>
        <a:ln w="2009">
          <a:solidFill>
            <a:schemeClr val="tx1"/>
          </a:solidFill>
          <a:prstDash val="solid"/>
        </a:ln>
      </c:spPr>
      <c:txPr>
        <a:bodyPr/>
        <a:lstStyle/>
        <a:p>
          <a:pPr>
            <a:defRPr sz="1395" b="0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</c:spPr>
  <c:txPr>
    <a:bodyPr/>
    <a:lstStyle/>
    <a:p>
      <a:pPr>
        <a:defRPr sz="1012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6074-83BE-48A2-BF35-6A78A6B1169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E804B-89A1-4F19-8223-467FDF36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72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513B3F-BB5F-4EA7-B47E-DFF8DF3BF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1586E-A129-4BD5-8A1B-C199660F9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7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82439-86D3-4936-A743-466D983C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2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811FF-1887-45A5-B5A2-EF0F3D5A0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60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9000AC-8AE0-414A-BAA4-2D3412596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95438E-04C5-4A94-9AAF-D316DC2EA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5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3948B-5F21-43CF-AC8B-3C5FE3665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7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AC584-6149-45CA-8C5B-928B0EF9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1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A5314-33C2-492C-8B79-429F1A2F38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6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326E5-D120-4131-9285-A55896A78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1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74EA4-DEBA-478E-A12A-932B76492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3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98EC-97C7-4986-8E82-CE531CB05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66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FDBC0-9776-4A2E-B12C-CA2F3632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67264-B6FA-4661-AD49-AA6F78085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5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310CE8-8B7E-41D8-AA15-6909891C1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of Algorithms</a:t>
            </a:r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4503738" y="4819650"/>
            <a:ext cx="135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10"/>
          <p:cNvSpPr>
            <a:spLocks noChangeArrowheads="1"/>
          </p:cNvSpPr>
          <p:nvPr/>
        </p:nvSpPr>
        <p:spPr bwMode="auto">
          <a:xfrm>
            <a:off x="3038475" y="4818063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" panose="02020603050405020304" pitchFamily="18" charset="0"/>
              </a:rPr>
              <a:t>Input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5125" name="Group 158"/>
          <p:cNvGrpSpPr>
            <a:grpSpLocks/>
          </p:cNvGrpSpPr>
          <p:nvPr/>
        </p:nvGrpSpPr>
        <p:grpSpPr bwMode="auto">
          <a:xfrm>
            <a:off x="6342063" y="3576638"/>
            <a:ext cx="1236662" cy="976312"/>
            <a:chOff x="4193" y="2328"/>
            <a:chExt cx="779" cy="615"/>
          </a:xfrm>
        </p:grpSpPr>
        <p:sp>
          <p:nvSpPr>
            <p:cNvPr id="5191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0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2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76"/>
          <p:cNvSpPr>
            <a:spLocks noChangeArrowheads="1"/>
          </p:cNvSpPr>
          <p:nvPr/>
        </p:nvSpPr>
        <p:spPr bwMode="auto">
          <a:xfrm>
            <a:off x="6508750" y="4819650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  <a:latin typeface="Arial" panose="020B0604020202020204" pitchFamily="34" charset="0"/>
            </a:endParaRPr>
          </a:p>
        </p:txBody>
      </p:sp>
      <p:grpSp>
        <p:nvGrpSpPr>
          <p:cNvPr id="5127" name="Group 156"/>
          <p:cNvGrpSpPr>
            <a:grpSpLocks/>
          </p:cNvGrpSpPr>
          <p:nvPr/>
        </p:nvGrpSpPr>
        <p:grpSpPr bwMode="auto">
          <a:xfrm>
            <a:off x="2819400" y="3576638"/>
            <a:ext cx="1154113" cy="976312"/>
            <a:chOff x="1974" y="2320"/>
            <a:chExt cx="727" cy="615"/>
          </a:xfrm>
        </p:grpSpPr>
        <p:sp>
          <p:nvSpPr>
            <p:cNvPr id="5137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9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40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53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54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67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68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57"/>
          <p:cNvGrpSpPr>
            <a:grpSpLocks/>
          </p:cNvGrpSpPr>
          <p:nvPr/>
        </p:nvGrpSpPr>
        <p:grpSpPr bwMode="auto">
          <a:xfrm>
            <a:off x="4600575" y="3505200"/>
            <a:ext cx="1114425" cy="1119188"/>
            <a:chOff x="3110" y="2304"/>
            <a:chExt cx="702" cy="705"/>
          </a:xfrm>
        </p:grpSpPr>
        <p:sp>
          <p:nvSpPr>
            <p:cNvPr id="5132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33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51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8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5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8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6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8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5129" name="AutoShape 154"/>
          <p:cNvSpPr>
            <a:spLocks noChangeArrowheads="1"/>
          </p:cNvSpPr>
          <p:nvPr/>
        </p:nvSpPr>
        <p:spPr bwMode="auto">
          <a:xfrm>
            <a:off x="4095750" y="3949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30" name="AutoShape 155"/>
          <p:cNvSpPr>
            <a:spLocks noChangeArrowheads="1"/>
          </p:cNvSpPr>
          <p:nvPr/>
        </p:nvSpPr>
        <p:spPr bwMode="auto">
          <a:xfrm>
            <a:off x="5837238" y="3951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31" name="Text Box 159"/>
          <p:cNvSpPr txBox="1">
            <a:spLocks noChangeArrowheads="1"/>
          </p:cNvSpPr>
          <p:nvPr/>
        </p:nvSpPr>
        <p:spPr bwMode="auto">
          <a:xfrm>
            <a:off x="1557338" y="5502275"/>
            <a:ext cx="6367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An </a:t>
            </a:r>
            <a:r>
              <a:rPr lang="en-US" altLang="en-US" sz="2400" b="1">
                <a:latin typeface="Arial" panose="020B0604020202020204" pitchFamily="34" charset="0"/>
              </a:rPr>
              <a:t>algorithm</a:t>
            </a:r>
            <a:r>
              <a:rPr lang="en-US" altLang="en-US" sz="2400">
                <a:latin typeface="Arial" panose="020B0604020202020204" pitchFamily="34" charset="0"/>
              </a:rPr>
              <a:t> is a step-by-step procedure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solving a problem in a finite amount of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Operations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Basic computations performed by an algorithm</a:t>
            </a:r>
          </a:p>
          <a:p>
            <a:pPr eaLnBrk="1" hangingPunct="1"/>
            <a:r>
              <a:rPr lang="en-US" altLang="en-US" sz="2600" smtClean="0"/>
              <a:t>Identifiable in pseudocode</a:t>
            </a:r>
          </a:p>
          <a:p>
            <a:pPr eaLnBrk="1" hangingPunct="1"/>
            <a:r>
              <a:rPr lang="en-US" altLang="en-US" sz="2600" smtClean="0"/>
              <a:t>Largely independent from the programming language</a:t>
            </a:r>
          </a:p>
          <a:p>
            <a:pPr eaLnBrk="1" hangingPunct="1"/>
            <a:r>
              <a:rPr lang="en-US" altLang="en-US" sz="2600" smtClean="0"/>
              <a:t>Exact definition not important </a:t>
            </a:r>
          </a:p>
          <a:p>
            <a:pPr eaLnBrk="1" hangingPunct="1"/>
            <a:r>
              <a:rPr lang="en-US" altLang="en-US" sz="2600" smtClean="0"/>
              <a:t>Assumed to take a constant amount of time in the RAM model</a:t>
            </a:r>
            <a:endParaRPr lang="en-US" altLang="en-US" sz="3000" smtClean="0"/>
          </a:p>
        </p:txBody>
      </p:sp>
      <p:sp>
        <p:nvSpPr>
          <p:cNvPr id="143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Examples:</a:t>
            </a:r>
          </a:p>
          <a:p>
            <a:pPr lvl="1" eaLnBrk="1" hangingPunct="1"/>
            <a:r>
              <a:rPr lang="en-US" altLang="en-US" sz="2000" smtClean="0"/>
              <a:t>Evaluating an expression</a:t>
            </a:r>
          </a:p>
          <a:p>
            <a:pPr lvl="1" eaLnBrk="1" hangingPunct="1"/>
            <a:r>
              <a:rPr lang="en-US" altLang="en-US" sz="2000" smtClean="0"/>
              <a:t>Assigning a value to a variable</a:t>
            </a:r>
          </a:p>
          <a:p>
            <a:pPr lvl="1" eaLnBrk="1" hangingPunct="1"/>
            <a:r>
              <a:rPr lang="en-US" altLang="en-US" sz="2000" smtClean="0"/>
              <a:t>Indexing into an array</a:t>
            </a:r>
          </a:p>
          <a:p>
            <a:pPr lvl="1" eaLnBrk="1" hangingPunct="1"/>
            <a:r>
              <a:rPr lang="en-US" altLang="en-US" sz="2000" smtClean="0"/>
              <a:t>Calling a method</a:t>
            </a:r>
          </a:p>
          <a:p>
            <a:pPr lvl="1" eaLnBrk="1" hangingPunct="1"/>
            <a:r>
              <a:rPr lang="en-US" altLang="en-US" sz="2000" smtClean="0"/>
              <a:t>Returning from a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 dirty="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endParaRPr lang="en-US" altLang="en-US" sz="24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</a:rPr>
              <a:t>currentMax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[0]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    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en-US" sz="2400" dirty="0">
              <a:solidFill>
                <a:srgbClr val="00B05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endParaRPr lang="en-US" altLang="en-US" sz="24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 smtClean="0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     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1085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</a:rPr>
              <a:t>for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		    </a:t>
            </a:r>
            <a:r>
              <a:rPr lang="en-US" altLang="en-US" sz="2400" b="1" i="1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7932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1333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5647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{ increment counter 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}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9988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     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702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     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  <a:r>
              <a:rPr lang="en-US" altLang="en-US" sz="2400" dirty="0">
                <a:solidFill>
                  <a:srgbClr val="00B050"/>
                </a:solidFill>
                <a:sym typeface="Symbol" pitchFamily="18" charset="2"/>
              </a:rPr>
              <a:t>Total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en-US" sz="2400" b="1" i="1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altLang="en-US" sz="2400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47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Estimating Running Time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</a:t>
            </a:r>
            <a:r>
              <a:rPr lang="en-US" altLang="en-US" b="1" i="1" smtClean="0">
                <a:latin typeface="Times New Roman" panose="02020603050405020304" pitchFamily="18" charset="0"/>
              </a:rPr>
              <a:t>arrayMax</a:t>
            </a:r>
            <a:r>
              <a:rPr lang="en-US" altLang="en-US" smtClean="0"/>
              <a:t> executes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mtClean="0"/>
              <a:t>primitive operations in the worst case.  </a:t>
            </a:r>
          </a:p>
          <a:p>
            <a:pPr eaLnBrk="1" hangingPunct="1"/>
            <a:r>
              <a:rPr lang="en-US" altLang="en-US" smtClean="0"/>
              <a:t>Define: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US" altLang="en-US" b="1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	= Time taken by the fastest primitive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 	= Time taken by the slowest primitive operation</a:t>
            </a:r>
          </a:p>
          <a:p>
            <a:pPr eaLnBrk="1" hangingPunct="1"/>
            <a:r>
              <a:rPr lang="en-US" altLang="en-US" smtClean="0"/>
              <a:t>Let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be worst-case time of </a:t>
            </a:r>
            <a:r>
              <a:rPr lang="en-US" altLang="en-US" b="1" i="1" smtClean="0">
                <a:latin typeface="Times New Roman" panose="02020603050405020304" pitchFamily="18" charset="0"/>
              </a:rPr>
              <a:t>arrayMax.</a:t>
            </a:r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/>
              <a:t>Then</a:t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mtClean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mtClean="0"/>
              <a:t>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mtClean="0"/>
              <a:t>Hence, the running time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is bounded by two linear functions.</a:t>
            </a:r>
            <a:endParaRPr lang="en-US" altLang="en-US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a good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steps are precisely stated(defined).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results of each step are uniquely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depend on the input and the result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preceding steps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Finiteness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algorithm stops after a finite number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instructions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executed.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algorithm receives input.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algorithm produces output.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algorithm applies to a set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inputs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Growth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694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Simplifying abstraction: interested in </a:t>
            </a:r>
            <a:r>
              <a:rPr lang="en-US" altLang="en-US" sz="2600" b="1" i="1" smtClean="0"/>
              <a:t>rate of growth</a:t>
            </a:r>
            <a:r>
              <a:rPr lang="en-US" altLang="en-US" sz="2600" smtClean="0"/>
              <a:t> or </a:t>
            </a:r>
            <a:r>
              <a:rPr lang="en-US" altLang="en-US" sz="2600" b="1" i="1" smtClean="0"/>
              <a:t>order of growth</a:t>
            </a:r>
            <a:r>
              <a:rPr lang="en-US" altLang="en-US" sz="2600" smtClean="0"/>
              <a:t> of the running time of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Allows us to compare algorithms without worrying about implementation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Usually only highest order term without constant coefficient is taken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Uses “theta”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Best case of insertion sort is </a:t>
            </a:r>
            <a:r>
              <a:rPr lang="en-US" altLang="en-US" sz="2200" smtClean="0">
                <a:sym typeface="Symbol" panose="05050102010706020507" pitchFamily="18" charset="2"/>
              </a:rPr>
              <a:t>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Worst case of insertion sort is </a:t>
            </a:r>
            <a:r>
              <a:rPr lang="en-US" altLang="en-US" sz="2200" smtClean="0">
                <a:sym typeface="Symbol" panose="05050102010706020507" pitchFamily="18" charset="2"/>
              </a:rPr>
              <a:t>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2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Growth Rate of Running Time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Changing the hardware/ software environment </a:t>
            </a:r>
          </a:p>
          <a:p>
            <a:pPr lvl="1" eaLnBrk="1" hangingPunct="1"/>
            <a:r>
              <a:rPr lang="en-US" altLang="en-US" smtClean="0"/>
              <a:t>Affects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by a constant factor, but</a:t>
            </a:r>
          </a:p>
          <a:p>
            <a:pPr lvl="1" eaLnBrk="1" hangingPunct="1"/>
            <a:r>
              <a:rPr lang="en-US" altLang="en-US" smtClean="0"/>
              <a:t>Does not alter the growth rate of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The linear growth rate of the running time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is an intrinsic property of algorithm </a:t>
            </a:r>
            <a:r>
              <a:rPr lang="en-US" altLang="en-US" b="1" i="1" smtClean="0">
                <a:latin typeface="Times New Roman" panose="02020603050405020304" pitchFamily="18" charset="0"/>
              </a:rPr>
              <a:t>arrayMax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Seven Important Functions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581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Seven functions that often appear in algorithm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Constant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Logarithmic </a:t>
            </a:r>
            <a:r>
              <a:rPr lang="en-US" altLang="en-US" sz="2000" smtClean="0">
                <a:sym typeface="Symbol" panose="05050102010706020507" pitchFamily="18" charset="2"/>
              </a:rPr>
              <a:t> log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Linear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N-Log-N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smtClean="0">
                <a:sym typeface="Symbol" panose="05050102010706020507" pitchFamily="18" charset="2"/>
              </a:rPr>
              <a:t>log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Quadratic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Cubic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Exponential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b="1" baseline="30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In a log-log chart, the slope of the line corresponds to the growth rate of the function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860800" y="1651000"/>
          <a:ext cx="5032375" cy="461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Analysis of Algorithms</a:t>
            </a:r>
            <a:endParaRPr lang="en-US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600" b="1" smtClean="0">
                <a:cs typeface="Times New Roman" panose="02020603050405020304" pitchFamily="18" charset="0"/>
              </a:rPr>
              <a:t>What is the goal?</a:t>
            </a:r>
            <a:endParaRPr lang="en-US" altLang="en-US" sz="3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Analyze time requirements - predict how </a:t>
            </a:r>
            <a:r>
              <a:rPr lang="en-US" altLang="en-US" b="1" smtClean="0">
                <a:cs typeface="Times New Roman" panose="02020603050405020304" pitchFamily="18" charset="0"/>
              </a:rPr>
              <a:t>running time</a:t>
            </a:r>
            <a:r>
              <a:rPr lang="en-US" altLang="en-US" smtClean="0">
                <a:cs typeface="Times New Roman" panose="02020603050405020304" pitchFamily="18" charset="0"/>
              </a:rPr>
              <a:t> increases as the </a:t>
            </a:r>
            <a:r>
              <a:rPr lang="en-US" altLang="en-US" b="1" smtClean="0">
                <a:cs typeface="Times New Roman" panose="02020603050405020304" pitchFamily="18" charset="0"/>
              </a:rPr>
              <a:t>size of the problem</a:t>
            </a:r>
            <a:r>
              <a:rPr lang="en-US" altLang="en-US" smtClean="0">
                <a:cs typeface="Times New Roman" panose="02020603050405020304" pitchFamily="18" charset="0"/>
              </a:rPr>
              <a:t> increases: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60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600" b="1" smtClean="0">
                <a:cs typeface="Times New Roman" panose="02020603050405020304" pitchFamily="18" charset="0"/>
              </a:rPr>
              <a:t>Why is it useful?</a:t>
            </a:r>
            <a:endParaRPr lang="en-US" altLang="en-US" sz="3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To compare different algorithms.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smtClean="0">
              <a:solidFill>
                <a:srgbClr val="FF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3048000" y="3886200"/>
            <a:ext cx="3136900" cy="64611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  <a:cs typeface="Courier New" panose="02070309020205020404" pitchFamily="49" charset="0"/>
              </a:rPr>
              <a:t>time = f(size)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Defining “problem size”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153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800" smtClean="0"/>
              <a:t>Typically, it is straightforward to identify the size of a problem, e.g.:</a:t>
            </a:r>
            <a:endParaRPr lang="en-US" altLang="en-US" sz="2800" smtClean="0">
              <a:latin typeface="Monotype Corsiva" panose="03010101010201010101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size of array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size of stack, queue, list etc.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vertices and edges in a graph</a:t>
            </a:r>
          </a:p>
          <a:p>
            <a:pPr eaLnBrk="1" hangingPunct="1"/>
            <a:endParaRPr lang="en-US" altLang="en-US" sz="2800" smtClean="0"/>
          </a:p>
          <a:p>
            <a:pPr lvl="1" eaLnBrk="1" hangingPunct="1"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Analysis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9718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457200" y="2058988"/>
            <a:ext cx="807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 Provides upper and lower bounds of running time.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990600" y="3960813"/>
            <a:ext cx="42973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Different types of analysis: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Worst case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Best case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Average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Worst Case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sz="2800" b="1" smtClean="0"/>
          </a:p>
          <a:p>
            <a:pPr eaLnBrk="1" hangingPunct="1">
              <a:lnSpc>
                <a:spcPct val="110000"/>
              </a:lnSpc>
            </a:pPr>
            <a:endParaRPr lang="en-US" altLang="en-US" sz="2800" b="1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Provides an </a:t>
            </a:r>
            <a:r>
              <a:rPr lang="en-US" altLang="en-US" sz="2800" u="sng" smtClean="0"/>
              <a:t>upper bound</a:t>
            </a:r>
            <a:r>
              <a:rPr lang="en-US" altLang="en-US" sz="2800" smtClean="0"/>
              <a:t> on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An absolute </a:t>
            </a:r>
            <a:r>
              <a:rPr lang="en-US" altLang="en-US" sz="2800" smtClean="0">
                <a:solidFill>
                  <a:srgbClr val="FFC000"/>
                </a:solidFill>
              </a:rPr>
              <a:t>guarantee</a:t>
            </a:r>
            <a:r>
              <a:rPr lang="en-US" altLang="en-US" sz="2800" smtClean="0"/>
              <a:t> that the algorithm would not run longer, no matter what the inputs are.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800" smtClean="0"/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1447800" y="48768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6553200" y="38100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Best Case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sz="2800" b="1" smtClean="0"/>
          </a:p>
          <a:p>
            <a:pPr eaLnBrk="1" hangingPunct="1">
              <a:lnSpc>
                <a:spcPct val="110000"/>
              </a:lnSpc>
            </a:pPr>
            <a:endParaRPr lang="en-US" altLang="en-US" sz="2800" b="1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Provides a </a:t>
            </a:r>
            <a:r>
              <a:rPr lang="en-US" altLang="en-US" sz="2800" u="sng" smtClean="0"/>
              <a:t>lower bound</a:t>
            </a:r>
            <a:r>
              <a:rPr lang="en-US" altLang="en-US" sz="2800" smtClean="0"/>
              <a:t> on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Input is the one for which the algorithm runs the fastest.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800" smtClean="0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1600200" y="48006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2362200" y="37338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Average Case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Provides an estimate of “average”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Assumes that the input is random.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Useful when best/worst cases do not happen very often (i.e., few input cases lead to best/worst cases).</a:t>
            </a: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1371600" y="48006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Example: Searching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Problem of </a:t>
            </a:r>
            <a:r>
              <a:rPr lang="en-US" altLang="ko-KR" i="1" u="sng" smtClean="0">
                <a:ea typeface="Gulim" panose="020B0600000101010101" pitchFamily="34" charset="-127"/>
              </a:rPr>
              <a:t>searching</a:t>
            </a:r>
            <a:r>
              <a:rPr lang="en-US" altLang="ko-KR" i="1" smtClean="0">
                <a:ea typeface="Gulim" panose="020B0600000101010101" pitchFamily="34" charset="-127"/>
              </a:rPr>
              <a:t> an ordered list</a:t>
            </a:r>
            <a:r>
              <a:rPr lang="en-US" altLang="ko-KR" smtClean="0">
                <a:ea typeface="Gulim" panose="020B0600000101010101" pitchFamily="34" charset="-127"/>
              </a:rPr>
              <a:t>.</a:t>
            </a:r>
          </a:p>
          <a:p>
            <a:pPr lvl="1" eaLnBrk="1" hangingPunct="1"/>
            <a:r>
              <a:rPr lang="en-US" altLang="ko-KR" smtClean="0">
                <a:ea typeface="Gulim" panose="020B0600000101010101" pitchFamily="34" charset="-127"/>
              </a:rPr>
              <a:t>Given a list </a:t>
            </a:r>
            <a:r>
              <a:rPr lang="en-US" altLang="ko-KR" i="1" smtClean="0">
                <a:ea typeface="Gulim" panose="020B0600000101010101" pitchFamily="34" charset="-127"/>
              </a:rPr>
              <a:t>L </a:t>
            </a:r>
            <a:r>
              <a:rPr lang="en-US" altLang="ko-KR" smtClean="0">
                <a:ea typeface="Gulim" panose="020B0600000101010101" pitchFamily="34" charset="-127"/>
              </a:rPr>
              <a:t>of </a:t>
            </a:r>
            <a:r>
              <a:rPr lang="en-US" altLang="ko-KR" i="1" smtClean="0">
                <a:ea typeface="Gulim" panose="020B0600000101010101" pitchFamily="34" charset="-127"/>
              </a:rPr>
              <a:t>n</a:t>
            </a:r>
            <a:r>
              <a:rPr lang="en-US" altLang="ko-KR" smtClean="0">
                <a:ea typeface="Gulim" panose="020B0600000101010101" pitchFamily="34" charset="-127"/>
              </a:rPr>
              <a:t> elements that are </a:t>
            </a:r>
            <a:r>
              <a:rPr lang="en-US" altLang="ko-KR" u="sng" smtClean="0">
                <a:ea typeface="Gulim" panose="020B0600000101010101" pitchFamily="34" charset="-127"/>
              </a:rPr>
              <a:t>sorted</a:t>
            </a:r>
            <a:r>
              <a:rPr lang="en-US" altLang="ko-KR" smtClean="0">
                <a:ea typeface="Gulim" panose="020B0600000101010101" pitchFamily="34" charset="-127"/>
              </a:rPr>
              <a:t> into a definite order (</a:t>
            </a:r>
            <a:r>
              <a:rPr lang="en-US" altLang="ko-KR" i="1" smtClean="0">
                <a:ea typeface="Gulim" panose="020B0600000101010101" pitchFamily="34" charset="-127"/>
              </a:rPr>
              <a:t>e.g.</a:t>
            </a:r>
            <a:r>
              <a:rPr lang="en-US" altLang="ko-KR" smtClean="0">
                <a:ea typeface="Gulim" panose="020B0600000101010101" pitchFamily="34" charset="-127"/>
              </a:rPr>
              <a:t>, numeric, alphabetical),</a:t>
            </a:r>
          </a:p>
          <a:p>
            <a:pPr lvl="1" eaLnBrk="1" hangingPunct="1"/>
            <a:r>
              <a:rPr lang="en-US" altLang="ko-KR" smtClean="0">
                <a:ea typeface="Gulim" panose="020B0600000101010101" pitchFamily="34" charset="-127"/>
              </a:rPr>
              <a:t>And given a particular element 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,</a:t>
            </a:r>
          </a:p>
          <a:p>
            <a:pPr lvl="1" eaLnBrk="1" hangingPunct="1"/>
            <a:r>
              <a:rPr lang="en-US" altLang="ko-KR" smtClean="0">
                <a:ea typeface="Gulim" panose="020B0600000101010101" pitchFamily="34" charset="-127"/>
              </a:rPr>
              <a:t>Determine whether 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 appears in the list, and if so, return its index (i.e., position)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Time 	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Most algorithms transform input into output.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Crucial to applications such as games, finance and robotics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75200" y="1727200"/>
          <a:ext cx="3841750" cy="409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 Linear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 b="1" smtClean="0">
                <a:ea typeface="Gulim" panose="020B0600000101010101" pitchFamily="34" charset="-127"/>
              </a:rPr>
              <a:t>procedure</a:t>
            </a:r>
            <a:r>
              <a:rPr lang="en-US" altLang="ko-KR" smtClean="0">
                <a:ea typeface="Gulim" panose="020B0600000101010101" pitchFamily="34" charset="-127"/>
              </a:rPr>
              <a:t> </a:t>
            </a:r>
            <a:r>
              <a:rPr lang="en-US" altLang="ko-KR" i="1" smtClean="0">
                <a:ea typeface="Gulim" panose="020B0600000101010101" pitchFamily="34" charset="-127"/>
              </a:rPr>
              <a:t>linear search</a:t>
            </a:r>
            <a:br>
              <a:rPr lang="en-US" altLang="ko-KR" i="1" smtClean="0">
                <a:ea typeface="Gulim" panose="020B0600000101010101" pitchFamily="34" charset="-127"/>
              </a:rPr>
            </a:b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: integer, </a:t>
            </a:r>
            <a:r>
              <a:rPr lang="en-US" altLang="ko-KR" i="1" smtClean="0">
                <a:ea typeface="Gulim" panose="020B0600000101010101" pitchFamily="34" charset="-127"/>
              </a:rPr>
              <a:t>a</a:t>
            </a:r>
            <a:r>
              <a:rPr lang="en-US" altLang="ko-KR" baseline="-25000" smtClean="0">
                <a:ea typeface="Gulim" panose="020B0600000101010101" pitchFamily="34" charset="-127"/>
              </a:rPr>
              <a:t>1</a:t>
            </a:r>
            <a:r>
              <a:rPr lang="en-US" altLang="ko-KR" smtClean="0">
                <a:ea typeface="Gulim" panose="020B0600000101010101" pitchFamily="34" charset="-127"/>
              </a:rPr>
              <a:t>, </a:t>
            </a:r>
            <a:r>
              <a:rPr lang="en-US" altLang="ko-KR" i="1" smtClean="0">
                <a:ea typeface="Gulim" panose="020B0600000101010101" pitchFamily="34" charset="-127"/>
              </a:rPr>
              <a:t>a</a:t>
            </a:r>
            <a:r>
              <a:rPr lang="en-US" altLang="ko-KR" baseline="-25000" smtClean="0">
                <a:ea typeface="Gulim" panose="020B0600000101010101" pitchFamily="34" charset="-127"/>
              </a:rPr>
              <a:t>2</a:t>
            </a:r>
            <a:r>
              <a:rPr lang="en-US" altLang="ko-KR" smtClean="0">
                <a:ea typeface="Gulim" panose="020B0600000101010101" pitchFamily="34" charset="-127"/>
              </a:rPr>
              <a:t>, …, </a:t>
            </a:r>
            <a:r>
              <a:rPr lang="en-US" altLang="ko-KR" i="1" smtClean="0">
                <a:ea typeface="Gulim" panose="020B0600000101010101" pitchFamily="34" charset="-127"/>
              </a:rPr>
              <a:t>a</a:t>
            </a:r>
            <a:r>
              <a:rPr lang="en-US" altLang="ko-KR" i="1" baseline="-25000" smtClean="0">
                <a:ea typeface="Gulim" panose="020B0600000101010101" pitchFamily="34" charset="-127"/>
              </a:rPr>
              <a:t>n</a:t>
            </a:r>
            <a:r>
              <a:rPr lang="en-US" altLang="ko-KR" smtClean="0">
                <a:ea typeface="Gulim" panose="020B0600000101010101" pitchFamily="34" charset="-127"/>
              </a:rPr>
              <a:t>: distinct integers)</a:t>
            </a:r>
            <a:br>
              <a:rPr lang="en-US" altLang="ko-KR" smtClean="0">
                <a:ea typeface="Gulim" panose="020B0600000101010101" pitchFamily="34" charset="-127"/>
              </a:rPr>
            </a:br>
            <a:r>
              <a:rPr lang="en-US" altLang="ko-KR" i="1" smtClean="0">
                <a:ea typeface="Gulim" panose="020B0600000101010101" pitchFamily="34" charset="-127"/>
              </a:rPr>
              <a:t>i</a:t>
            </a:r>
            <a:r>
              <a:rPr lang="en-US" altLang="ko-KR" smtClean="0">
                <a:ea typeface="Gulim" panose="020B0600000101010101" pitchFamily="34" charset="-127"/>
              </a:rPr>
              <a:t> </a:t>
            </a:r>
            <a:r>
              <a:rPr lang="en-US" altLang="ko-KR" smtClean="0">
                <a:latin typeface="Lucida Console" panose="020B0609040504020204" pitchFamily="49" charset="0"/>
                <a:ea typeface="Gulim" panose="020B0600000101010101" pitchFamily="34" charset="-127"/>
              </a:rPr>
              <a:t>:=</a:t>
            </a:r>
            <a:r>
              <a:rPr lang="en-US" altLang="ko-KR" smtClean="0">
                <a:ea typeface="Gulim" panose="020B0600000101010101" pitchFamily="34" charset="-127"/>
              </a:rPr>
              <a:t> 1</a:t>
            </a:r>
            <a:br>
              <a:rPr lang="en-US" altLang="ko-KR" smtClean="0">
                <a:ea typeface="Gulim" panose="020B0600000101010101" pitchFamily="34" charset="-127"/>
              </a:rPr>
            </a:br>
            <a:r>
              <a:rPr lang="en-US" altLang="ko-KR" b="1" smtClean="0">
                <a:ea typeface="Gulim" panose="020B0600000101010101" pitchFamily="34" charset="-127"/>
              </a:rPr>
              <a:t>while</a:t>
            </a:r>
            <a:r>
              <a:rPr lang="en-US" altLang="ko-KR" smtClean="0">
                <a:ea typeface="Gulim" panose="020B0600000101010101" pitchFamily="34" charset="-127"/>
              </a:rPr>
              <a:t> (</a:t>
            </a:r>
            <a:r>
              <a:rPr lang="en-US" altLang="ko-KR" i="1" smtClean="0">
                <a:ea typeface="Gulim" panose="020B0600000101010101" pitchFamily="34" charset="-127"/>
              </a:rPr>
              <a:t>i</a:t>
            </a:r>
            <a:r>
              <a:rPr lang="en-US" altLang="ko-KR" smtClean="0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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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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i="1" baseline="-25000" smtClean="0">
                <a:ea typeface="Gulim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)</a:t>
            </a:r>
            <a:b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mtClean="0">
                <a:latin typeface="Lucida Console" panose="020B0609040504020204" pitchFamily="49" charset="0"/>
                <a:ea typeface="Gulim" panose="020B0600000101010101" pitchFamily="34" charset="-127"/>
              </a:rPr>
              <a:t>:=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+ 1</a:t>
            </a:r>
            <a:b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b="1" smtClean="0">
                <a:ea typeface="Gulim" panose="020B0600000101010101" pitchFamily="34" charset="-127"/>
                <a:sym typeface="Symbol" panose="05050102010706020507" pitchFamily="18" charset="2"/>
              </a:rPr>
              <a:t>if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ea typeface="Gulim" panose="020B0600000101010101" pitchFamily="34" charset="-127"/>
              </a:rPr>
              <a:t>i</a:t>
            </a:r>
            <a:r>
              <a:rPr lang="en-US" altLang="ko-KR" smtClean="0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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n </a:t>
            </a:r>
            <a:r>
              <a:rPr lang="en-US" altLang="ko-KR" b="1" smtClean="0">
                <a:ea typeface="Gulim" panose="020B0600000101010101" pitchFamily="34" charset="-127"/>
                <a:sym typeface="Symbol" panose="05050102010706020507" pitchFamily="18" charset="2"/>
              </a:rPr>
              <a:t>then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location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mtClean="0">
                <a:latin typeface="Lucida Console" panose="020B0609040504020204" pitchFamily="49" charset="0"/>
                <a:ea typeface="Gulim" panose="020B0600000101010101" pitchFamily="34" charset="-127"/>
              </a:rPr>
              <a:t>:=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i</a:t>
            </a:r>
            <a:b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b="1" smtClean="0">
                <a:ea typeface="Gulim" panose="020B0600000101010101" pitchFamily="34" charset="-127"/>
                <a:sym typeface="Symbol" panose="05050102010706020507" pitchFamily="18" charset="2"/>
              </a:rPr>
              <a:t>else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location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mtClean="0">
                <a:latin typeface="Lucida Console" panose="020B0609040504020204" pitchFamily="49" charset="0"/>
                <a:ea typeface="Gulim" panose="020B0600000101010101" pitchFamily="34" charset="-127"/>
              </a:rPr>
              <a:t>:=</a:t>
            </a:r>
            <a:r>
              <a:rPr lang="en-US" altLang="ko-KR" smtClean="0">
                <a:ea typeface="Gulim" panose="020B0600000101010101" pitchFamily="34" charset="-127"/>
              </a:rPr>
              <a:t> 0</a:t>
            </a:r>
            <a:br>
              <a:rPr lang="en-US" altLang="ko-KR" smtClean="0">
                <a:ea typeface="Gulim" panose="020B0600000101010101" pitchFamily="34" charset="-127"/>
              </a:rPr>
            </a:br>
            <a:r>
              <a:rPr lang="en-US" altLang="ko-KR" b="1" smtClean="0">
                <a:ea typeface="Gulim" panose="020B0600000101010101" pitchFamily="34" charset="-127"/>
              </a:rPr>
              <a:t>return </a:t>
            </a:r>
            <a:r>
              <a:rPr lang="en-US" altLang="ko-KR" i="1" smtClean="0">
                <a:ea typeface="Gulim" panose="020B0600000101010101" pitchFamily="34" charset="-127"/>
              </a:rPr>
              <a:t>location </a:t>
            </a:r>
            <a:endParaRPr lang="en-US" altLang="ko-KR" smtClean="0">
              <a:latin typeface="Lucida Console" panose="020B0609040504020204" pitchFamily="49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cs typeface="Times New Roman" panose="02020603050405020304" pitchFamily="18" charset="0"/>
              </a:rPr>
              <a:t>How do we analyze an algorithm?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Need to define objective measures.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mtClean="0">
                <a:cs typeface="Times New Roman" panose="02020603050405020304" pitchFamily="18" charset="0"/>
              </a:rPr>
              <a:t>(1)</a:t>
            </a:r>
            <a:r>
              <a:rPr lang="en-US" altLang="en-US" sz="2400" smtClean="0">
                <a:cs typeface="Times New Roman" panose="02020603050405020304" pitchFamily="18" charset="0"/>
              </a:rPr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Compare execution times? 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</a:t>
            </a:r>
            <a:r>
              <a:rPr lang="en-US" altLang="en-US" sz="2400" b="1" i="1" smtClean="0">
                <a:cs typeface="Times New Roman" panose="02020603050405020304" pitchFamily="18" charset="0"/>
              </a:rPr>
              <a:t>Not good</a:t>
            </a:r>
            <a:r>
              <a:rPr lang="en-US" altLang="en-US" sz="2400" smtClean="0">
                <a:cs typeface="Times New Roman" panose="02020603050405020304" pitchFamily="18" charset="0"/>
              </a:rPr>
              <a:t>: times are specific to a particular machine.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mtClean="0">
                <a:cs typeface="Times New Roman" panose="02020603050405020304" pitchFamily="18" charset="0"/>
              </a:rPr>
              <a:t>(2)</a:t>
            </a:r>
            <a:r>
              <a:rPr lang="en-US" altLang="en-US" sz="2400" smtClean="0">
                <a:cs typeface="Times New Roman" panose="02020603050405020304" pitchFamily="18" charset="0"/>
              </a:rPr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Count the number of statements?</a:t>
            </a:r>
            <a:r>
              <a:rPr lang="en-US" altLang="en-US" sz="2400" smtClean="0">
                <a:cs typeface="Times New Roman" panose="02020603050405020304" pitchFamily="18" charset="0"/>
              </a:rPr>
              <a:t>  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</a:t>
            </a:r>
            <a:r>
              <a:rPr lang="en-US" altLang="en-US" sz="2400" b="1" i="1" smtClean="0">
                <a:cs typeface="Times New Roman" panose="02020603050405020304" pitchFamily="18" charset="0"/>
              </a:rPr>
              <a:t>Not good</a:t>
            </a:r>
            <a:r>
              <a:rPr lang="en-US" altLang="en-US" sz="2400" smtClean="0">
                <a:cs typeface="Times New Roman" panose="02020603050405020304" pitchFamily="18" charset="0"/>
              </a:rPr>
              <a:t>: number of statements varies with   	programming language </a:t>
            </a:r>
            <a:r>
              <a:rPr lang="en-US" altLang="en-US" sz="2400" smtClean="0">
                <a:ea typeface="MS Mincho" panose="02020609040205080304" pitchFamily="49" charset="-128"/>
              </a:rPr>
              <a:t>and programming style.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Example</a:t>
            </a:r>
            <a:endParaRPr lang="en-US" altLang="en-US" sz="3600" smtClean="0"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smtClean="0">
                <a:cs typeface="Times New Roman" panose="02020603050405020304" pitchFamily="18" charset="0"/>
              </a:rPr>
              <a:t>Algorithm 1                         Algorithm 2</a:t>
            </a:r>
            <a:endParaRPr lang="en-US" altLang="en-US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 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arr[0] = 0;                        for(i=0; i&lt;N; i++)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arr[1] = 0;                          arr[i] = 0;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arr[2] = 0;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...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arr[N-1] = 0;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85800" y="2819400"/>
            <a:ext cx="327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181600" y="2819400"/>
            <a:ext cx="327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smtClean="0">
                <a:cs typeface="Times New Roman" pitchFamily="18" charset="0"/>
              </a:rPr>
              <a:t>How do we analyze an algorithm?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(3) Express running time </a:t>
            </a:r>
            <a:r>
              <a:rPr lang="en-US" altLang="en-US" b="1" i="1" smtClean="0">
                <a:cs typeface="Times New Roman" panose="02020603050405020304" pitchFamily="18" charset="0"/>
              </a:rPr>
              <a:t>t</a:t>
            </a:r>
            <a:r>
              <a:rPr lang="en-US" altLang="en-US" smtClean="0">
                <a:cs typeface="Times New Roman" panose="02020603050405020304" pitchFamily="18" charset="0"/>
              </a:rPr>
              <a:t> as a </a:t>
            </a:r>
            <a:r>
              <a:rPr lang="en-US" altLang="en-US" u="sng" smtClean="0">
                <a:cs typeface="Times New Roman" panose="02020603050405020304" pitchFamily="18" charset="0"/>
              </a:rPr>
              <a:t>function</a:t>
            </a:r>
            <a:r>
              <a:rPr lang="en-US" altLang="en-US" smtClean="0">
                <a:cs typeface="Times New Roman" panose="02020603050405020304" pitchFamily="18" charset="0"/>
              </a:rPr>
              <a:t> of 	problem size </a:t>
            </a:r>
            <a:r>
              <a:rPr lang="en-US" altLang="en-US" b="1" i="1" smtClean="0">
                <a:cs typeface="Times New Roman" panose="02020603050405020304" pitchFamily="18" charset="0"/>
              </a:rPr>
              <a:t>n</a:t>
            </a:r>
            <a:r>
              <a:rPr lang="en-US" altLang="en-US" b="1" smtClean="0">
                <a:cs typeface="Times New Roman" panose="02020603050405020304" pitchFamily="18" charset="0"/>
              </a:rPr>
              <a:t> (i.e., </a:t>
            </a:r>
            <a:r>
              <a:rPr lang="en-US" altLang="en-US" b="1" i="1" smtClean="0">
                <a:cs typeface="Times New Roman" panose="02020603050405020304" pitchFamily="18" charset="0"/>
              </a:rPr>
              <a:t>t=f(n) </a:t>
            </a:r>
            <a:r>
              <a:rPr lang="en-US" altLang="en-US" smtClean="0">
                <a:cs typeface="Times New Roman" panose="02020603050405020304" pitchFamily="18" charset="0"/>
              </a:rPr>
              <a:t>)</a:t>
            </a:r>
            <a:r>
              <a:rPr lang="en-US" altLang="en-US" i="1" smtClean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altLang="ko-KR" smtClean="0">
                <a:ea typeface="Gulim" panose="020B0600000101010101" pitchFamily="34" charset="-127"/>
              </a:rPr>
              <a:t>Given two algorithms having running times </a:t>
            </a:r>
            <a:r>
              <a:rPr lang="en-US" altLang="ko-KR" i="1" smtClean="0">
                <a:ea typeface="Gulim" panose="020B0600000101010101" pitchFamily="34" charset="-127"/>
              </a:rPr>
              <a:t>f(n)</a:t>
            </a:r>
            <a:r>
              <a:rPr lang="en-US" altLang="ko-KR" smtClean="0">
                <a:ea typeface="Gulim" panose="020B0600000101010101" pitchFamily="34" charset="-127"/>
              </a:rPr>
              <a:t> and </a:t>
            </a:r>
            <a:r>
              <a:rPr lang="en-US" altLang="ko-KR" i="1" smtClean="0">
                <a:ea typeface="Gulim" panose="020B0600000101010101" pitchFamily="34" charset="-127"/>
              </a:rPr>
              <a:t>g(n),</a:t>
            </a:r>
            <a:r>
              <a:rPr lang="en-US" altLang="ko-KR" smtClean="0">
                <a:ea typeface="Gulim" panose="020B0600000101010101" pitchFamily="34" charset="-127"/>
              </a:rPr>
              <a:t> find which functions grows faster.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endParaRPr lang="en-US" altLang="en-US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- Such an analysis is </a:t>
            </a:r>
            <a:r>
              <a:rPr lang="en-US" altLang="en-US" u="sng" smtClean="0">
                <a:cs typeface="Times New Roman" panose="02020603050405020304" pitchFamily="18" charset="0"/>
              </a:rPr>
              <a:t>independent</a:t>
            </a:r>
            <a:r>
              <a:rPr lang="en-US" altLang="en-US" smtClean="0">
                <a:cs typeface="Times New Roman" panose="02020603050405020304" pitchFamily="18" charset="0"/>
              </a:rPr>
              <a:t> of machine time, programming style,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MS Mincho" panose="02020609040205080304" pitchFamily="49" charset="-128"/>
              </a:rPr>
              <a:t>How do we find </a:t>
            </a:r>
            <a:r>
              <a:rPr lang="en-US" altLang="en-US" sz="4000" i="1" smtClean="0">
                <a:ea typeface="MS Mincho" panose="02020609040205080304" pitchFamily="49" charset="-128"/>
              </a:rPr>
              <a:t>f(n)</a:t>
            </a:r>
            <a:r>
              <a:rPr lang="en-US" altLang="en-US" sz="4000" smtClean="0">
                <a:ea typeface="MS Mincho" panose="02020609040205080304" pitchFamily="49" charset="-128"/>
              </a:rPr>
              <a:t>?</a:t>
            </a:r>
            <a:endParaRPr lang="en-US" altLang="en-US" sz="4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686800" cy="5486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(1) Associate a "cost" with each statement.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(2) Find total number of times each statement is  executed.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(3) Add up the costs.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8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	</a:t>
            </a:r>
            <a:r>
              <a:rPr lang="en-US" altLang="en-US" sz="2400" b="1" i="1" u="sng" dirty="0" smtClean="0">
                <a:solidFill>
                  <a:srgbClr val="FFCC00"/>
                </a:solidFill>
                <a:cs typeface="Times New Roman" pitchFamily="18" charset="0"/>
              </a:rPr>
              <a:t>Algorithm 1</a:t>
            </a:r>
            <a:r>
              <a:rPr lang="en-US" altLang="en-US" sz="2400" b="1" i="1" dirty="0" smtClean="0">
                <a:solidFill>
                  <a:srgbClr val="FFCC00"/>
                </a:solidFill>
                <a:cs typeface="Times New Roman" pitchFamily="18" charset="0"/>
              </a:rPr>
              <a:t>                         </a:t>
            </a:r>
            <a:r>
              <a:rPr lang="en-US" altLang="en-US" sz="2400" b="1" i="1" u="sng" dirty="0" smtClean="0">
                <a:solidFill>
                  <a:srgbClr val="FFCC00"/>
                </a:solidFill>
                <a:cs typeface="Times New Roman" pitchFamily="18" charset="0"/>
              </a:rPr>
              <a:t>Algorithm 2</a:t>
            </a:r>
            <a:endParaRPr lang="en-US" altLang="en-US" sz="2400" b="1" i="1" u="sng" dirty="0" smtClean="0">
              <a:solidFill>
                <a:srgbClr val="FFCC00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                       </a:t>
            </a:r>
            <a:r>
              <a:rPr lang="en-US" altLang="en-US" sz="2400" b="1" dirty="0" smtClean="0">
                <a:solidFill>
                  <a:srgbClr val="FFCC00"/>
                </a:solidFill>
                <a:latin typeface="Arial" pitchFamily="34" charset="0"/>
                <a:cs typeface="Times New Roman" pitchFamily="18" charset="0"/>
              </a:rPr>
              <a:t>Cost </a:t>
            </a:r>
            <a:r>
              <a:rPr lang="en-US" altLang="en-US" sz="2400" b="1" dirty="0" smtClean="0">
                <a:latin typeface="Arial" pitchFamily="34" charset="0"/>
                <a:cs typeface="Times New Roman" pitchFamily="18" charset="0"/>
              </a:rPr>
              <a:t>                                            </a:t>
            </a:r>
            <a:r>
              <a:rPr lang="en-US" altLang="en-US" sz="2400" b="1" dirty="0" err="1" smtClean="0">
                <a:solidFill>
                  <a:srgbClr val="FFCC00"/>
                </a:solidFill>
                <a:latin typeface="Arial" pitchFamily="34" charset="0"/>
                <a:cs typeface="Times New Roman" pitchFamily="18" charset="0"/>
              </a:rPr>
              <a:t>Cost</a:t>
            </a:r>
            <a:endParaRPr lang="en-US" altLang="en-US" sz="2400" b="1" dirty="0" smtClean="0">
              <a:solidFill>
                <a:srgbClr val="FFCC00"/>
              </a:solidFill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[0] = 0;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          for(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=0;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&lt;N;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++) 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2</a:t>
            </a:r>
            <a:endParaRPr lang="en-US" altLang="en-US" sz="2400" baseline="-250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[1] = 0;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           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] = 0;         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  <a:endParaRPr lang="en-US" altLang="en-US" sz="2400" baseline="-250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[2] = 0;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 ...</a:t>
            </a:r>
            <a:endParaRPr lang="en-US" altLang="en-US" sz="24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[N-1] = 0;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 </a:t>
            </a:r>
            <a:endParaRPr lang="en-US" altLang="en-US" sz="24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                  -----------                                      -------------</a:t>
            </a:r>
            <a:endParaRPr lang="en-US" altLang="en-US" sz="24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s-ES_tradnl" altLang="en-US" sz="2400" dirty="0" smtClean="0">
                <a:latin typeface="Arial" pitchFamily="34" charset="0"/>
                <a:cs typeface="Times New Roman" pitchFamily="18" charset="0"/>
              </a:rPr>
              <a:t>     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+c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+...+c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 = 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 x N             (N+1) x 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2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 + N x 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 = </a:t>
            </a:r>
            <a:endParaRPr lang="en-US" altLang="en-US" sz="2400" dirty="0" smtClean="0">
              <a:solidFill>
                <a:srgbClr val="FFC000"/>
              </a:solidFill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                                                          </a:t>
            </a:r>
            <a:r>
              <a:rPr lang="en-US" altLang="en-US" sz="24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(c</a:t>
            </a:r>
            <a:r>
              <a:rPr lang="en-US" altLang="en-US" sz="2400" baseline="-250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2</a:t>
            </a:r>
            <a:r>
              <a:rPr lang="en-US" altLang="en-US" sz="24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 + c</a:t>
            </a:r>
            <a:r>
              <a:rPr lang="en-US" altLang="en-US" sz="2400" baseline="-250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1</a:t>
            </a:r>
            <a:r>
              <a:rPr lang="en-US" altLang="en-US" sz="24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) x N + c</a:t>
            </a:r>
            <a:r>
              <a:rPr lang="en-US" altLang="en-US" sz="2400" baseline="-250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2</a:t>
            </a:r>
            <a:r>
              <a:rPr lang="en-US" altLang="en-US" sz="2800" dirty="0" smtClean="0">
                <a:solidFill>
                  <a:srgbClr val="FFC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MS Mincho" panose="02020609040205080304" pitchFamily="49" charset="-128"/>
              </a:rPr>
              <a:t>How do we find </a:t>
            </a:r>
            <a:r>
              <a:rPr lang="en-US" altLang="en-US" sz="4000" i="1" smtClean="0">
                <a:ea typeface="MS Mincho" panose="02020609040205080304" pitchFamily="49" charset="-128"/>
              </a:rPr>
              <a:t>f(n)</a:t>
            </a:r>
            <a:r>
              <a:rPr lang="en-US" altLang="en-US" sz="4000" smtClean="0">
                <a:ea typeface="MS Mincho" panose="02020609040205080304" pitchFamily="49" charset="-128"/>
              </a:rPr>
              <a:t>?  </a:t>
            </a:r>
            <a:r>
              <a:rPr lang="en-US" altLang="en-US" sz="3600" smtClean="0">
                <a:ea typeface="MS Mincho" panose="02020609040205080304" pitchFamily="49" charset="-128"/>
              </a:rPr>
              <a:t>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                                                 </a:t>
            </a:r>
            <a:r>
              <a:rPr lang="en-US" altLang="en-US" i="1" smtClean="0">
                <a:cs typeface="Times New Roman" panose="02020603050405020304" pitchFamily="18" charset="0"/>
              </a:rPr>
              <a:t>Cost              Times</a:t>
            </a:r>
            <a:endParaRPr lang="en-US" altLang="en-US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 	sum = 0;                                 c</a:t>
            </a:r>
            <a:r>
              <a:rPr lang="en-US" altLang="en-US" baseline="-25000" smtClean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1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	for(i=0; i&lt;N; i++)                     c</a:t>
            </a:r>
            <a:r>
              <a:rPr lang="en-US" altLang="en-US" baseline="-25000" smtClean="0">
                <a:latin typeface="Arial" panose="020B0604020202020204" pitchFamily="34" charset="0"/>
                <a:cs typeface="Times New Roman" panose="02020603050405020304" pitchFamily="18" charset="0"/>
              </a:rPr>
              <a:t>2             N+1</a:t>
            </a:r>
            <a:endParaRPr lang="en-US" altLang="en-US" baseline="-250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	   for(j=0; j&lt;N; j++)                  c</a:t>
            </a:r>
            <a:r>
              <a:rPr lang="en-US" altLang="en-US" baseline="-25000" smtClean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N*(N+1)</a:t>
            </a:r>
            <a:endParaRPr lang="en-US" altLang="en-US" sz="28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   	   sum += arr[i][j];               c</a:t>
            </a:r>
            <a:r>
              <a:rPr lang="en-US" altLang="en-US" baseline="-25000" smtClean="0">
                <a:latin typeface="Arial" panose="020B0604020202020204" pitchFamily="34" charset="0"/>
                <a:cs typeface="Times New Roman" panose="02020603050405020304" pitchFamily="18" charset="0"/>
              </a:rPr>
              <a:t>3            N*N</a:t>
            </a:r>
            <a:endParaRPr lang="en-US" altLang="en-US" baseline="-250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                                         	       ------------</a:t>
            </a:r>
          </a:p>
          <a:p>
            <a:pPr eaLnBrk="1" hangingPunct="1">
              <a:buFontTx/>
              <a:buNone/>
            </a:pPr>
            <a:r>
              <a:rPr lang="en-US" altLang="en-US" sz="3000" b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000" b="1" baseline="-25000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</a:t>
            </a:r>
            <a:r>
              <a:rPr lang="en-US" altLang="en-US" sz="3000" b="1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+ c</a:t>
            </a:r>
            <a:r>
              <a:rPr lang="en-US" altLang="en-US" sz="3000" b="1" baseline="-25000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en-US" sz="3000" b="1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x (N+1) + c</a:t>
            </a:r>
            <a:r>
              <a:rPr lang="en-US" altLang="en-US" sz="3000" b="1" baseline="-25000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en-US" sz="3000" b="1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x N x (N+1) + c</a:t>
            </a:r>
            <a:r>
              <a:rPr lang="en-US" altLang="en-US" sz="3000" b="1" baseline="-25000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altLang="en-US" sz="3000" b="1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x N x N</a:t>
            </a:r>
            <a:endParaRPr lang="en-US" altLang="en-US" sz="3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F0000"/>
              </a:buClr>
              <a:buSzPct val="150000"/>
              <a:buFontTx/>
              <a:buChar char="•"/>
              <a:defRPr/>
            </a:pPr>
            <a:r>
              <a:rPr lang="en-US" altLang="ko-KR" sz="3200" dirty="0" smtClean="0">
                <a:ea typeface="굴림" pitchFamily="48" charset="-127"/>
              </a:rPr>
              <a:t>Given two algorithms having running times </a:t>
            </a:r>
            <a:r>
              <a:rPr lang="en-US" altLang="ko-KR" sz="3200" i="1" dirty="0" smtClean="0">
                <a:ea typeface="굴림" pitchFamily="48" charset="-127"/>
              </a:rPr>
              <a:t>f(n)</a:t>
            </a:r>
            <a:r>
              <a:rPr lang="en-US" altLang="ko-KR" sz="3200" dirty="0" smtClean="0">
                <a:ea typeface="굴림" pitchFamily="48" charset="-127"/>
              </a:rPr>
              <a:t> and </a:t>
            </a:r>
            <a:r>
              <a:rPr lang="en-US" altLang="ko-KR" sz="3200" i="1" dirty="0" smtClean="0">
                <a:ea typeface="굴림" pitchFamily="48" charset="-127"/>
              </a:rPr>
              <a:t>g(n),</a:t>
            </a:r>
            <a:r>
              <a:rPr lang="en-US" altLang="ko-KR" sz="3200" dirty="0" smtClean="0">
                <a:ea typeface="굴림" pitchFamily="48" charset="-127"/>
              </a:rPr>
              <a:t> how do we decide which one is faster?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Compare </a:t>
            </a:r>
            <a:r>
              <a:rPr lang="en-US" b="1" dirty="0" smtClean="0"/>
              <a:t>“rates of growth” </a:t>
            </a:r>
            <a:r>
              <a:rPr lang="en-US" dirty="0" smtClean="0"/>
              <a:t>of </a:t>
            </a:r>
            <a:r>
              <a:rPr lang="en-US" i="1" dirty="0" smtClean="0"/>
              <a:t>f(n)</a:t>
            </a:r>
            <a:r>
              <a:rPr lang="en-US" dirty="0" smtClean="0"/>
              <a:t> and </a:t>
            </a:r>
            <a:r>
              <a:rPr lang="en-US" i="1" dirty="0" smtClean="0"/>
              <a:t>g(n)</a:t>
            </a:r>
            <a:endParaRPr lang="en-US" i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MS Mincho" panose="02020609040205080304" pitchFamily="49" charset="-128"/>
              </a:rPr>
              <a:t>Understanding Rate of Growth</a:t>
            </a:r>
            <a:endParaRPr lang="en-US" alt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>
                <a:cs typeface="Times New Roman" panose="02020603050405020304" pitchFamily="18" charset="0"/>
              </a:rPr>
              <a:t>Consider the example of buying </a:t>
            </a:r>
            <a:r>
              <a:rPr lang="en-US" altLang="en-US" sz="2600" i="1" smtClean="0">
                <a:cs typeface="Times New Roman" panose="02020603050405020304" pitchFamily="18" charset="0"/>
              </a:rPr>
              <a:t>elephants</a:t>
            </a:r>
            <a:r>
              <a:rPr lang="en-US" altLang="en-US" sz="2600" smtClean="0">
                <a:cs typeface="Times New Roman" panose="02020603050405020304" pitchFamily="18" charset="0"/>
              </a:rPr>
              <a:t> and </a:t>
            </a:r>
            <a:r>
              <a:rPr lang="en-US" altLang="en-US" sz="2600" i="1" smtClean="0">
                <a:cs typeface="Times New Roman" panose="02020603050405020304" pitchFamily="18" charset="0"/>
              </a:rPr>
              <a:t>fish</a:t>
            </a:r>
            <a:r>
              <a:rPr lang="en-US" altLang="en-US" sz="2400" i="1" smtClean="0">
                <a:cs typeface="Times New Roman" panose="02020603050405020304" pitchFamily="18" charset="0"/>
              </a:rPr>
              <a:t>: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	Cost</a:t>
            </a:r>
            <a:r>
              <a:rPr lang="en-US" altLang="en-US" sz="2400" smtClean="0">
                <a:cs typeface="Times New Roman" panose="02020603050405020304" pitchFamily="18" charset="0"/>
              </a:rPr>
              <a:t>: (cost_of_elephants) + (cost_of_fish)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olidFill>
                  <a:srgbClr val="FFCC00"/>
                </a:solidFill>
                <a:cs typeface="Times New Roman" panose="02020603050405020304" pitchFamily="18" charset="0"/>
              </a:rPr>
              <a:t>                            </a:t>
            </a:r>
            <a:r>
              <a:rPr lang="en-US" altLang="en-US" sz="2800" b="1" smtClean="0">
                <a:cs typeface="Times New Roman" panose="02020603050405020304" pitchFamily="18" charset="0"/>
              </a:rPr>
              <a:t>Approximation: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                         Cost</a:t>
            </a:r>
            <a:r>
              <a:rPr lang="en-US" altLang="en-US" sz="2400" smtClean="0">
                <a:cs typeface="Times New Roman" panose="02020603050405020304" pitchFamily="18" charset="0"/>
              </a:rPr>
              <a:t> ~ cost_of_elephants</a:t>
            </a:r>
            <a:endParaRPr lang="en-US" altLang="en-US" sz="2400" smtClean="0">
              <a:solidFill>
                <a:srgbClr val="FFCC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smtClean="0">
                <a:ea typeface="MS Mincho" pitchFamily="49" charset="-128"/>
              </a:rPr>
              <a:t>Understanding Rate of Growth (cont’d)</a:t>
            </a:r>
            <a:endParaRPr lang="en-US" alt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600" dirty="0" smtClean="0"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solidFill>
                <a:srgbClr val="FFCC00"/>
              </a:solidFill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The low order terms of a function are relatively insignificant for </a:t>
            </a:r>
            <a:r>
              <a:rPr lang="en-US" sz="2400" b="1" u="sng" dirty="0" smtClean="0">
                <a:cs typeface="Times New Roman" pitchFamily="18" charset="0"/>
              </a:rPr>
              <a:t>large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	           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baseline="30000" dirty="0" smtClean="0">
                <a:cs typeface="Times New Roman" pitchFamily="18" charset="0"/>
              </a:rPr>
              <a:t>4</a:t>
            </a:r>
            <a:r>
              <a:rPr lang="en-US" sz="2400" dirty="0" smtClean="0">
                <a:cs typeface="Times New Roman" pitchFamily="18" charset="0"/>
              </a:rPr>
              <a:t> + 100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baseline="30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 + 10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+ 50    </a:t>
            </a:r>
            <a:endParaRPr lang="en-US" sz="2400" dirty="0"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i="1" dirty="0" smtClean="0"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                            </a:t>
            </a:r>
            <a:r>
              <a:rPr lang="en-US" sz="2800" b="1" dirty="0" smtClean="0">
                <a:cs typeface="Times New Roman" pitchFamily="18" charset="0"/>
              </a:rPr>
              <a:t>Approximation: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i="1" dirty="0" smtClean="0">
                <a:cs typeface="Times New Roman" pitchFamily="18" charset="0"/>
              </a:rPr>
              <a:t> 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                                       n</a:t>
            </a:r>
            <a:r>
              <a:rPr lang="en-US" sz="2400" baseline="30000" dirty="0" smtClean="0">
                <a:cs typeface="Times New Roman" pitchFamily="18" charset="0"/>
              </a:rPr>
              <a:t>4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cs typeface="Times New Roman" pitchFamily="18" charset="0"/>
              </a:rPr>
              <a:t>H</a:t>
            </a:r>
            <a:r>
              <a:rPr lang="en-US" sz="2400" dirty="0" smtClean="0">
                <a:cs typeface="Times New Roman" pitchFamily="18" charset="0"/>
              </a:rPr>
              <a:t>ighest order term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determines rate of growth!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54163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Suppose you are designing a website to process user data (</a:t>
            </a:r>
            <a:r>
              <a:rPr lang="en-US" altLang="ko-KR" sz="2800" i="1" smtClean="0">
                <a:ea typeface="Gulim" panose="020B0600000101010101" pitchFamily="34" charset="-127"/>
              </a:rPr>
              <a:t>e.g.</a:t>
            </a:r>
            <a:r>
              <a:rPr lang="en-US" altLang="ko-KR" sz="2800" smtClean="0">
                <a:ea typeface="Gulim" panose="020B0600000101010101" pitchFamily="34" charset="-127"/>
              </a:rPr>
              <a:t>, financial records).</a:t>
            </a:r>
          </a:p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Suppose program A takes </a:t>
            </a:r>
            <a:r>
              <a:rPr lang="en-US" altLang="ko-KR" sz="2800" b="1" i="1" smtClean="0">
                <a:ea typeface="Gulim" panose="020B0600000101010101" pitchFamily="34" charset="-127"/>
              </a:rPr>
              <a:t>f</a:t>
            </a:r>
            <a:r>
              <a:rPr lang="en-US" altLang="ko-KR" sz="2800" b="1" baseline="-25000" smtClean="0">
                <a:ea typeface="Gulim" panose="020B0600000101010101" pitchFamily="34" charset="-127"/>
              </a:rPr>
              <a:t>A</a:t>
            </a:r>
            <a:r>
              <a:rPr lang="en-US" altLang="ko-KR" sz="2800" b="1" smtClean="0">
                <a:ea typeface="Gulim" panose="020B0600000101010101" pitchFamily="34" charset="-127"/>
              </a:rPr>
              <a:t>(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smtClean="0">
                <a:ea typeface="Gulim" panose="020B0600000101010101" pitchFamily="34" charset="-127"/>
              </a:rPr>
              <a:t>)=30</a:t>
            </a:r>
            <a:r>
              <a:rPr lang="en-US" altLang="ko-KR" sz="2800" b="1" i="1" smtClean="0">
                <a:ea typeface="Gulim" panose="020B0600000101010101" pitchFamily="34" charset="-127"/>
              </a:rPr>
              <a:t>n+</a:t>
            </a:r>
            <a:r>
              <a:rPr lang="en-US" altLang="ko-KR" sz="2800" b="1" smtClean="0">
                <a:ea typeface="Gulim" panose="020B0600000101010101" pitchFamily="34" charset="-127"/>
              </a:rPr>
              <a:t>8</a:t>
            </a:r>
            <a:r>
              <a:rPr lang="en-US" altLang="ko-KR" sz="2800" smtClean="0">
                <a:ea typeface="Gulim" panose="020B0600000101010101" pitchFamily="34" charset="-127"/>
              </a:rPr>
              <a:t> microseconds to process any </a:t>
            </a:r>
            <a:r>
              <a:rPr lang="en-US" altLang="ko-KR" sz="2800" i="1" smtClean="0">
                <a:ea typeface="Gulim" panose="020B0600000101010101" pitchFamily="34" charset="-127"/>
              </a:rPr>
              <a:t>n</a:t>
            </a:r>
            <a:r>
              <a:rPr lang="en-US" altLang="ko-KR" sz="2800" smtClean="0">
                <a:ea typeface="Gulim" panose="020B0600000101010101" pitchFamily="34" charset="-127"/>
              </a:rPr>
              <a:t> records, while program B takes </a:t>
            </a:r>
            <a:r>
              <a:rPr lang="en-US" altLang="ko-KR" sz="2800" b="1" i="1" smtClean="0">
                <a:ea typeface="Gulim" panose="020B0600000101010101" pitchFamily="34" charset="-127"/>
              </a:rPr>
              <a:t>f</a:t>
            </a:r>
            <a:r>
              <a:rPr lang="en-US" altLang="ko-KR" sz="2800" b="1" baseline="-25000" smtClean="0">
                <a:ea typeface="Gulim" panose="020B0600000101010101" pitchFamily="34" charset="-127"/>
              </a:rPr>
              <a:t>B</a:t>
            </a:r>
            <a:r>
              <a:rPr lang="en-US" altLang="ko-KR" sz="2800" b="1" smtClean="0">
                <a:ea typeface="Gulim" panose="020B0600000101010101" pitchFamily="34" charset="-127"/>
              </a:rPr>
              <a:t>(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smtClean="0">
                <a:ea typeface="Gulim" panose="020B0600000101010101" pitchFamily="34" charset="-127"/>
              </a:rPr>
              <a:t>)=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baseline="30000" smtClean="0">
                <a:ea typeface="Gulim" panose="020B0600000101010101" pitchFamily="34" charset="-127"/>
              </a:rPr>
              <a:t>2</a:t>
            </a:r>
            <a:r>
              <a:rPr lang="en-US" altLang="ko-KR" sz="2800" b="1" smtClean="0">
                <a:ea typeface="Gulim" panose="020B0600000101010101" pitchFamily="34" charset="-127"/>
              </a:rPr>
              <a:t>+1</a:t>
            </a:r>
            <a:r>
              <a:rPr lang="en-US" altLang="ko-KR" sz="2800" smtClean="0">
                <a:ea typeface="Gulim" panose="020B0600000101010101" pitchFamily="34" charset="-127"/>
              </a:rPr>
              <a:t> microseconds to process the </a:t>
            </a:r>
            <a:r>
              <a:rPr lang="en-US" altLang="ko-KR" sz="2800" i="1" smtClean="0">
                <a:ea typeface="Gulim" panose="020B0600000101010101" pitchFamily="34" charset="-127"/>
              </a:rPr>
              <a:t>n</a:t>
            </a:r>
            <a:r>
              <a:rPr lang="en-US" altLang="ko-KR" sz="2800" smtClean="0">
                <a:ea typeface="Gulim" panose="020B0600000101010101" pitchFamily="34" charset="-127"/>
              </a:rPr>
              <a:t> records.</a:t>
            </a:r>
          </a:p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Which program would you choose, knowing you’ll want to support millions of users?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Theoretical Analysis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267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Uses a high-level description of the algorithm instead of an </a:t>
            </a:r>
            <a:r>
              <a:rPr lang="en-US" altLang="en-US" dirty="0" smtClean="0"/>
              <a:t>implementation.</a:t>
            </a:r>
            <a:endParaRPr lang="en-US" alt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Characterizes running time as a function of the input size,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Takes into account all possible inputs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Allows us to evaluate the speed of an algorithm independent of the hardware/software </a:t>
            </a:r>
            <a:r>
              <a:rPr lang="en-US" altLang="en-US" dirty="0" smtClean="0"/>
              <a:t>environment.</a:t>
            </a:r>
            <a:endParaRPr lang="en-US" altLang="en-US" dirty="0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lip" r:id="rId3" imgW="2309813" imgH="3176588" progId="MS_ClipArt_Gallery.2">
                  <p:embed/>
                </p:oleObj>
              </mc:Choice>
              <mc:Fallback>
                <p:oleObj name="Clip" r:id="rId3" imgW="2309813" imgH="31765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54163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Suppose you are designing a website to process user data (</a:t>
            </a:r>
            <a:r>
              <a:rPr lang="en-US" altLang="ko-KR" sz="2800" i="1" smtClean="0">
                <a:ea typeface="Gulim" panose="020B0600000101010101" pitchFamily="34" charset="-127"/>
              </a:rPr>
              <a:t>e.g.</a:t>
            </a:r>
            <a:r>
              <a:rPr lang="en-US" altLang="ko-KR" sz="2800" smtClean="0">
                <a:ea typeface="Gulim" panose="020B0600000101010101" pitchFamily="34" charset="-127"/>
              </a:rPr>
              <a:t>, financial records).</a:t>
            </a:r>
          </a:p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Suppose program A takes </a:t>
            </a:r>
            <a:r>
              <a:rPr lang="en-US" altLang="ko-KR" sz="2800" b="1" i="1" smtClean="0">
                <a:ea typeface="Gulim" panose="020B0600000101010101" pitchFamily="34" charset="-127"/>
              </a:rPr>
              <a:t>f</a:t>
            </a:r>
            <a:r>
              <a:rPr lang="en-US" altLang="ko-KR" sz="2800" b="1" baseline="-25000" smtClean="0">
                <a:ea typeface="Gulim" panose="020B0600000101010101" pitchFamily="34" charset="-127"/>
              </a:rPr>
              <a:t>A</a:t>
            </a:r>
            <a:r>
              <a:rPr lang="en-US" altLang="ko-KR" sz="2800" b="1" smtClean="0">
                <a:ea typeface="Gulim" panose="020B0600000101010101" pitchFamily="34" charset="-127"/>
              </a:rPr>
              <a:t>(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smtClean="0">
                <a:ea typeface="Gulim" panose="020B0600000101010101" pitchFamily="34" charset="-127"/>
              </a:rPr>
              <a:t>)=30</a:t>
            </a:r>
            <a:r>
              <a:rPr lang="en-US" altLang="ko-KR" sz="2800" b="1" i="1" smtClean="0">
                <a:ea typeface="Gulim" panose="020B0600000101010101" pitchFamily="34" charset="-127"/>
              </a:rPr>
              <a:t>n+</a:t>
            </a:r>
            <a:r>
              <a:rPr lang="en-US" altLang="ko-KR" sz="2800" b="1" smtClean="0">
                <a:ea typeface="Gulim" panose="020B0600000101010101" pitchFamily="34" charset="-127"/>
              </a:rPr>
              <a:t>8</a:t>
            </a:r>
            <a:r>
              <a:rPr lang="en-US" altLang="ko-KR" sz="2800" smtClean="0">
                <a:ea typeface="Gulim" panose="020B0600000101010101" pitchFamily="34" charset="-127"/>
              </a:rPr>
              <a:t> microseconds to process any </a:t>
            </a:r>
            <a:r>
              <a:rPr lang="en-US" altLang="ko-KR" sz="2800" i="1" smtClean="0">
                <a:ea typeface="Gulim" panose="020B0600000101010101" pitchFamily="34" charset="-127"/>
              </a:rPr>
              <a:t>n</a:t>
            </a:r>
            <a:r>
              <a:rPr lang="en-US" altLang="ko-KR" sz="2800" smtClean="0">
                <a:ea typeface="Gulim" panose="020B0600000101010101" pitchFamily="34" charset="-127"/>
              </a:rPr>
              <a:t> records, while program B takes </a:t>
            </a:r>
            <a:r>
              <a:rPr lang="en-US" altLang="ko-KR" sz="2800" b="1" i="1" smtClean="0">
                <a:ea typeface="Gulim" panose="020B0600000101010101" pitchFamily="34" charset="-127"/>
              </a:rPr>
              <a:t>f</a:t>
            </a:r>
            <a:r>
              <a:rPr lang="en-US" altLang="ko-KR" sz="2800" b="1" baseline="-25000" smtClean="0">
                <a:ea typeface="Gulim" panose="020B0600000101010101" pitchFamily="34" charset="-127"/>
              </a:rPr>
              <a:t>B</a:t>
            </a:r>
            <a:r>
              <a:rPr lang="en-US" altLang="ko-KR" sz="2800" b="1" smtClean="0">
                <a:ea typeface="Gulim" panose="020B0600000101010101" pitchFamily="34" charset="-127"/>
              </a:rPr>
              <a:t>(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smtClean="0">
                <a:ea typeface="Gulim" panose="020B0600000101010101" pitchFamily="34" charset="-127"/>
              </a:rPr>
              <a:t>)=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baseline="30000" smtClean="0">
                <a:ea typeface="Gulim" panose="020B0600000101010101" pitchFamily="34" charset="-127"/>
              </a:rPr>
              <a:t>2</a:t>
            </a:r>
            <a:r>
              <a:rPr lang="en-US" altLang="ko-KR" sz="2800" b="1" smtClean="0">
                <a:ea typeface="Gulim" panose="020B0600000101010101" pitchFamily="34" charset="-127"/>
              </a:rPr>
              <a:t>+1</a:t>
            </a:r>
            <a:r>
              <a:rPr lang="en-US" altLang="ko-KR" sz="2800" smtClean="0">
                <a:ea typeface="Gulim" panose="020B0600000101010101" pitchFamily="34" charset="-127"/>
              </a:rPr>
              <a:t> microseconds to process the </a:t>
            </a:r>
            <a:r>
              <a:rPr lang="en-US" altLang="ko-KR" sz="2800" i="1" smtClean="0">
                <a:ea typeface="Gulim" panose="020B0600000101010101" pitchFamily="34" charset="-127"/>
              </a:rPr>
              <a:t>n</a:t>
            </a:r>
            <a:r>
              <a:rPr lang="en-US" altLang="ko-KR" sz="2800" smtClean="0">
                <a:ea typeface="Gulim" panose="020B0600000101010101" pitchFamily="34" charset="-127"/>
              </a:rPr>
              <a:t> records.</a:t>
            </a:r>
          </a:p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Which program would you choose, knowing you’ll want to support millions of users?</a:t>
            </a:r>
          </a:p>
        </p:txBody>
      </p:sp>
      <p:sp>
        <p:nvSpPr>
          <p:cNvPr id="140292" name="WordArt 4"/>
          <p:cNvSpPr>
            <a:spLocks noChangeArrowheads="1" noChangeShapeType="1" noTextEdit="1"/>
          </p:cNvSpPr>
          <p:nvPr/>
        </p:nvSpPr>
        <p:spPr bwMode="auto">
          <a:xfrm>
            <a:off x="7391400" y="5029200"/>
            <a:ext cx="1044575" cy="13319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94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A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2286000" y="5638800"/>
            <a:ext cx="4048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</a:t>
            </a:r>
            <a:r>
              <a:rPr lang="en-US" altLang="ko-KR" sz="2400">
                <a:latin typeface="Arial" panose="020B0604020202020204" pitchFamily="34" charset="0"/>
                <a:ea typeface="Gulim" panose="020B0600000101010101" pitchFamily="34" charset="-127"/>
              </a:rPr>
              <a:t>Compare rates of growth</a:t>
            </a:r>
            <a:r>
              <a:rPr lang="en-US" altLang="ko-KR" sz="2400">
                <a:solidFill>
                  <a:srgbClr val="FFFF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 30</a:t>
            </a:r>
            <a:r>
              <a:rPr lang="en-US" altLang="ko-KR" sz="2400" b="1" i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n+</a:t>
            </a: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8 ~ n  and  </a:t>
            </a:r>
            <a:r>
              <a:rPr lang="en-US" altLang="ko-KR" sz="2400" b="1" i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b="1" baseline="30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+1 ~ n</a:t>
            </a:r>
            <a:r>
              <a:rPr lang="en-US" altLang="ko-KR" sz="2400" b="1" baseline="30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MS Mincho" panose="02020609040205080304" pitchFamily="49" charset="-128"/>
              </a:rPr>
              <a:t>Rate of Growth </a:t>
            </a:r>
            <a:r>
              <a:rPr lang="en-US" altLang="en-US" sz="3600" smtClean="0">
                <a:ea typeface="MS Mincho" panose="02020609040205080304" pitchFamily="49" charset="-128"/>
                <a:cs typeface="Times New Roman" panose="02020603050405020304" pitchFamily="18" charset="0"/>
              </a:rPr>
              <a:t>≡</a:t>
            </a:r>
            <a:r>
              <a:rPr lang="en-US" altLang="en-US" sz="3600" smtClean="0">
                <a:ea typeface="MS Mincho" panose="02020609040205080304" pitchFamily="49" charset="-128"/>
              </a:rPr>
              <a:t>Asymptotic Analysis</a:t>
            </a:r>
            <a:endParaRPr lang="en-US" altLang="ko-KR" sz="3600" smtClean="0">
              <a:ea typeface="Gulim" panose="020B0600000101010101" pitchFamily="34" charset="-127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Using </a:t>
            </a:r>
            <a:r>
              <a:rPr lang="en-US" altLang="ko-KR" i="1" smtClean="0">
                <a:ea typeface="Gulim" panose="020B0600000101010101" pitchFamily="34" charset="-127"/>
              </a:rPr>
              <a:t>rate of growth</a:t>
            </a:r>
            <a:r>
              <a:rPr lang="en-US" altLang="ko-KR" smtClean="0">
                <a:ea typeface="Gulim" panose="020B0600000101010101" pitchFamily="34" charset="-127"/>
              </a:rPr>
              <a:t> as a measure to compare different functions implies comparing them </a:t>
            </a:r>
            <a:r>
              <a:rPr lang="en-US" altLang="ko-KR" b="1" smtClean="0">
                <a:ea typeface="Gulim" panose="020B0600000101010101" pitchFamily="34" charset="-127"/>
              </a:rPr>
              <a:t>asymptotically </a:t>
            </a:r>
            <a:r>
              <a:rPr lang="en-US" altLang="ko-KR" smtClean="0">
                <a:ea typeface="Gulim" panose="020B0600000101010101" pitchFamily="34" charset="-127"/>
              </a:rPr>
              <a:t>(i.e., as n </a:t>
            </a:r>
            <a:r>
              <a:rPr lang="en-US" altLang="ko-KR" smtClean="0">
                <a:ea typeface="Gulim" panose="020B0600000101010101" pitchFamily="34" charset="-127"/>
                <a:sym typeface="Wingdings" panose="05000000000000000000" pitchFamily="2" charset="2"/>
              </a:rPr>
              <a:t>        )</a:t>
            </a:r>
            <a:endParaRPr lang="en-US" altLang="ko-KR" smtClean="0">
              <a:ea typeface="Gulim" panose="020B0600000101010101" pitchFamily="34" charset="-127"/>
            </a:endParaRPr>
          </a:p>
          <a:p>
            <a:pPr eaLnBrk="1" hangingPunct="1"/>
            <a:endParaRPr lang="en-US" altLang="ko-KR" smtClean="0">
              <a:ea typeface="Gulim" panose="020B0600000101010101" pitchFamily="34" charset="-127"/>
            </a:endParaRPr>
          </a:p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If </a:t>
            </a:r>
            <a:r>
              <a:rPr lang="en-US" altLang="ko-KR" i="1" smtClean="0">
                <a:ea typeface="Gulim" panose="020B0600000101010101" pitchFamily="34" charset="-127"/>
              </a:rPr>
              <a:t>f</a:t>
            </a: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 is </a:t>
            </a:r>
            <a:r>
              <a:rPr lang="en-US" altLang="ko-KR" i="1" smtClean="0">
                <a:ea typeface="Gulim" panose="020B0600000101010101" pitchFamily="34" charset="-127"/>
              </a:rPr>
              <a:t>faster growing </a:t>
            </a:r>
            <a:r>
              <a:rPr lang="en-US" altLang="ko-KR" smtClean="0">
                <a:ea typeface="Gulim" panose="020B0600000101010101" pitchFamily="34" charset="-127"/>
              </a:rPr>
              <a:t>than </a:t>
            </a:r>
            <a:r>
              <a:rPr lang="en-US" altLang="ko-KR" i="1" smtClean="0">
                <a:ea typeface="Gulim" panose="020B0600000101010101" pitchFamily="34" charset="-127"/>
              </a:rPr>
              <a:t>g</a:t>
            </a: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), then </a:t>
            </a:r>
            <a:r>
              <a:rPr lang="en-US" altLang="ko-KR" i="1" smtClean="0">
                <a:ea typeface="Gulim" panose="020B0600000101010101" pitchFamily="34" charset="-127"/>
              </a:rPr>
              <a:t>f</a:t>
            </a: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 always eventually becomes larger than </a:t>
            </a:r>
            <a:r>
              <a:rPr lang="en-US" altLang="ko-KR" i="1" smtClean="0">
                <a:ea typeface="Gulim" panose="020B0600000101010101" pitchFamily="34" charset="-127"/>
              </a:rPr>
              <a:t>g</a:t>
            </a: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 </a:t>
            </a:r>
            <a:r>
              <a:rPr lang="en-US" altLang="ko-KR" b="1" smtClean="0">
                <a:ea typeface="Gulim" panose="020B0600000101010101" pitchFamily="34" charset="-127"/>
              </a:rPr>
              <a:t>in the limit</a:t>
            </a:r>
            <a:r>
              <a:rPr lang="en-US" altLang="ko-KR" smtClean="0">
                <a:ea typeface="Gulim" panose="020B0600000101010101" pitchFamily="34" charset="-127"/>
              </a:rPr>
              <a:t> (i.e., for </a:t>
            </a:r>
            <a:r>
              <a:rPr lang="en-US" altLang="ko-KR" b="1" smtClean="0">
                <a:ea typeface="Gulim" panose="020B0600000101010101" pitchFamily="34" charset="-127"/>
              </a:rPr>
              <a:t>large</a:t>
            </a:r>
            <a:r>
              <a:rPr lang="en-US" altLang="ko-KR" smtClean="0">
                <a:ea typeface="Gulim" panose="020B0600000101010101" pitchFamily="34" charset="-127"/>
              </a:rPr>
              <a:t> enough values of 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).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56326" name="Object 9"/>
          <p:cNvGraphicFramePr>
            <a:graphicFrameLocks noChangeAspect="1"/>
          </p:cNvGraphicFramePr>
          <p:nvPr/>
        </p:nvGraphicFramePr>
        <p:xfrm>
          <a:off x="1524000" y="3657600"/>
          <a:ext cx="609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6" imgW="152202" imgH="126835" progId="Equation.3">
                  <p:embed/>
                </p:oleObj>
              </mc:Choice>
              <mc:Fallback>
                <p:oleObj name="Equation" r:id="rId6" imgW="152202" imgH="1268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609600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Growth Function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smtClean="0"/>
              <a:t>Order of growth of functions provides a simple characterization of efficiency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Allows for comparison of relative performance between alternative algorithms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Concerned with </a:t>
            </a:r>
            <a:r>
              <a:rPr lang="en-US" altLang="en-US" sz="2600" b="1" i="1" smtClean="0"/>
              <a:t>asymptotic</a:t>
            </a:r>
            <a:r>
              <a:rPr lang="en-US" altLang="en-US" sz="2600" smtClean="0"/>
              <a:t> efficiency of algorithms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Best asymptotic efficiency usually is best choice except for smaller inputs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Several standard methods to simplify asymptotic analysis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Notation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84350"/>
            <a:ext cx="8001000" cy="4694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smtClean="0"/>
              <a:t>Applies to functions whose domains are the set of natural numbers:</a:t>
            </a:r>
            <a:br>
              <a:rPr lang="en-US" altLang="en-US" sz="2600" smtClean="0"/>
            </a:br>
            <a:r>
              <a:rPr lang="en-US" altLang="en-US" sz="2800" b="1" smtClean="0">
                <a:latin typeface="Times New Roman" panose="02020603050405020304" pitchFamily="18" charset="0"/>
              </a:rPr>
              <a:t>N</a:t>
            </a:r>
            <a:r>
              <a:rPr lang="en-US" altLang="en-US" sz="2600" smtClean="0"/>
              <a:t> = {0,1,2,…}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If time resource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T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</a:rPr>
              <a:t>)</a:t>
            </a:r>
            <a:r>
              <a:rPr lang="en-US" altLang="en-US" sz="2600" smtClean="0"/>
              <a:t> is being analyzed, the function’s range is usually the set of non-negative real numbers:</a:t>
            </a:r>
            <a:br>
              <a:rPr lang="en-US" altLang="en-US" sz="2600" smtClean="0"/>
            </a:br>
            <a:r>
              <a:rPr lang="en-US" altLang="en-US" sz="2600" smtClean="0"/>
              <a:t>    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T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</a:rPr>
              <a:t>)</a:t>
            </a:r>
            <a:r>
              <a:rPr lang="en-US" altLang="en-US" sz="2600" smtClean="0"/>
              <a:t> 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600" smtClean="0"/>
              <a:t> </a:t>
            </a:r>
            <a:r>
              <a:rPr lang="en-US" altLang="en-US" sz="2800" b="1" smtClean="0">
                <a:latin typeface="Times New Roman" panose="02020603050405020304" pitchFamily="18" charset="0"/>
              </a:rPr>
              <a:t>R</a:t>
            </a:r>
            <a:r>
              <a:rPr lang="en-US" altLang="en-US" sz="2800" b="1" baseline="30000" smtClean="0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If space resource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S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</a:rPr>
              <a:t>)</a:t>
            </a:r>
            <a:r>
              <a:rPr lang="en-US" altLang="en-US" sz="2600" smtClean="0"/>
              <a:t> is being analyzed, the function’s range is usually also the set of natural numbers:</a:t>
            </a:r>
            <a:br>
              <a:rPr lang="en-US" altLang="en-US" sz="2600" smtClean="0"/>
            </a:br>
            <a:r>
              <a:rPr lang="en-US" altLang="en-US" sz="2600" smtClean="0"/>
              <a:t>    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S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</a:rPr>
              <a:t>)</a:t>
            </a:r>
            <a:r>
              <a:rPr lang="en-US" altLang="en-US" sz="2600" smtClean="0"/>
              <a:t> 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600" smtClean="0"/>
              <a:t> </a:t>
            </a:r>
            <a:r>
              <a:rPr lang="en-US" altLang="en-US" sz="2800" b="1" smtClean="0">
                <a:latin typeface="Times New Roman" panose="02020603050405020304" pitchFamily="18" charset="0"/>
              </a:rPr>
              <a:t>N</a:t>
            </a:r>
            <a:endParaRPr lang="en-US" altLang="en-US" sz="2800" b="1" baseline="300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Notation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419600"/>
          </a:xfrm>
        </p:spPr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altLang="en-US" sz="2400" smtClean="0"/>
              <a:t>O notation: asymptotic “less than”: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sz="2400" smtClean="0"/>
              <a:t>f(n)=O(g(n)) implies:  f(n) “</a:t>
            </a:r>
            <a:r>
              <a:rPr lang="en-US" altLang="en-US" sz="2400" smtClean="0">
                <a:cs typeface="Arial" panose="020B0604020202020204" pitchFamily="34" charset="0"/>
              </a:rPr>
              <a:t>≤</a:t>
            </a:r>
            <a:r>
              <a:rPr lang="en-US" altLang="en-US" sz="2400" smtClean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 notation: asymptotic “greater than”: 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sz="2400" smtClean="0"/>
              <a:t>f(n)= </a:t>
            </a:r>
            <a:r>
              <a:rPr lang="en-US" altLang="en-US" sz="2400" smtClean="0">
                <a:sym typeface="Symbol" panose="05050102010706020507" pitchFamily="18" charset="2"/>
              </a:rPr>
              <a:t></a:t>
            </a:r>
            <a:r>
              <a:rPr lang="en-US" altLang="en-US" sz="2400" smtClean="0"/>
              <a:t> (g(n)) implies: f(n) “</a:t>
            </a:r>
            <a:r>
              <a:rPr lang="en-US" altLang="en-US" sz="2400" smtClean="0">
                <a:cs typeface="Arial" panose="020B0604020202020204" pitchFamily="34" charset="0"/>
              </a:rPr>
              <a:t>≥</a:t>
            </a:r>
            <a:r>
              <a:rPr lang="en-US" altLang="en-US" sz="2400" smtClean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 notation: asymptotic “equality”: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sz="2400" smtClean="0"/>
              <a:t>f(n)= </a:t>
            </a:r>
            <a:r>
              <a:rPr lang="en-US" altLang="en-US" sz="2400" smtClean="0">
                <a:sym typeface="Symbol" panose="05050102010706020507" pitchFamily="18" charset="2"/>
              </a:rPr>
              <a:t></a:t>
            </a:r>
            <a:r>
              <a:rPr lang="en-US" altLang="en-US" sz="2400" smtClean="0"/>
              <a:t> (g(n)) implies: </a:t>
            </a:r>
            <a:r>
              <a:rPr lang="en-US" altLang="en-US" sz="2400" smtClean="0">
                <a:sym typeface="Symbol" panose="05050102010706020507" pitchFamily="18" charset="2"/>
              </a:rPr>
              <a:t>f(n) “=” 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The Θ-Notation</a:t>
            </a:r>
          </a:p>
        </p:txBody>
      </p: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2492375" y="2773363"/>
            <a:ext cx="4933950" cy="3695700"/>
            <a:chOff x="1570" y="1747"/>
            <a:chExt cx="3108" cy="2328"/>
          </a:xfrm>
        </p:grpSpPr>
        <p:pic>
          <p:nvPicPr>
            <p:cNvPr id="6144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1747"/>
              <a:ext cx="3108" cy="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446" name="Text Box 4"/>
            <p:cNvSpPr txBox="1">
              <a:spLocks noChangeArrowheads="1"/>
            </p:cNvSpPr>
            <p:nvPr/>
          </p:nvSpPr>
          <p:spPr bwMode="auto">
            <a:xfrm>
              <a:off x="4534" y="2601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4158" y="2903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BF00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panose="02020603050405020304" pitchFamily="18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2183" y="3777"/>
              <a:ext cx="23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61449" name="Text Box 7"/>
            <p:cNvSpPr txBox="1">
              <a:spLocks noChangeArrowheads="1"/>
            </p:cNvSpPr>
            <p:nvPr/>
          </p:nvSpPr>
          <p:spPr bwMode="auto">
            <a:xfrm>
              <a:off x="4180" y="2244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</p:grpSp>
      <p:sp>
        <p:nvSpPr>
          <p:cNvPr id="61444" name="Text Box 8"/>
          <p:cNvSpPr txBox="1">
            <a:spLocks noChangeArrowheads="1"/>
          </p:cNvSpPr>
          <p:nvPr/>
        </p:nvSpPr>
        <p:spPr bwMode="auto">
          <a:xfrm>
            <a:off x="769938" y="1825625"/>
            <a:ext cx="7820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BF0000"/>
                </a:solidFill>
                <a:latin typeface="Σψμβολ" pitchFamily="34" charset="0"/>
              </a:rPr>
              <a:t>Θ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{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 :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b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</a:b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                       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·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 }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Asymptotic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 </a:t>
            </a:r>
            <a:r>
              <a:rPr lang="en-US" altLang="en-US" dirty="0" smtClean="0"/>
              <a:t>Notation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8077200" cy="5486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notation: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asymptotic “equality”: 	</a:t>
            </a:r>
            <a:r>
              <a:rPr lang="en-US" dirty="0" smtClean="0">
                <a:sym typeface="Symbol" pitchFamily="18" charset="2"/>
              </a:rPr>
              <a:t>	</a:t>
            </a:r>
          </a:p>
          <a:p>
            <a:pPr marL="457200" lvl="1" indent="0" eaLnBrk="1" fontAlgn="auto" hangingPunct="1">
              <a:lnSpc>
                <a:spcPct val="1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rgbClr val="FFCC00"/>
                </a:solidFill>
              </a:rPr>
              <a:t>f(n)= </a:t>
            </a:r>
            <a:r>
              <a:rPr lang="en-US" dirty="0" smtClean="0">
                <a:solidFill>
                  <a:srgbClr val="FFCC00"/>
                </a:solidFill>
                <a:sym typeface="Symbol" pitchFamily="18" charset="2"/>
              </a:rPr>
              <a:t></a:t>
            </a:r>
            <a:r>
              <a:rPr lang="en-US" dirty="0" smtClean="0">
                <a:solidFill>
                  <a:srgbClr val="FFCC00"/>
                </a:solidFill>
              </a:rPr>
              <a:t> (g(n)) </a:t>
            </a:r>
            <a:r>
              <a:rPr lang="en-US" u="sng" dirty="0" smtClean="0"/>
              <a:t>implies: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f(n) “=” c g(n) in the limit</a:t>
            </a:r>
            <a:r>
              <a:rPr lang="en-US" baseline="30000" dirty="0" smtClean="0">
                <a:sym typeface="Symbol" pitchFamily="18" charset="2"/>
              </a:rPr>
              <a:t>*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76400" y="4659313"/>
            <a:ext cx="5543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(provides a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tight bound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of running time)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(best and worst cases are same)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4876800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5943600" y="3819525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The </a:t>
            </a:r>
            <a:r>
              <a:rPr lang="en-US" altLang="en-US" i="1" smtClean="0"/>
              <a:t>O</a:t>
            </a:r>
            <a:r>
              <a:rPr lang="en-US" altLang="en-US" smtClean="0"/>
              <a:t>-Notation</a:t>
            </a:r>
          </a:p>
        </p:txBody>
      </p:sp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2103438" y="2324100"/>
            <a:ext cx="5476875" cy="3689350"/>
            <a:chOff x="1325" y="1464"/>
            <a:chExt cx="3450" cy="2324"/>
          </a:xfrm>
        </p:grpSpPr>
        <p:pic>
          <p:nvPicPr>
            <p:cNvPr id="645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1464"/>
              <a:ext cx="3450" cy="2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4518" name="Text Box 4"/>
            <p:cNvSpPr txBox="1">
              <a:spLocks noChangeArrowheads="1"/>
            </p:cNvSpPr>
            <p:nvPr/>
          </p:nvSpPr>
          <p:spPr bwMode="auto">
            <a:xfrm>
              <a:off x="4599" y="2490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4288" y="2075"/>
              <a:ext cx="3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4520" name="Text Box 6"/>
            <p:cNvSpPr txBox="1">
              <a:spLocks noChangeArrowheads="1"/>
            </p:cNvSpPr>
            <p:nvPr/>
          </p:nvSpPr>
          <p:spPr bwMode="auto">
            <a:xfrm>
              <a:off x="2319" y="3505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</p:grpSp>
      <p:sp>
        <p:nvSpPr>
          <p:cNvPr id="64516" name="Text Box 7"/>
          <p:cNvSpPr txBox="1">
            <a:spLocks noChangeArrowheads="1"/>
          </p:cNvSpPr>
          <p:nvPr/>
        </p:nvSpPr>
        <p:spPr bwMode="auto">
          <a:xfrm>
            <a:off x="382588" y="1751013"/>
            <a:ext cx="8429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O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 {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}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Asymptotic  O Notation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772400" cy="5486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 notation:</a:t>
            </a:r>
            <a:r>
              <a:rPr lang="en-US" dirty="0" smtClean="0"/>
              <a:t> </a:t>
            </a:r>
            <a:r>
              <a:rPr lang="en-US" sz="2800" dirty="0" smtClean="0"/>
              <a:t>asymptotic “less than”:</a:t>
            </a:r>
          </a:p>
          <a:p>
            <a:pPr marL="457200" lvl="1" indent="0" eaLnBrk="1" fontAlgn="auto" hangingPunct="1">
              <a:lnSpc>
                <a:spcPct val="1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rgbClr val="FFCC00"/>
                </a:solidFill>
              </a:rPr>
              <a:t>f(n)=O(g(n)) </a:t>
            </a:r>
            <a:r>
              <a:rPr lang="en-US" u="sng" dirty="0" smtClean="0"/>
              <a:t>implies:</a:t>
            </a:r>
            <a:r>
              <a:rPr lang="en-US" dirty="0" smtClean="0"/>
              <a:t>  f(n) “</a:t>
            </a:r>
            <a:r>
              <a:rPr lang="en-US" dirty="0" smtClean="0">
                <a:cs typeface="Arial" charset="0"/>
              </a:rPr>
              <a:t>≤</a:t>
            </a:r>
            <a:r>
              <a:rPr lang="en-US" dirty="0" smtClean="0"/>
              <a:t>” c g(n) in the limit</a:t>
            </a:r>
            <a:r>
              <a:rPr lang="en-US" baseline="30000" dirty="0" smtClean="0"/>
              <a:t>*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2209800" y="4649788"/>
            <a:ext cx="4157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(used in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worst-case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analysis)</a:t>
            </a:r>
          </a:p>
        </p:txBody>
      </p:sp>
      <p:sp>
        <p:nvSpPr>
          <p:cNvPr id="65541" name="TextBox 1"/>
          <p:cNvSpPr txBox="1">
            <a:spLocks noChangeArrowheads="1"/>
          </p:cNvSpPr>
          <p:nvPr/>
        </p:nvSpPr>
        <p:spPr bwMode="auto">
          <a:xfrm>
            <a:off x="4876800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5943600" y="3903663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The</a:t>
            </a:r>
            <a:r>
              <a:rPr lang="en-US" altLang="en-US" b="1" smtClean="0"/>
              <a:t> </a:t>
            </a:r>
            <a:r>
              <a:rPr lang="en-US" altLang="en-US" smtClean="0"/>
              <a:t>Ω-Notation</a:t>
            </a:r>
          </a:p>
        </p:txBody>
      </p:sp>
      <p:sp>
        <p:nvSpPr>
          <p:cNvPr id="67587" name="Text Box 6"/>
          <p:cNvSpPr txBox="1">
            <a:spLocks noChangeArrowheads="1"/>
          </p:cNvSpPr>
          <p:nvPr/>
        </p:nvSpPr>
        <p:spPr bwMode="auto">
          <a:xfrm>
            <a:off x="357188" y="1801813"/>
            <a:ext cx="8429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Ω(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 {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}</a:t>
            </a:r>
          </a:p>
        </p:txBody>
      </p: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1976438" y="2395538"/>
            <a:ext cx="5424487" cy="3654425"/>
            <a:chOff x="1235" y="1519"/>
            <a:chExt cx="3417" cy="2302"/>
          </a:xfrm>
        </p:grpSpPr>
        <p:pic>
          <p:nvPicPr>
            <p:cNvPr id="675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" y="1519"/>
              <a:ext cx="3417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7590" name="Text Box 4"/>
            <p:cNvSpPr txBox="1">
              <a:spLocks noChangeArrowheads="1"/>
            </p:cNvSpPr>
            <p:nvPr/>
          </p:nvSpPr>
          <p:spPr bwMode="auto">
            <a:xfrm>
              <a:off x="4491" y="2471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>
              <a:off x="4170" y="2645"/>
              <a:ext cx="3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1757" y="3537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High-level description of an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More structured than English prose.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Less detailed than a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Hides program design issues.</a:t>
            </a:r>
          </a:p>
        </p:txBody>
      </p:sp>
      <p:sp>
        <p:nvSpPr>
          <p:cNvPr id="9221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>
                <a:latin typeface="Tahoma" panose="020B0604030504040204" pitchFamily="34" charset="0"/>
              </a:rPr>
              <a:t>	</a:t>
            </a:r>
          </a:p>
        </p:txBody>
      </p: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4343400" y="1595438"/>
            <a:ext cx="4495800" cy="4119562"/>
            <a:chOff x="2688" y="1056"/>
            <a:chExt cx="2832" cy="2595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arrayMax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array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of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integers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Output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maximum element of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currentMax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[0]</a:t>
              </a:r>
              <a:endPara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for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to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 1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if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  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then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		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return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4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Example: find max element of an array.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Asymptotic Notation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8077200" cy="5486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 notation: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asymptotic “greater than”:</a:t>
            </a:r>
            <a:r>
              <a:rPr lang="en-US" dirty="0" smtClean="0">
                <a:sym typeface="Symbol" pitchFamily="18" charset="2"/>
              </a:rPr>
              <a:t> 	</a:t>
            </a:r>
          </a:p>
          <a:p>
            <a:pPr marL="457200" lvl="1" indent="0" eaLnBrk="1" fontAlgn="auto" hangingPunct="1">
              <a:lnSpc>
                <a:spcPct val="1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rgbClr val="FFCC00"/>
                </a:solidFill>
              </a:rPr>
              <a:t>f(n)= </a:t>
            </a:r>
            <a:r>
              <a:rPr lang="en-US" dirty="0" smtClean="0">
                <a:solidFill>
                  <a:srgbClr val="FFCC00"/>
                </a:solidFill>
                <a:sym typeface="Symbol" pitchFamily="18" charset="2"/>
              </a:rPr>
              <a:t></a:t>
            </a:r>
            <a:r>
              <a:rPr lang="en-US" dirty="0" smtClean="0">
                <a:solidFill>
                  <a:srgbClr val="FFCC00"/>
                </a:solidFill>
              </a:rPr>
              <a:t> (g(n)) </a:t>
            </a:r>
            <a:r>
              <a:rPr lang="en-US" u="sng" dirty="0" smtClean="0"/>
              <a:t>implies:</a:t>
            </a:r>
            <a:r>
              <a:rPr lang="en-US" dirty="0" smtClean="0"/>
              <a:t> f(n) “</a:t>
            </a:r>
            <a:r>
              <a:rPr lang="en-US" dirty="0" smtClean="0">
                <a:cs typeface="Arial" charset="0"/>
              </a:rPr>
              <a:t>≥</a:t>
            </a:r>
            <a:r>
              <a:rPr lang="en-US" dirty="0" smtClean="0"/>
              <a:t>” c g(n) in the limit</a:t>
            </a:r>
            <a:r>
              <a:rPr lang="en-US" baseline="30000" dirty="0" smtClean="0"/>
              <a:t>*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93925" y="4664075"/>
            <a:ext cx="400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(used in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best-case 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analysis)</a:t>
            </a:r>
          </a:p>
        </p:txBody>
      </p:sp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4876800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6261100" y="3810000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Big-O Notation -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b="1" dirty="0" smtClean="0">
                <a:ea typeface="굴림" pitchFamily="48" charset="-127"/>
              </a:rPr>
              <a:t>              </a:t>
            </a:r>
            <a:endParaRPr lang="en-US" altLang="ko-KR" sz="2800" dirty="0" smtClean="0">
              <a:ea typeface="굴림" pitchFamily="48" charset="-127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i="1" dirty="0" smtClean="0">
                <a:ea typeface="굴림" pitchFamily="48" charset="-127"/>
              </a:rPr>
              <a:t>	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A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)=30</a:t>
            </a:r>
            <a:r>
              <a:rPr lang="en-US" altLang="ko-KR" sz="2800" i="1" dirty="0" smtClean="0">
                <a:ea typeface="굴림" pitchFamily="48" charset="-127"/>
              </a:rPr>
              <a:t>n+</a:t>
            </a:r>
            <a:r>
              <a:rPr lang="en-US" altLang="ko-KR" sz="2800" dirty="0" smtClean="0">
                <a:ea typeface="굴림" pitchFamily="48" charset="-127"/>
              </a:rPr>
              <a:t>8</a:t>
            </a:r>
            <a:br>
              <a:rPr lang="en-US" altLang="ko-KR" sz="2800" dirty="0" smtClean="0">
                <a:ea typeface="굴림" pitchFamily="48" charset="-127"/>
              </a:rPr>
            </a:br>
            <a:r>
              <a:rPr lang="en-US" altLang="ko-KR" sz="2800" dirty="0">
                <a:ea typeface="굴림" pitchFamily="48" charset="-127"/>
              </a:rPr>
              <a:t> </a:t>
            </a:r>
            <a:r>
              <a:rPr lang="en-US" altLang="ko-KR" sz="2800" dirty="0" smtClean="0">
                <a:ea typeface="굴림" pitchFamily="48" charset="-127"/>
              </a:rPr>
              <a:t>       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i="1" dirty="0">
                <a:ea typeface="굴림" pitchFamily="48" charset="-127"/>
              </a:rPr>
              <a:t> </a:t>
            </a:r>
            <a:r>
              <a:rPr lang="en-US" altLang="ko-KR" sz="2800" i="1" dirty="0" smtClean="0">
                <a:ea typeface="굴림" pitchFamily="48" charset="-127"/>
              </a:rPr>
              <a:t>           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B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)=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baseline="30000" dirty="0" smtClean="0">
                <a:ea typeface="굴림" pitchFamily="48" charset="-127"/>
              </a:rPr>
              <a:t>2</a:t>
            </a:r>
            <a:r>
              <a:rPr lang="en-US" altLang="ko-KR" sz="2800" dirty="0" smtClean="0">
                <a:ea typeface="굴림" pitchFamily="48" charset="-127"/>
              </a:rPr>
              <a:t>+1</a:t>
            </a:r>
            <a:endParaRPr lang="en-US" altLang="ko-KR" sz="2800" dirty="0">
              <a:ea typeface="굴림" pitchFamily="48" charset="-127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dirty="0" smtClean="0">
                <a:ea typeface="굴림" pitchFamily="48" charset="-127"/>
              </a:rPr>
              <a:t>	               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굴림" pitchFamily="48" charset="-127"/>
              </a:rPr>
              <a:t> </a:t>
            </a:r>
            <a:r>
              <a:rPr lang="en-US" sz="2800" dirty="0" smtClean="0">
                <a:ea typeface="굴림" pitchFamily="48" charset="-127"/>
              </a:rPr>
              <a:t>                      </a:t>
            </a:r>
            <a:r>
              <a:rPr lang="en-US" sz="2800" dirty="0" smtClean="0">
                <a:ea typeface="MS Mincho" pitchFamily="49" charset="-128"/>
              </a:rPr>
              <a:t>10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+ 2</a:t>
            </a:r>
            <a:r>
              <a:rPr lang="en-US" sz="2800" i="1" dirty="0">
                <a:ea typeface="MS Mincho" pitchFamily="49" charset="-128"/>
              </a:rPr>
              <a:t>n</a:t>
            </a:r>
            <a:r>
              <a:rPr lang="en-US" sz="2800" baseline="30000" dirty="0">
                <a:ea typeface="MS Mincho" pitchFamily="49" charset="-128"/>
              </a:rPr>
              <a:t>2</a:t>
            </a:r>
            <a:r>
              <a:rPr lang="en-US" sz="2800" dirty="0">
                <a:ea typeface="MS Mincho" pitchFamily="49" charset="-128"/>
              </a:rPr>
              <a:t> </a:t>
            </a:r>
            <a:r>
              <a:rPr lang="en-US" altLang="ko-KR" sz="2800" dirty="0" smtClean="0">
                <a:ea typeface="굴림" pitchFamily="48" charset="-127"/>
              </a:rPr>
              <a:t>		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</a:t>
            </a:r>
            <a:r>
              <a:rPr lang="en-US" sz="2800" i="1" dirty="0" smtClean="0">
                <a:ea typeface="굴림" pitchFamily="48" charset="-127"/>
              </a:rPr>
              <a:t>   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</a:t>
            </a:r>
            <a:r>
              <a:rPr lang="en-US" sz="2800" i="1" dirty="0" smtClean="0">
                <a:ea typeface="굴림" pitchFamily="48" charset="-127"/>
              </a:rPr>
              <a:t>                   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-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2</a:t>
            </a:r>
            <a:endParaRPr lang="en-US" sz="2800" dirty="0" smtClean="0">
              <a:ea typeface="MS Mincho" pitchFamily="49" charset="-128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</a:t>
            </a:r>
            <a:r>
              <a:rPr lang="en-US" sz="2800" dirty="0" smtClean="0">
                <a:ea typeface="MS Mincho" pitchFamily="49" charset="-128"/>
              </a:rPr>
              <a:t>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</a:t>
            </a:r>
            <a:r>
              <a:rPr lang="en-US" sz="2800" dirty="0" smtClean="0">
                <a:ea typeface="MS Mincho" pitchFamily="49" charset="-128"/>
              </a:rPr>
              <a:t>                  1273</a:t>
            </a:r>
            <a:endParaRPr lang="en-US" altLang="ko-KR" sz="2800" dirty="0" smtClean="0">
              <a:ea typeface="굴림" pitchFamily="4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Big-O Notation -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b="1" dirty="0" smtClean="0">
                <a:ea typeface="굴림" pitchFamily="48" charset="-127"/>
              </a:rPr>
              <a:t>              </a:t>
            </a:r>
            <a:endParaRPr lang="en-US" altLang="ko-KR" sz="2800" dirty="0" smtClean="0">
              <a:ea typeface="굴림" pitchFamily="48" charset="-127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i="1" dirty="0" smtClean="0">
                <a:ea typeface="굴림" pitchFamily="48" charset="-127"/>
              </a:rPr>
              <a:t>	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A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)=30</a:t>
            </a:r>
            <a:r>
              <a:rPr lang="en-US" altLang="ko-KR" sz="2800" i="1" dirty="0" smtClean="0">
                <a:ea typeface="굴림" pitchFamily="48" charset="-127"/>
              </a:rPr>
              <a:t>n+</a:t>
            </a:r>
            <a:r>
              <a:rPr lang="en-US" altLang="ko-KR" sz="2800" dirty="0" smtClean="0">
                <a:ea typeface="굴림" pitchFamily="48" charset="-127"/>
              </a:rPr>
              <a:t>8</a:t>
            </a:r>
            <a:br>
              <a:rPr lang="en-US" altLang="ko-KR" sz="2800" dirty="0" smtClean="0">
                <a:ea typeface="굴림" pitchFamily="48" charset="-127"/>
              </a:rPr>
            </a:br>
            <a:r>
              <a:rPr lang="en-US" altLang="ko-KR" sz="2800" dirty="0">
                <a:ea typeface="굴림" pitchFamily="48" charset="-127"/>
              </a:rPr>
              <a:t> </a:t>
            </a:r>
            <a:r>
              <a:rPr lang="en-US" altLang="ko-KR" sz="2800" dirty="0" smtClean="0">
                <a:ea typeface="굴림" pitchFamily="48" charset="-127"/>
              </a:rPr>
              <a:t>       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i="1" dirty="0">
                <a:ea typeface="굴림" pitchFamily="48" charset="-127"/>
              </a:rPr>
              <a:t> </a:t>
            </a:r>
            <a:r>
              <a:rPr lang="en-US" altLang="ko-KR" sz="2800" i="1" dirty="0" smtClean="0">
                <a:ea typeface="굴림" pitchFamily="48" charset="-127"/>
              </a:rPr>
              <a:t>           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B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)=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baseline="30000" dirty="0" smtClean="0">
                <a:ea typeface="굴림" pitchFamily="48" charset="-127"/>
              </a:rPr>
              <a:t>2</a:t>
            </a:r>
            <a:r>
              <a:rPr lang="en-US" altLang="ko-KR" sz="2800" dirty="0" smtClean="0">
                <a:ea typeface="굴림" pitchFamily="48" charset="-127"/>
              </a:rPr>
              <a:t>+1</a:t>
            </a:r>
            <a:endParaRPr lang="en-US" altLang="ko-KR" sz="2800" dirty="0">
              <a:ea typeface="굴림" pitchFamily="48" charset="-127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dirty="0" smtClean="0">
                <a:ea typeface="굴림" pitchFamily="48" charset="-127"/>
              </a:rPr>
              <a:t>	               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굴림" pitchFamily="48" charset="-127"/>
              </a:rPr>
              <a:t> </a:t>
            </a:r>
            <a:r>
              <a:rPr lang="en-US" sz="2800" dirty="0" smtClean="0">
                <a:ea typeface="굴림" pitchFamily="48" charset="-127"/>
              </a:rPr>
              <a:t>                      </a:t>
            </a:r>
            <a:r>
              <a:rPr lang="en-US" sz="2800" dirty="0" smtClean="0">
                <a:ea typeface="MS Mincho" pitchFamily="49" charset="-128"/>
              </a:rPr>
              <a:t>10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+ 2</a:t>
            </a:r>
            <a:r>
              <a:rPr lang="en-US" sz="2800" i="1" dirty="0">
                <a:ea typeface="MS Mincho" pitchFamily="49" charset="-128"/>
              </a:rPr>
              <a:t>n</a:t>
            </a:r>
            <a:r>
              <a:rPr lang="en-US" sz="2800" baseline="30000" dirty="0">
                <a:ea typeface="MS Mincho" pitchFamily="49" charset="-128"/>
              </a:rPr>
              <a:t>2</a:t>
            </a:r>
            <a:r>
              <a:rPr lang="en-US" sz="2800" dirty="0">
                <a:ea typeface="MS Mincho" pitchFamily="49" charset="-128"/>
              </a:rPr>
              <a:t> </a:t>
            </a:r>
            <a:r>
              <a:rPr lang="en-US" altLang="ko-KR" sz="2800" dirty="0" smtClean="0">
                <a:ea typeface="굴림" pitchFamily="48" charset="-127"/>
              </a:rPr>
              <a:t>		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</a:t>
            </a:r>
            <a:r>
              <a:rPr lang="en-US" sz="2800" i="1" dirty="0" smtClean="0">
                <a:ea typeface="굴림" pitchFamily="48" charset="-127"/>
              </a:rPr>
              <a:t>   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</a:t>
            </a:r>
            <a:r>
              <a:rPr lang="en-US" sz="2800" i="1" dirty="0" smtClean="0">
                <a:ea typeface="굴림" pitchFamily="48" charset="-127"/>
              </a:rPr>
              <a:t>                   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-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2</a:t>
            </a:r>
            <a:endParaRPr lang="en-US" sz="2800" dirty="0" smtClean="0">
              <a:ea typeface="MS Mincho" pitchFamily="49" charset="-128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</a:t>
            </a:r>
            <a:r>
              <a:rPr lang="en-US" sz="2800" dirty="0" smtClean="0">
                <a:ea typeface="MS Mincho" pitchFamily="49" charset="-128"/>
              </a:rPr>
              <a:t>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</a:t>
            </a:r>
            <a:r>
              <a:rPr lang="en-US" sz="2800" dirty="0" smtClean="0">
                <a:ea typeface="MS Mincho" pitchFamily="49" charset="-128"/>
              </a:rPr>
              <a:t>                  1273</a:t>
            </a:r>
            <a:endParaRPr lang="en-US" altLang="ko-KR" sz="2800" dirty="0" smtClean="0">
              <a:ea typeface="굴림" pitchFamily="4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68900" y="2286000"/>
            <a:ext cx="119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is O(</a:t>
            </a:r>
            <a:r>
              <a:rPr lang="en-US" altLang="ko-KR" sz="2400" i="1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) </a:t>
            </a:r>
            <a:endParaRPr lang="en-US" altLang="en-US" sz="2400">
              <a:solidFill>
                <a:srgbClr val="FFCC00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29200" y="3216275"/>
            <a:ext cx="1222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is O(</a:t>
            </a:r>
            <a:r>
              <a:rPr lang="en-US" altLang="ko-KR" sz="2400" i="1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baseline="300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41850" y="4140200"/>
            <a:ext cx="1306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is 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n</a:t>
            </a:r>
            <a:r>
              <a:rPr lang="en-US" altLang="en-US" sz="2400" baseline="300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3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) </a:t>
            </a:r>
            <a:endParaRPr lang="en-US" altLang="ko-KR" sz="2400">
              <a:solidFill>
                <a:srgbClr val="FFCC00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17950" y="5029200"/>
            <a:ext cx="1222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is 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n</a:t>
            </a:r>
            <a:r>
              <a:rPr lang="en-US" altLang="en-US" sz="2400" baseline="300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3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1700" y="5899150"/>
            <a:ext cx="11080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is 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Common orders of magnitude</a:t>
            </a:r>
            <a:endParaRPr lang="en-US" altLang="en-US" smtClean="0"/>
          </a:p>
        </p:txBody>
      </p:sp>
      <p:pic>
        <p:nvPicPr>
          <p:cNvPr id="74755" name="Picture 3" descr="asymptotic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47291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asymptotic_fig2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Estimating running time</a:t>
            </a:r>
            <a:endParaRPr lang="en-US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486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28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	</a:t>
            </a:r>
            <a:r>
              <a:rPr lang="en-US" altLang="en-US" sz="2400" b="1" i="1" u="sng" smtClean="0">
                <a:solidFill>
                  <a:srgbClr val="FFC000"/>
                </a:solidFill>
                <a:cs typeface="Times New Roman" panose="02020603050405020304" pitchFamily="18" charset="0"/>
              </a:rPr>
              <a:t>Algorithm 1</a:t>
            </a:r>
            <a:r>
              <a:rPr lang="en-US" altLang="en-US" sz="2400" b="1" i="1" smtClean="0">
                <a:cs typeface="Times New Roman" panose="02020603050405020304" pitchFamily="18" charset="0"/>
              </a:rPr>
              <a:t>                         </a:t>
            </a:r>
            <a:r>
              <a:rPr lang="en-US" altLang="en-US" sz="2400" b="1" i="1" u="sng" smtClean="0">
                <a:solidFill>
                  <a:srgbClr val="FFC000"/>
                </a:solidFill>
                <a:cs typeface="Times New Roman" panose="02020603050405020304" pitchFamily="18" charset="0"/>
              </a:rPr>
              <a:t>Algorithm 2</a:t>
            </a:r>
            <a:endParaRPr lang="en-US" altLang="en-US" sz="2400" b="1" i="1" u="sng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                       </a:t>
            </a:r>
            <a:r>
              <a:rPr lang="en-US" altLang="en-US" sz="2400" b="1" smtClean="0">
                <a:latin typeface="Arial" panose="020B0604020202020204" pitchFamily="34" charset="0"/>
                <a:cs typeface="Times New Roman" panose="02020603050405020304" pitchFamily="18" charset="0"/>
              </a:rPr>
              <a:t>Cost                                             Cost</a:t>
            </a:r>
            <a:endParaRPr lang="en-US" altLang="en-US" sz="2400" b="1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arr[0] = 0;         c1             for(i=0; i&lt;N; i++)          c2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arr[1] = 0;         c1                 arr[i] = 0;                  c1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arr[2] = 0;         c1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 ...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arr[N-1] = 0;     c1 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-----------                                      -------------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  c1+c1+...+c1 = c1 x N             (N+1) x c2 + N x c1 = 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400" smtClean="0">
                <a:latin typeface="Arial" panose="020B0604020202020204" pitchFamily="34" charset="0"/>
                <a:ea typeface="MS Mincho" panose="02020609040205080304" pitchFamily="49" charset="-128"/>
              </a:rPr>
              <a:t>                                                          </a:t>
            </a:r>
            <a:r>
              <a:rPr lang="en-US" altLang="en-US" sz="2400" smtClean="0">
                <a:latin typeface="Arial" panose="020B0604020202020204" pitchFamily="34" charset="0"/>
                <a:ea typeface="MS Mincho" panose="02020609040205080304" pitchFamily="49" charset="-128"/>
              </a:rPr>
              <a:t>(c2 + c1) x N + c2</a:t>
            </a:r>
            <a:r>
              <a:rPr lang="en-US" altLang="en-US" sz="2800" smtClean="0"/>
              <a:t>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260725" y="5149850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i="1">
                <a:solidFill>
                  <a:schemeClr val="bg1"/>
                </a:solidFill>
                <a:latin typeface="Times New Roman" panose="02020603050405020304" pitchFamily="18" charset="0"/>
              </a:rPr>
              <a:t>O(N)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H="1" flipV="1">
            <a:off x="2971800" y="4419600"/>
            <a:ext cx="6096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V="1">
            <a:off x="3886200" y="4572000"/>
            <a:ext cx="14478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Estimate running time </a:t>
            </a:r>
            <a:r>
              <a:rPr lang="en-US" altLang="en-US" sz="4000" smtClean="0">
                <a:ea typeface="MS Mincho" panose="02020609040205080304" pitchFamily="49" charset="-128"/>
              </a:rPr>
              <a:t>(cont.)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                                            </a:t>
            </a:r>
            <a:r>
              <a:rPr lang="en-US" altLang="en-US" sz="2800" i="1" smtClean="0">
                <a:cs typeface="Times New Roman" panose="02020603050405020304" pitchFamily="18" charset="0"/>
              </a:rPr>
              <a:t>Cost </a:t>
            </a:r>
            <a:endParaRPr lang="en-US" altLang="en-US" sz="2800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 	</a:t>
            </a: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sum = 0;                                 c1 </a:t>
            </a:r>
            <a:endParaRPr lang="en-US" altLang="en-US" sz="28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	for(i=0; i&lt;N; i++)                     c2</a:t>
            </a:r>
            <a:endParaRPr lang="en-US" altLang="en-US" sz="28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 	   for(j=0; j&lt;N; j++)                  c2 </a:t>
            </a:r>
            <a:endParaRPr lang="en-US" altLang="en-US" sz="28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    	   sum += arr[i][j];               c3</a:t>
            </a:r>
            <a:r>
              <a:rPr lang="en-US" altLang="en-US" smtClean="0">
                <a:latin typeface="Arial" panose="020B0604020202020204" pitchFamily="34" charset="0"/>
                <a:cs typeface="Courier New" panose="02070309020205020404" pitchFamily="49" charset="0"/>
              </a:rPr>
              <a:t>		 </a:t>
            </a:r>
            <a:r>
              <a:rPr lang="en-US" altLang="en-US" smtClean="0">
                <a:cs typeface="Times New Roman" panose="02020603050405020304" pitchFamily="18" charset="0"/>
              </a:rPr>
              <a:t>                                         	                                   ------------</a:t>
            </a:r>
          </a:p>
          <a:p>
            <a:pPr eaLnBrk="1" hangingPunct="1">
              <a:buFontTx/>
              <a:buNone/>
            </a:pPr>
            <a:r>
              <a:rPr lang="en-US" altLang="en-US" sz="2800" i="1" smtClean="0">
                <a:cs typeface="Times New Roman" panose="02020603050405020304" pitchFamily="18" charset="0"/>
              </a:rPr>
              <a:t>    c</a:t>
            </a:r>
            <a:r>
              <a:rPr lang="en-US" altLang="en-US" sz="2800" smtClean="0">
                <a:ea typeface="MS Mincho" panose="02020609040205080304" pitchFamily="49" charset="-128"/>
              </a:rPr>
              <a:t>1 + </a:t>
            </a:r>
            <a:r>
              <a:rPr lang="en-US" altLang="en-US" sz="2800" i="1" smtClean="0">
                <a:ea typeface="MS Mincho" panose="02020609040205080304" pitchFamily="49" charset="-128"/>
              </a:rPr>
              <a:t>c</a:t>
            </a:r>
            <a:r>
              <a:rPr lang="en-US" altLang="en-US" sz="2800" smtClean="0">
                <a:ea typeface="MS Mincho" panose="02020609040205080304" pitchFamily="49" charset="-128"/>
              </a:rPr>
              <a:t>2 </a:t>
            </a:r>
            <a:r>
              <a:rPr lang="en-US" altLang="en-US" sz="2800" i="1" smtClean="0">
                <a:ea typeface="MS Mincho" panose="02020609040205080304" pitchFamily="49" charset="-128"/>
              </a:rPr>
              <a:t>x </a:t>
            </a:r>
            <a:r>
              <a:rPr lang="en-US" altLang="en-US" sz="2800" smtClean="0">
                <a:ea typeface="MS Mincho" panose="02020609040205080304" pitchFamily="49" charset="-128"/>
              </a:rPr>
              <a:t>(</a:t>
            </a:r>
            <a:r>
              <a:rPr lang="en-US" altLang="en-US" sz="2800" i="1" smtClean="0">
                <a:ea typeface="MS Mincho" panose="02020609040205080304" pitchFamily="49" charset="-128"/>
              </a:rPr>
              <a:t>N</a:t>
            </a:r>
            <a:r>
              <a:rPr lang="en-US" altLang="en-US" sz="2800" smtClean="0">
                <a:ea typeface="MS Mincho" panose="02020609040205080304" pitchFamily="49" charset="-128"/>
              </a:rPr>
              <a:t>+1) + </a:t>
            </a:r>
            <a:r>
              <a:rPr lang="en-US" altLang="en-US" sz="2800" i="1" smtClean="0">
                <a:ea typeface="MS Mincho" panose="02020609040205080304" pitchFamily="49" charset="-128"/>
              </a:rPr>
              <a:t>c</a:t>
            </a:r>
            <a:r>
              <a:rPr lang="en-US" altLang="en-US" sz="2800" smtClean="0">
                <a:ea typeface="MS Mincho" panose="02020609040205080304" pitchFamily="49" charset="-128"/>
              </a:rPr>
              <a:t>2 </a:t>
            </a:r>
            <a:r>
              <a:rPr lang="en-US" altLang="en-US" sz="2800" i="1" smtClean="0">
                <a:ea typeface="MS Mincho" panose="02020609040205080304" pitchFamily="49" charset="-128"/>
              </a:rPr>
              <a:t>x N x </a:t>
            </a:r>
            <a:r>
              <a:rPr lang="en-US" altLang="en-US" sz="2800" smtClean="0">
                <a:ea typeface="MS Mincho" panose="02020609040205080304" pitchFamily="49" charset="-128"/>
              </a:rPr>
              <a:t>(</a:t>
            </a:r>
            <a:r>
              <a:rPr lang="en-US" altLang="en-US" sz="2800" i="1" smtClean="0">
                <a:ea typeface="MS Mincho" panose="02020609040205080304" pitchFamily="49" charset="-128"/>
              </a:rPr>
              <a:t>N</a:t>
            </a:r>
            <a:r>
              <a:rPr lang="en-US" altLang="en-US" sz="2800" smtClean="0">
                <a:ea typeface="MS Mincho" panose="02020609040205080304" pitchFamily="49" charset="-128"/>
              </a:rPr>
              <a:t>+1) + </a:t>
            </a:r>
            <a:r>
              <a:rPr lang="en-US" altLang="en-US" sz="2800" i="1" smtClean="0">
                <a:ea typeface="MS Mincho" panose="02020609040205080304" pitchFamily="49" charset="-128"/>
              </a:rPr>
              <a:t>c</a:t>
            </a:r>
            <a:r>
              <a:rPr lang="en-US" altLang="en-US" sz="2800" smtClean="0">
                <a:ea typeface="MS Mincho" panose="02020609040205080304" pitchFamily="49" charset="-128"/>
              </a:rPr>
              <a:t>3 </a:t>
            </a:r>
            <a:r>
              <a:rPr lang="en-US" altLang="en-US" sz="2800" i="1" smtClean="0">
                <a:ea typeface="MS Mincho" panose="02020609040205080304" pitchFamily="49" charset="-128"/>
              </a:rPr>
              <a:t>x N x N</a:t>
            </a:r>
            <a:endParaRPr lang="en-US" altLang="en-US" sz="2800" smtClean="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657600" y="57912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i="1">
                <a:solidFill>
                  <a:schemeClr val="bg1"/>
                </a:solidFill>
                <a:latin typeface="Times New Roman" panose="02020603050405020304" pitchFamily="18" charset="0"/>
              </a:rPr>
              <a:t>O(N</a:t>
            </a:r>
            <a:r>
              <a:rPr lang="en-US" altLang="en-US" sz="3600" i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600" i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MS Mincho" panose="02020609040205080304" pitchFamily="49" charset="-128"/>
              </a:rPr>
              <a:t>Running time of various statements</a:t>
            </a:r>
            <a:endParaRPr lang="en-US" altLang="en-US" sz="4000" smtClean="0"/>
          </a:p>
        </p:txBody>
      </p:sp>
      <p:pic>
        <p:nvPicPr>
          <p:cNvPr id="82947" name="Picture 3" descr="running_time_statements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67538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447800" y="1371600"/>
            <a:ext cx="1066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while-loop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267200" y="1371600"/>
            <a:ext cx="85248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for-loop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4582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i = 0;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while (i&lt;N) {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	X=X+Y;                     </a:t>
            </a:r>
            <a:r>
              <a:rPr lang="en-US" altLang="en-US" sz="2800" smtClean="0">
                <a:solidFill>
                  <a:srgbClr val="FFCC00"/>
                </a:solidFill>
                <a:latin typeface="Arial" panose="020B0604020202020204" pitchFamily="34" charset="0"/>
              </a:rPr>
              <a:t>// O(1)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	result = mystery(X);  </a:t>
            </a:r>
            <a:r>
              <a:rPr lang="en-US" altLang="en-US" sz="2800" smtClean="0">
                <a:solidFill>
                  <a:srgbClr val="FFCC00"/>
                </a:solidFill>
                <a:latin typeface="Arial" panose="020B0604020202020204" pitchFamily="34" charset="0"/>
              </a:rPr>
              <a:t>// O(N), just an example...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	i++;	                  </a:t>
            </a:r>
            <a:r>
              <a:rPr lang="en-US" altLang="en-US" sz="2800" smtClean="0">
                <a:solidFill>
                  <a:srgbClr val="FFCC00"/>
                </a:solidFill>
                <a:latin typeface="Arial" panose="020B0604020202020204" pitchFamily="34" charset="0"/>
              </a:rPr>
              <a:t>// O(1)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en-US" smtClean="0"/>
              <a:t>The body of the while loop:  O(N)</a:t>
            </a:r>
          </a:p>
          <a:p>
            <a:pPr eaLnBrk="1" hangingPunct="1"/>
            <a:r>
              <a:rPr lang="en-US" altLang="en-US" smtClean="0"/>
              <a:t>Loop is executed:		     </a:t>
            </a:r>
            <a:r>
              <a:rPr lang="en-US" altLang="en-US" u="sng" smtClean="0"/>
              <a:t>N times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				</a:t>
            </a:r>
            <a:r>
              <a:rPr lang="en-US" altLang="en-US" smtClean="0">
                <a:solidFill>
                  <a:srgbClr val="FFCC00"/>
                </a:solidFill>
              </a:rPr>
              <a:t>N x O(N) = O(N</a:t>
            </a:r>
            <a:r>
              <a:rPr lang="en-US" altLang="en-US" baseline="30000" smtClean="0">
                <a:solidFill>
                  <a:srgbClr val="FFCC00"/>
                </a:solidFill>
              </a:rPr>
              <a:t>2</a:t>
            </a:r>
            <a:r>
              <a:rPr lang="en-US" altLang="en-US" smtClean="0">
                <a:solidFill>
                  <a:srgbClr val="FFCC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 (cont.’d)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60198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if (i&lt;j)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	for ( i=0; i&lt;N; i++ )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		X = X+i;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	X=0;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Max ( O(N), O(1) ) = O (N)</a:t>
            </a:r>
          </a:p>
        </p:txBody>
      </p:sp>
      <p:sp>
        <p:nvSpPr>
          <p:cNvPr id="87044" name="AutoShape 3"/>
          <p:cNvSpPr>
            <a:spLocks/>
          </p:cNvSpPr>
          <p:nvPr/>
        </p:nvSpPr>
        <p:spPr bwMode="auto">
          <a:xfrm>
            <a:off x="5562600" y="1600200"/>
            <a:ext cx="457200" cy="1066800"/>
          </a:xfrm>
          <a:prstGeom prst="rightBrace">
            <a:avLst>
              <a:gd name="adj1" fmla="val 19444"/>
              <a:gd name="adj2" fmla="val 52528"/>
            </a:avLst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7045" name="AutoShape 4"/>
          <p:cNvSpPr>
            <a:spLocks/>
          </p:cNvSpPr>
          <p:nvPr/>
        </p:nvSpPr>
        <p:spPr bwMode="auto">
          <a:xfrm>
            <a:off x="3352800" y="3124200"/>
            <a:ext cx="533400" cy="1066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7046" name="Text Box 5"/>
          <p:cNvSpPr txBox="1">
            <a:spLocks noChangeArrowheads="1"/>
          </p:cNvSpPr>
          <p:nvPr/>
        </p:nvSpPr>
        <p:spPr bwMode="auto">
          <a:xfrm>
            <a:off x="6324600" y="1905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87047" name="Text Box 6"/>
          <p:cNvSpPr txBox="1">
            <a:spLocks noChangeArrowheads="1"/>
          </p:cNvSpPr>
          <p:nvPr/>
        </p:nvSpPr>
        <p:spPr bwMode="auto">
          <a:xfrm>
            <a:off x="4343400" y="3429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Details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Control flow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[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…]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smtClean="0"/>
              <a:t>Indentation replaces braces </a:t>
            </a:r>
          </a:p>
          <a:p>
            <a:pPr eaLnBrk="1" hangingPunct="1"/>
            <a:r>
              <a:rPr lang="en-US" altLang="en-US" sz="2400" smtClean="0"/>
              <a:t>Method declaration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2000" smtClean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smtClean="0">
                <a:solidFill>
                  <a:schemeClr val="tx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024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905000"/>
            <a:ext cx="3657600" cy="4038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var.method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Expressions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Char char="¬"/>
            </a:pPr>
            <a:r>
              <a:rPr lang="en-US" altLang="en-US" sz="2000" smtClean="0">
                <a:sym typeface="Symbol" panose="05050102010706020507" pitchFamily="18" charset="2"/>
              </a:rPr>
              <a:t>Assignment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(like 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Char char="="/>
            </a:pPr>
            <a:r>
              <a:rPr lang="en-US" altLang="en-US" sz="2000" smtClean="0">
                <a:sym typeface="Symbol" panose="05050102010706020507" pitchFamily="18" charset="2"/>
              </a:rPr>
              <a:t>Equality testing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(like 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None/>
            </a:pP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	</a:t>
            </a:r>
            <a:r>
              <a:rPr lang="en-US" altLang="en-US" sz="2000" smtClean="0">
                <a:sym typeface="Symbol" panose="05050102010706020507" pitchFamily="18" charset="2"/>
              </a:rPr>
              <a:t>Superscripts and other mathematical formatting allowed</a:t>
            </a:r>
            <a:endParaRPr lang="en-US" altLang="en-US" sz="2000" baseline="300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(cont.’d)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794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(cont.’d)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794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58689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(cont.’d)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59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52850"/>
            <a:ext cx="514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smtClean="0">
                <a:solidFill>
                  <a:schemeClr val="accent2"/>
                </a:solidFill>
              </a:rPr>
              <a:t>Monotonicity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A function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is </a:t>
            </a:r>
            <a:r>
              <a:rPr lang="en-US" altLang="en-US" b="1" i="1" smtClean="0"/>
              <a:t>monotonically increasing</a:t>
            </a:r>
            <a:r>
              <a:rPr lang="en-US" altLang="en-US" smtClean="0"/>
              <a:t> if 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implies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A function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is </a:t>
            </a:r>
            <a:r>
              <a:rPr lang="en-US" altLang="en-US" b="1" i="1" smtClean="0"/>
              <a:t>monotonically decreasing</a:t>
            </a:r>
            <a:r>
              <a:rPr lang="en-US" altLang="en-US" smtClean="0"/>
              <a:t> if </a:t>
            </a:r>
            <a:r>
              <a:rPr lang="en-US" altLang="en-US" i="1" smtClean="0">
                <a:latin typeface="Times New Roman" panose="02020603050405020304" pitchFamily="18" charset="0"/>
              </a:rPr>
              <a:t>m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implies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A function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is </a:t>
            </a:r>
            <a:r>
              <a:rPr lang="en-US" altLang="en-US" b="1" i="1" smtClean="0"/>
              <a:t>strictly increasing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if 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implies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A function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is </a:t>
            </a:r>
            <a:r>
              <a:rPr lang="en-US" altLang="en-US" b="1" i="1" smtClean="0"/>
              <a:t>strictly decreasing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if </a:t>
            </a:r>
            <a:r>
              <a:rPr lang="en-US" altLang="en-US" i="1" smtClean="0">
                <a:latin typeface="Times New Roman" panose="02020603050405020304" pitchFamily="18" charset="0"/>
              </a:rPr>
              <a:t>m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implies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b="1" i="1" smtClean="0">
                <a:solidFill>
                  <a:schemeClr val="accent2"/>
                </a:solidFill>
              </a:rPr>
              <a:t>Exponentials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For all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a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smtClean="0">
                <a:latin typeface="Times New Roman" panose="02020603050405020304" pitchFamily="18" charset="0"/>
              </a:rPr>
              <a:t>1</a:t>
            </a:r>
            <a:r>
              <a:rPr lang="en-US" altLang="en-US" sz="2200" smtClean="0"/>
              <a:t>, the function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a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is the exponential function with base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a</a:t>
            </a:r>
            <a:r>
              <a:rPr lang="en-US" altLang="en-US" sz="2200" smtClean="0"/>
              <a:t> and is </a:t>
            </a:r>
            <a:r>
              <a:rPr lang="en-US" altLang="en-US" sz="2200" u="sng" smtClean="0"/>
              <a:t>monotonically increasing</a:t>
            </a:r>
            <a:r>
              <a:rPr lang="en-US" altLang="en-US" sz="22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600" b="1" i="1" smtClean="0">
                <a:solidFill>
                  <a:schemeClr val="accent2"/>
                </a:solidFill>
              </a:rPr>
              <a:t>Logarithms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Textbook adopts the following convention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= log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           </a:t>
            </a:r>
            <a:r>
              <a:rPr lang="en-US" altLang="en-US" sz="2400" smtClean="0">
                <a:latin typeface="Times New Roman" panose="02020603050405020304" pitchFamily="18" charset="0"/>
              </a:rPr>
              <a:t>(binary logarithm)</a:t>
            </a:r>
            <a:r>
              <a:rPr lang="en-US" altLang="en-US" sz="2200" smtClean="0"/>
              <a:t>,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= log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e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           </a:t>
            </a:r>
            <a:r>
              <a:rPr lang="en-US" altLang="en-US" sz="2400" smtClean="0">
                <a:latin typeface="Times New Roman" panose="02020603050405020304" pitchFamily="18" charset="0"/>
              </a:rPr>
              <a:t>(natural logarithm)</a:t>
            </a:r>
            <a:r>
              <a:rPr lang="en-US" altLang="en-US" sz="2200" smtClean="0"/>
              <a:t>, 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= (lg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smtClean="0">
                <a:latin typeface="Times New Roman" panose="02020603050405020304" pitchFamily="18" charset="0"/>
              </a:rPr>
              <a:t>        </a:t>
            </a:r>
            <a:r>
              <a:rPr lang="en-US" altLang="en-US" sz="2400" smtClean="0">
                <a:latin typeface="Times New Roman" panose="02020603050405020304" pitchFamily="18" charset="0"/>
              </a:rPr>
              <a:t>(exponentiation)</a:t>
            </a:r>
            <a:r>
              <a:rPr lang="en-US" altLang="en-US" sz="2200" smtClean="0"/>
              <a:t>,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 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= lg(lg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1" smtClean="0">
                <a:latin typeface="Times New Roman" panose="02020603050405020304" pitchFamily="18" charset="0"/>
              </a:rPr>
              <a:t>    </a:t>
            </a:r>
            <a:r>
              <a:rPr lang="en-US" altLang="en-US" sz="2400" smtClean="0">
                <a:latin typeface="Times New Roman" panose="02020603050405020304" pitchFamily="18" charset="0"/>
              </a:rPr>
              <a:t>(composition)</a:t>
            </a:r>
            <a:r>
              <a:rPr lang="en-US" altLang="en-US" sz="2200" smtClean="0"/>
              <a:t>,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+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>
                <a:latin typeface="Times New Roman" panose="02020603050405020304" pitchFamily="18" charset="0"/>
              </a:rPr>
              <a:t> = (lg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)+</a:t>
            </a:r>
            <a:r>
              <a:rPr lang="en-US" altLang="en-US" sz="2400" i="1" smtClean="0">
                <a:latin typeface="Times New Roman" panose="02020603050405020304" pitchFamily="18" charset="0"/>
              </a:rPr>
              <a:t>k </a:t>
            </a:r>
            <a:r>
              <a:rPr lang="en-US" altLang="en-US" sz="2400" smtClean="0">
                <a:latin typeface="Times New Roman" panose="02020603050405020304" pitchFamily="18" charset="0"/>
              </a:rPr>
              <a:t>(precedence of lg).</a:t>
            </a:r>
            <a:endParaRPr lang="en-US" altLang="en-US" sz="2200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379913" y="3246438"/>
            <a:ext cx="384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Arial" panose="020B0604020202020204" pitchFamily="34" charset="0"/>
                <a:sym typeface="Symbol" panose="05050102010706020507" pitchFamily="18" charset="2"/>
              </a:rPr>
              <a:t>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60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smtClean="0">
                <a:solidFill>
                  <a:schemeClr val="accent2"/>
                </a:solidFill>
              </a:rPr>
              <a:t>Important relationships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For all real constants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and </a:t>
            </a:r>
            <a:r>
              <a:rPr lang="en-US" altLang="en-US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 such that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mtClean="0">
                <a:latin typeface="Times New Roman" panose="02020603050405020304" pitchFamily="18" charset="0"/>
              </a:rPr>
              <a:t>1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      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i="1" baseline="30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i="1" baseline="30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that is, </a:t>
            </a:r>
            <a:r>
              <a:rPr lang="en-US" altLang="en-US" u="sng" smtClean="0"/>
              <a:t>any exponential function with a base strictly greater than unity grows faster than any polynomial function</a:t>
            </a:r>
            <a:r>
              <a:rPr lang="en-US" altLang="en-US" smtClean="0"/>
              <a:t>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For all real constants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and </a:t>
            </a:r>
            <a:r>
              <a:rPr lang="en-US" altLang="en-US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 such that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mtClean="0">
                <a:latin typeface="Times New Roman" panose="02020603050405020304" pitchFamily="18" charset="0"/>
              </a:rPr>
              <a:t>0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       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lg</a:t>
            </a:r>
            <a:r>
              <a:rPr lang="en-US" altLang="en-US" i="1" baseline="30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i="1" baseline="30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that is, </a:t>
            </a:r>
            <a:r>
              <a:rPr lang="en-US" altLang="en-US" u="sng" smtClean="0"/>
              <a:t>any positive polynomial function grows faster than any polylogarithmic function</a:t>
            </a:r>
            <a:r>
              <a:rPr lang="en-US" altLang="en-US" smtClean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r>
              <a:rPr lang="en-US" altLang="en-US" b="1" i="1" smtClean="0">
                <a:solidFill>
                  <a:schemeClr val="accent2"/>
                </a:solidFill>
              </a:rPr>
              <a:t>Factorials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For all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the function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</a:t>
            </a:r>
            <a:r>
              <a:rPr lang="en-US" altLang="en-US" smtClean="0"/>
              <a:t> or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i="1" smtClean="0">
                <a:latin typeface="Times New Roman" panose="02020603050405020304" pitchFamily="18" charset="0"/>
              </a:rPr>
              <a:t>n </a:t>
            </a:r>
            <a:r>
              <a:rPr lang="en-US" altLang="en-US" smtClean="0">
                <a:latin typeface="Times New Roman" panose="02020603050405020304" pitchFamily="18" charset="0"/>
              </a:rPr>
              <a:t>factorial”</a:t>
            </a:r>
            <a:r>
              <a:rPr lang="en-US" altLang="en-US" smtClean="0"/>
              <a:t> is given by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</a:t>
            </a:r>
            <a:r>
              <a:rPr lang="en-US" altLang="en-US" smtClean="0"/>
              <a:t> =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mtClean="0">
                <a:latin typeface="Times New Roman" panose="02020603050405020304" pitchFamily="18" charset="0"/>
              </a:rPr>
              <a:t>1)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mtClean="0">
                <a:latin typeface="Times New Roman" panose="02020603050405020304" pitchFamily="18" charset="0"/>
              </a:rPr>
              <a:t> 2)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3)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 … </a:t>
            </a:r>
            <a:r>
              <a:rPr lang="en-US" altLang="en-US" smtClean="0">
                <a:latin typeface="Times New Roman" panose="02020603050405020304" pitchFamily="18" charset="0"/>
              </a:rPr>
              <a:t> 2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mtClean="0">
                <a:latin typeface="Times New Roman" panose="02020603050405020304" pitchFamily="18" charset="0"/>
              </a:rPr>
              <a:t>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It can be established that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</a:t>
            </a:r>
            <a:r>
              <a:rPr lang="en-US" altLang="en-US" smtClean="0"/>
              <a:t> = </a:t>
            </a:r>
            <a:r>
              <a:rPr lang="en-US" altLang="en-US" i="1" smtClean="0">
                <a:latin typeface="Times New Roman" panose="02020603050405020304" pitchFamily="18" charset="0"/>
              </a:rPr>
              <a:t>o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i="1" baseline="30000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 </a:t>
            </a:r>
            <a:br>
              <a:rPr lang="en-US" altLang="en-US" smtClean="0">
                <a:latin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</a:t>
            </a:r>
            <a:r>
              <a:rPr lang="en-US" altLang="en-US" smtClean="0"/>
              <a:t> = </a:t>
            </a:r>
            <a:r>
              <a:rPr lang="en-US" altLang="en-US" sz="29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mtClean="0">
                <a:latin typeface="Times New Roman" panose="02020603050405020304" pitchFamily="18" charset="0"/>
              </a:rPr>
              <a:t>(2</a:t>
            </a:r>
            <a:r>
              <a:rPr lang="en-US" altLang="en-US" i="1" baseline="30000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 </a:t>
            </a:r>
            <a:br>
              <a:rPr lang="en-US" altLang="en-US" smtClean="0">
                <a:latin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</a:rPr>
              <a:t> lg(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!)</a:t>
            </a:r>
            <a:r>
              <a:rPr lang="en-US" altLang="en-US" smtClean="0"/>
              <a:t> =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lg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 </a:t>
            </a:r>
            <a:br>
              <a:rPr lang="en-US" altLang="en-US" smtClean="0">
                <a:latin typeface="Times New Roman" panose="02020603050405020304" pitchFamily="18" charset="0"/>
              </a:rPr>
            </a:b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b="1" i="1" smtClean="0">
                <a:solidFill>
                  <a:schemeClr val="accent2"/>
                </a:solidFill>
              </a:rPr>
              <a:t>Functional iteration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The notation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represents the function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iteratively applied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200" smtClean="0"/>
              <a:t> times to an initial value of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, or, recursively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 smtClean="0">
                <a:latin typeface="Times New Roman" panose="02020603050405020304" pitchFamily="18" charset="0"/>
              </a:rPr>
              <a:t>0</a:t>
            </a:r>
            <a:br>
              <a:rPr lang="en-US" altLang="en-US" sz="2400" smtClean="0">
                <a:latin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f(f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1)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))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400" smtClean="0">
                <a:latin typeface="Times New Roman" panose="02020603050405020304" pitchFamily="18" charset="0"/>
              </a:rPr>
              <a:t>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i="1" smtClean="0">
                <a:solidFill>
                  <a:schemeClr val="accent2"/>
                </a:solidFill>
              </a:rPr>
              <a:t>Example:</a:t>
            </a:r>
            <a:r>
              <a:rPr lang="en-US" altLang="en-US" sz="2200" smtClean="0"/>
              <a:t/>
            </a:r>
            <a:br>
              <a:rPr lang="en-US" altLang="en-US" sz="2200" smtClean="0"/>
            </a:br>
            <a:r>
              <a:rPr lang="en-US" altLang="en-US" sz="2200" smtClean="0"/>
              <a:t> If       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 </a:t>
            </a:r>
            <a:r>
              <a:rPr lang="en-US" altLang="en-US" sz="2200" smtClean="0"/>
              <a:t>then </a:t>
            </a:r>
            <a:r>
              <a:rPr lang="en-US" altLang="en-US" sz="2400" smtClean="0">
                <a:latin typeface="Times New Roman" panose="02020603050405020304" pitchFamily="18" charset="0"/>
              </a:rPr>
              <a:t>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(2)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(2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 </a:t>
            </a:r>
            <a:r>
              <a:rPr lang="en-US" altLang="en-US" sz="2200" smtClean="0"/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2(2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 </a:t>
            </a:r>
            <a:r>
              <a:rPr lang="en-US" altLang="en-US" sz="2200" smtClean="0"/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 </a:t>
            </a:r>
            <a:r>
              <a:rPr lang="en-US" altLang="en-US" sz="2200" smtClean="0"/>
              <a:t>then </a:t>
            </a:r>
            <a:r>
              <a:rPr lang="en-US" altLang="en-US" sz="2400" smtClean="0">
                <a:latin typeface="Times New Roman" panose="02020603050405020304" pitchFamily="18" charset="0"/>
              </a:rPr>
              <a:t>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(3)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(2)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)) </a:t>
            </a:r>
            <a:r>
              <a:rPr lang="en-US" altLang="en-US" sz="2200" smtClean="0"/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2(2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 </a:t>
            </a:r>
            <a:r>
              <a:rPr lang="en-US" altLang="en-US" sz="2200" smtClean="0"/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3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 </a:t>
            </a:r>
            <a:r>
              <a:rPr lang="en-US" altLang="en-US" sz="2200" smtClean="0"/>
              <a:t>then </a:t>
            </a:r>
            <a:r>
              <a:rPr lang="en-US" altLang="en-US" sz="2400" smtClean="0">
                <a:latin typeface="Times New Roman" panose="02020603050405020304" pitchFamily="18" charset="0"/>
              </a:rPr>
              <a:t>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r>
              <a:rPr lang="en-US" altLang="en-US" sz="2600" b="1" i="1" smtClean="0">
                <a:solidFill>
                  <a:schemeClr val="accent2"/>
                </a:solidFill>
              </a:rPr>
              <a:t>Iterated logarithmic function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smtClean="0"/>
              <a:t>The notation </a:t>
            </a:r>
            <a:r>
              <a:rPr lang="en-US" altLang="en-US" sz="2400" smtClean="0">
                <a:latin typeface="Times New Roman" panose="02020603050405020304" pitchFamily="18" charset="0"/>
              </a:rPr>
              <a:t>lg*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which reads “log star of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” is defined as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lg*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min {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smtClean="0">
                <a:latin typeface="Times New Roman" panose="02020603050405020304" pitchFamily="18" charset="0"/>
              </a:rPr>
              <a:t>0 : lg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1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i="1" smtClean="0">
                <a:solidFill>
                  <a:schemeClr val="accent2"/>
                </a:solidFill>
              </a:rPr>
              <a:t>Example:</a:t>
            </a:r>
            <a:r>
              <a:rPr lang="en-US" altLang="en-US" sz="2200" smtClean="0"/>
              <a:t/>
            </a:r>
            <a:br>
              <a:rPr lang="en-US" altLang="en-US" sz="2200" smtClean="0"/>
            </a:br>
            <a:r>
              <a:rPr lang="en-US" altLang="en-US" sz="2400" smtClean="0">
                <a:latin typeface="Times New Roman" panose="02020603050405020304" pitchFamily="18" charset="0"/>
              </a:rPr>
              <a:t>lg* 2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1 </a:t>
            </a:r>
            <a:endParaRPr lang="en-US" altLang="en-US" sz="2400" i="1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lg* 4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lg* 16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3</a:t>
            </a:r>
            <a:endParaRPr lang="en-US" altLang="en-US" sz="2400" i="1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lg* 65536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lg* 2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65536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61963" indent="-461963">
              <a:tabLst>
                <a:tab pos="1054100" algn="l"/>
              </a:tabLst>
            </a:pPr>
            <a:r>
              <a:rPr lang="en-US" altLang="en-US" sz="2800" b="1" smtClean="0">
                <a:solidFill>
                  <a:srgbClr val="BF0000"/>
                </a:solidFill>
              </a:rPr>
              <a:t>We consider algorithm </a:t>
            </a:r>
            <a:r>
              <a:rPr lang="en-US" altLang="en-US" sz="2800" b="1" i="1" smtClean="0">
                <a:solidFill>
                  <a:srgbClr val="BF0000"/>
                </a:solidFill>
              </a:rPr>
              <a:t>A</a:t>
            </a:r>
            <a:r>
              <a:rPr lang="en-US" altLang="en-US" sz="2800" b="1" smtClean="0">
                <a:solidFill>
                  <a:srgbClr val="BF0000"/>
                </a:solidFill>
              </a:rPr>
              <a:t> better than algorithm </a:t>
            </a:r>
            <a:r>
              <a:rPr lang="en-US" altLang="en-US" sz="2800" b="1" i="1" smtClean="0">
                <a:solidFill>
                  <a:srgbClr val="BF0000"/>
                </a:solidFill>
              </a:rPr>
              <a:t>B</a:t>
            </a:r>
            <a:r>
              <a:rPr lang="en-US" altLang="en-US" sz="2800" b="1" smtClean="0">
                <a:solidFill>
                  <a:srgbClr val="BF0000"/>
                </a:solidFill>
              </a:rPr>
              <a:t> if</a:t>
            </a:r>
            <a:br>
              <a:rPr lang="en-US" altLang="en-US" sz="2800" b="1" smtClean="0">
                <a:solidFill>
                  <a:srgbClr val="BF0000"/>
                </a:solidFill>
              </a:rPr>
            </a:br>
            <a:r>
              <a:rPr lang="en-US" altLang="en-US" b="1" smtClean="0">
                <a:solidFill>
                  <a:srgbClr val="BF0000"/>
                </a:solidFill>
              </a:rPr>
              <a:t>               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i="1" baseline="-33000" smtClean="0">
                <a:solidFill>
                  <a:srgbClr val="B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i="1" baseline="-33000" smtClean="0">
                <a:solidFill>
                  <a:srgbClr val="B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))</a:t>
            </a:r>
            <a:endParaRPr lang="en-US" altLang="en-US" smtClean="0">
              <a:latin typeface="Times New Roman" panose="02020603050405020304" pitchFamily="18" charset="0"/>
            </a:endParaRP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800" smtClean="0"/>
              <a:t>It is acceptable to ignore the behavior of algorithms for small inputs.</a:t>
            </a: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800" smtClean="0"/>
              <a:t>It is acceptable to ignore the constants</a:t>
            </a: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800" smtClean="0"/>
              <a:t>What do we gain by using asymptotic notation?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Asymptotic Running Time </a:t>
            </a:r>
            <a:br>
              <a:rPr lang="en-US" altLang="en-US" smtClean="0"/>
            </a:br>
            <a:r>
              <a:rPr lang="en-US" altLang="en-US" smtClean="0"/>
              <a:t>of Algorithms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Algorithms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Has come to mean predicting the resources that the algorithm requires.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Usually computational time is resource of primary importance.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Aims to identify best choice among several alternate algorithms.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Requires an agreed-upon “model” of computation.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Shall use a generic, one-processor, random-access machine (RAM) model of computation.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874838"/>
            <a:ext cx="8001000" cy="4144962"/>
          </a:xfrm>
          <a:noFill/>
        </p:spPr>
        <p:txBody>
          <a:bodyPr/>
          <a:lstStyle/>
          <a:p>
            <a:pPr marL="461963" indent="-461963">
              <a:tabLst>
                <a:tab pos="1054100" algn="l"/>
              </a:tabLst>
            </a:pPr>
            <a:r>
              <a:rPr lang="en-US" altLang="en-US" sz="2800" b="1" i="1" smtClean="0">
                <a:solidFill>
                  <a:srgbClr val="BF0000"/>
                </a:solidFill>
              </a:rPr>
              <a:t>Asymptotic analysis</a:t>
            </a:r>
            <a:r>
              <a:rPr lang="en-US" altLang="en-US" sz="2800" smtClean="0"/>
              <a:t> studies how the values of functions compare as their arguments grow without bounds.</a:t>
            </a: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800" b="1" i="1" smtClean="0">
                <a:solidFill>
                  <a:srgbClr val="BF0000"/>
                </a:solidFill>
              </a:rPr>
              <a:t>Ignores constants</a:t>
            </a:r>
            <a:r>
              <a:rPr lang="en-US" altLang="en-US" sz="2800" smtClean="0"/>
              <a:t> and the behavior of the function for </a:t>
            </a:r>
            <a:r>
              <a:rPr lang="en-US" altLang="en-US" sz="2800" b="1" i="1" smtClean="0">
                <a:solidFill>
                  <a:srgbClr val="BF0000"/>
                </a:solidFill>
              </a:rPr>
              <a:t>small arguments</a:t>
            </a:r>
            <a:r>
              <a:rPr lang="en-US" altLang="en-US" sz="2800" smtClean="0"/>
              <a:t>.</a:t>
            </a: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600" smtClean="0"/>
              <a:t>Acceptable because </a:t>
            </a:r>
            <a:r>
              <a:rPr lang="en-US" altLang="en-US" sz="2600" b="1" i="1" smtClean="0">
                <a:solidFill>
                  <a:srgbClr val="BF0000"/>
                </a:solidFill>
              </a:rPr>
              <a:t>all algorithms are fast for small inputs</a:t>
            </a:r>
            <a:r>
              <a:rPr lang="en-US" altLang="en-US" sz="2600" smtClean="0"/>
              <a:t> and </a:t>
            </a:r>
            <a:r>
              <a:rPr lang="en-US" altLang="en-US" sz="2600" b="1" i="1" smtClean="0">
                <a:solidFill>
                  <a:srgbClr val="BF0000"/>
                </a:solidFill>
              </a:rPr>
              <a:t>growth of running time is more important than constant factors</a:t>
            </a:r>
            <a:r>
              <a:rPr lang="en-US" altLang="en-US" sz="2600" smtClean="0"/>
              <a:t>.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Things to Remember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874838"/>
            <a:ext cx="8001000" cy="2606675"/>
          </a:xfrm>
          <a:noFill/>
        </p:spPr>
        <p:txBody>
          <a:bodyPr/>
          <a:lstStyle/>
          <a:p>
            <a:pPr marL="461963" indent="-461963">
              <a:tabLst>
                <a:tab pos="1054100" algn="l"/>
              </a:tabLst>
            </a:pPr>
            <a:r>
              <a:rPr lang="en-US" altLang="en-US" sz="2600" smtClean="0"/>
              <a:t>Ignoring the usually unimportant details, we obtain a representation that </a:t>
            </a:r>
            <a:r>
              <a:rPr lang="en-US" altLang="en-US" sz="2600" b="1" i="1" smtClean="0">
                <a:solidFill>
                  <a:srgbClr val="BF0000"/>
                </a:solidFill>
              </a:rPr>
              <a:t>succinctly describes the growth of a function</a:t>
            </a:r>
            <a:r>
              <a:rPr lang="en-US" altLang="en-US" sz="2600" smtClean="0"/>
              <a:t> as its argument grows and thus </a:t>
            </a:r>
            <a:r>
              <a:rPr lang="en-US" altLang="en-US" sz="2600" b="1" i="1" smtClean="0">
                <a:solidFill>
                  <a:srgbClr val="BF0000"/>
                </a:solidFill>
              </a:rPr>
              <a:t>allows us to make comparisons</a:t>
            </a:r>
            <a:r>
              <a:rPr lang="en-US" altLang="en-US" sz="2600" smtClean="0"/>
              <a:t> between algorithms in terms of their efficiency.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Things to Remember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of Binary Search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Analyzing Linear Search Algorithm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Operations to count: how many times Num is compared to member of array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One after the loop each time plus ...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Best-case: find the number we are looking for at the first position in the array (1   =  comparisons)       O(1)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Average-case: find the number on average half-way down the array (sometimes longer, sometimes shorter) 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(N/2+1 comparisons)                                             O(N)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Worst-case: have to compare Num to very element in the array (N  comparisons)                                        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Search Algorithm : Binary Search</a:t>
            </a:r>
            <a:endParaRPr lang="en-US" alt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int search(int A[], int N, int Num)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int first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int last = N - 1;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int mid = (first + last) / 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while ((A[mid] != Num) &amp;&amp; (first &lt;= last))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(A[mid] &gt; Num)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last = mid - 1;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first = mid + 1;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mid = (first + last) / 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if (A[mid] == Num)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return mid;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return -1;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One comparison after loop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First time through loop, toss half of array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Second time, half remainder (1/4 original)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Third time, half remainder (1/8 original)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…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Loop Iteration    Remaining Elements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1                            N/2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2                            N/4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3                            N/8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4                            N/16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…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??                          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How long to get to 1?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•The amount of work done before and after the loop is a constant, and independent of 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•The amount of work done during a single execution of the loop is constant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•Time complexity will therefore be proportional to number of times the loop is executed, so that’s what we’ll analyze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i="1" dirty="0"/>
              <a:t>Worst case</a:t>
            </a:r>
            <a:r>
              <a:rPr lang="en-US" dirty="0"/>
              <a:t>: key is not found in the array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•Each time through the loop, at least half of the remaining locations are rejected: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•After first time through, &lt;= n/2 remain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•After second time through, &lt;= n/4 remain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•After third time through, &lt;= n/8 remain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•After </a:t>
            </a:r>
            <a:r>
              <a:rPr lang="en-US" dirty="0" err="1"/>
              <a:t>kth</a:t>
            </a:r>
            <a:r>
              <a:rPr lang="en-US" dirty="0"/>
              <a:t> time through, &lt;= </a:t>
            </a:r>
            <a:r>
              <a:rPr lang="en-US" dirty="0" smtClean="0"/>
              <a:t>n/2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remain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Suppose in the worst case that maximum number of times through the loop is k; we must express k in terms of 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•Exit the </a:t>
            </a:r>
            <a:r>
              <a:rPr lang="en-US" dirty="0" smtClean="0"/>
              <a:t>while </a:t>
            </a:r>
            <a:r>
              <a:rPr lang="en-US" dirty="0"/>
              <a:t>loop when number of remaining possible locations is less than 1 (that is, when first &gt; last): this means that n/2</a:t>
            </a:r>
            <a:r>
              <a:rPr lang="en-US" baseline="30000" dirty="0"/>
              <a:t>k</a:t>
            </a:r>
            <a:r>
              <a:rPr lang="en-US" dirty="0"/>
              <a:t> &lt; 1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Also, </a:t>
            </a:r>
            <a:r>
              <a:rPr lang="en-US" dirty="0" smtClean="0"/>
              <a:t>n/2</a:t>
            </a:r>
            <a:r>
              <a:rPr lang="en-US" baseline="30000" dirty="0" smtClean="0"/>
              <a:t>k</a:t>
            </a:r>
            <a:r>
              <a:rPr lang="en-US" baseline="30000" dirty="0"/>
              <a:t>-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&gt;=1; otherwise, looping would have stopped after k-1 iterations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•Combining the two inequalities, we get: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	n/2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&lt; 1 &lt;= n/2 </a:t>
            </a:r>
            <a:r>
              <a:rPr lang="en-US" baseline="30000" dirty="0" smtClean="0"/>
              <a:t>k -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•Invert and multiply through by n to get: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	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&gt; n &gt;= 2 </a:t>
            </a:r>
            <a:r>
              <a:rPr lang="en-US" baseline="30000" dirty="0"/>
              <a:t>k</a:t>
            </a:r>
            <a:r>
              <a:rPr lang="en-US" dirty="0"/>
              <a:t>-1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The Random Access Memory (RAM) Model</a:t>
            </a:r>
          </a:p>
        </p:txBody>
      </p:sp>
      <p:sp>
        <p:nvSpPr>
          <p:cNvPr id="1229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05000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b="1" smtClean="0">
                <a:solidFill>
                  <a:schemeClr val="accent2"/>
                </a:solidFill>
              </a:rPr>
              <a:t>CPU.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An potentially unbounded bank of </a:t>
            </a:r>
            <a:r>
              <a:rPr lang="en-US" altLang="en-US" sz="2800" b="1" smtClean="0">
                <a:solidFill>
                  <a:schemeClr val="accent2"/>
                </a:solidFill>
              </a:rPr>
              <a:t>memory</a:t>
            </a:r>
            <a:r>
              <a:rPr lang="en-US" altLang="en-US" sz="2800" smtClean="0"/>
              <a:t> cells, each of which can hold an arbitrary number or character.</a:t>
            </a:r>
          </a:p>
        </p:txBody>
      </p:sp>
      <p:grpSp>
        <p:nvGrpSpPr>
          <p:cNvPr id="12293" name="Group 2052"/>
          <p:cNvGrpSpPr>
            <a:grpSpLocks/>
          </p:cNvGrpSpPr>
          <p:nvPr/>
        </p:nvGrpSpPr>
        <p:grpSpPr bwMode="auto">
          <a:xfrm>
            <a:off x="4572000" y="2057400"/>
            <a:ext cx="3886200" cy="2914650"/>
            <a:chOff x="3024" y="960"/>
            <a:chExt cx="2448" cy="1836"/>
          </a:xfrm>
        </p:grpSpPr>
        <p:grpSp>
          <p:nvGrpSpPr>
            <p:cNvPr id="12295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2305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2382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2384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385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2386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2387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2388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89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2383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6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2307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2336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2338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2339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2340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2374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2379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0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1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75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2376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7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8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41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2342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2362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2369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2372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73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70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71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63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2364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2367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8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65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66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3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2350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2357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2360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1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8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9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51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2352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2355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56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3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4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4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2345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2348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49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2346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47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2337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8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2309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2313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314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2315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2330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2334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5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31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2332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3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6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2324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2328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9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25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2326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7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7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2318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2322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3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19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2320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1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2310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2311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2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2296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297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298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9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00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01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02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03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04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4" name="Rectangle 2148"/>
          <p:cNvSpPr>
            <a:spLocks noChangeArrowheads="1"/>
          </p:cNvSpPr>
          <p:nvPr/>
        </p:nvSpPr>
        <p:spPr bwMode="auto">
          <a:xfrm>
            <a:off x="1371600" y="52578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latin typeface="Tahoma" panose="020B0604030504040204" pitchFamily="34" charset="0"/>
              </a:rPr>
              <a:t>Memory cells are numbered and accessing any cell in memory takes unit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&gt; n &gt;= 2 </a:t>
            </a:r>
            <a:r>
              <a:rPr lang="en-US" baseline="30000" dirty="0"/>
              <a:t>k</a:t>
            </a:r>
            <a:r>
              <a:rPr lang="en-US" dirty="0"/>
              <a:t>-1</a:t>
            </a: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Next</a:t>
            </a:r>
            <a:r>
              <a:rPr lang="en-US" dirty="0"/>
              <a:t>, take base-2 logarithms to get: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k &gt; log2(n) &gt;= k-1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•Which is equivalent to: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log2(n) &lt; k &lt;= log2(n) + 1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•Thus, binary search algorithm is O(log2(n)) in terms of the number of array locations examined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Random-Access Machine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789146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Instructions are executed one after another (no concurrency).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Admits commonly found instructions in “real” computers, data movement operations, control mechanism.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Uses common data types (integer and float).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Other properties discussed as needed.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Care must be taken since model of computation has great implications on resulting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theme/theme1.xml><?xml version="1.0" encoding="utf-8"?>
<a:theme xmlns:a="http://schemas.openxmlformats.org/drawingml/2006/main" name="nmi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4" ma:contentTypeDescription="Create a new document." ma:contentTypeScope="" ma:versionID="6a41835bc6f7998a6b4f2faf98ec8320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abd4bdcc59b801f31b6645040cd17fc6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FD7290-66AE-414A-83FE-D34B6D5CDA6A}"/>
</file>

<file path=customXml/itemProps2.xml><?xml version="1.0" encoding="utf-8"?>
<ds:datastoreItem xmlns:ds="http://schemas.openxmlformats.org/officeDocument/2006/customXml" ds:itemID="{DC4F01E1-525E-4742-A241-EFC165B697BB}"/>
</file>

<file path=customXml/itemProps3.xml><?xml version="1.0" encoding="utf-8"?>
<ds:datastoreItem xmlns:ds="http://schemas.openxmlformats.org/officeDocument/2006/customXml" ds:itemID="{2827C304-1D77-4E5C-9B2C-E7E2DB4293B4}"/>
</file>

<file path=docProps/app.xml><?xml version="1.0" encoding="utf-8"?>
<Properties xmlns="http://schemas.openxmlformats.org/officeDocument/2006/extended-properties" xmlns:vt="http://schemas.openxmlformats.org/officeDocument/2006/docPropsVTypes">
  <Template>nmims</Template>
  <TotalTime>19944</TotalTime>
  <Words>2774</Words>
  <Application>Microsoft Office PowerPoint</Application>
  <PresentationFormat>On-screen Show (4:3)</PresentationFormat>
  <Paragraphs>579</Paragraphs>
  <Slides>80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9" baseType="lpstr">
      <vt:lpstr>Arial</vt:lpstr>
      <vt:lpstr>Calibri</vt:lpstr>
      <vt:lpstr>Times New Roman</vt:lpstr>
      <vt:lpstr>Times</vt:lpstr>
      <vt:lpstr>Tahoma</vt:lpstr>
      <vt:lpstr>Wingdings</vt:lpstr>
      <vt:lpstr>Symbol</vt:lpstr>
      <vt:lpstr>MS Mincho</vt:lpstr>
      <vt:lpstr>Courier New</vt:lpstr>
      <vt:lpstr>Monotype Corsiva</vt:lpstr>
      <vt:lpstr>Gulim</vt:lpstr>
      <vt:lpstr>Lucida Console</vt:lpstr>
      <vt:lpstr>Cochin</vt:lpstr>
      <vt:lpstr>Σψμβολ</vt:lpstr>
      <vt:lpstr>ヒラギノ角ゴ Pro W3</vt:lpstr>
      <vt:lpstr>nmims</vt:lpstr>
      <vt:lpstr>Microsoft Clip Gallery</vt:lpstr>
      <vt:lpstr>Equation</vt:lpstr>
      <vt:lpstr>Microsoft Equation 3.0</vt:lpstr>
      <vt:lpstr>Analysis of Algorithms</vt:lpstr>
      <vt:lpstr>Characteristics of a good algorithm</vt:lpstr>
      <vt:lpstr>Running Time  </vt:lpstr>
      <vt:lpstr>Theoretical Analysis</vt:lpstr>
      <vt:lpstr>Pseudocode</vt:lpstr>
      <vt:lpstr>Pseudocode Details</vt:lpstr>
      <vt:lpstr>Analyzing Algorithms</vt:lpstr>
      <vt:lpstr>The Random Access Memory (RAM) Model</vt:lpstr>
      <vt:lpstr>Random-Access Machine</vt:lpstr>
      <vt:lpstr>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Estimating Running Time</vt:lpstr>
      <vt:lpstr>Order of Growth</vt:lpstr>
      <vt:lpstr>Growth Rate of Running Time</vt:lpstr>
      <vt:lpstr>Seven Important Functions</vt:lpstr>
      <vt:lpstr>Analysis of Algorithms</vt:lpstr>
      <vt:lpstr>Defining “problem size”</vt:lpstr>
      <vt:lpstr>Time Analysis</vt:lpstr>
      <vt:lpstr>Worst Case</vt:lpstr>
      <vt:lpstr>Best Case</vt:lpstr>
      <vt:lpstr>Average Case</vt:lpstr>
      <vt:lpstr>Example: Searching </vt:lpstr>
      <vt:lpstr> Linear Search</vt:lpstr>
      <vt:lpstr>How do we analyze an algorithm?</vt:lpstr>
      <vt:lpstr>Example</vt:lpstr>
      <vt:lpstr>How do we analyze an algorithm? (cont.)</vt:lpstr>
      <vt:lpstr>How do we find f(n)?</vt:lpstr>
      <vt:lpstr>How do we find f(n)?  (cont.)</vt:lpstr>
      <vt:lpstr>Comparing algorithms</vt:lpstr>
      <vt:lpstr>Understanding Rate of Growth</vt:lpstr>
      <vt:lpstr>Understanding Rate of Growth (cont’d)</vt:lpstr>
      <vt:lpstr>Example</vt:lpstr>
      <vt:lpstr>Example</vt:lpstr>
      <vt:lpstr>Rate of Growth ≡Asymptotic Analysis</vt:lpstr>
      <vt:lpstr>Growth Function</vt:lpstr>
      <vt:lpstr>Asymptotic Notation</vt:lpstr>
      <vt:lpstr>Asymptotic Notation</vt:lpstr>
      <vt:lpstr>The Θ-Notation</vt:lpstr>
      <vt:lpstr>Asymptotic   Notation</vt:lpstr>
      <vt:lpstr>The O-Notation</vt:lpstr>
      <vt:lpstr>Asymptotic  O Notation</vt:lpstr>
      <vt:lpstr>The Ω-Notation</vt:lpstr>
      <vt:lpstr>Asymptotic Notation</vt:lpstr>
      <vt:lpstr>Big-O Notation - Examples</vt:lpstr>
      <vt:lpstr>Big-O Notation - Examples</vt:lpstr>
      <vt:lpstr>Common orders of magnitude</vt:lpstr>
      <vt:lpstr>PowerPoint Presentation</vt:lpstr>
      <vt:lpstr>Estimating running time</vt:lpstr>
      <vt:lpstr>Estimate running time (cont.)</vt:lpstr>
      <vt:lpstr>Running time of various statements</vt:lpstr>
      <vt:lpstr>Examples</vt:lpstr>
      <vt:lpstr>Examples (cont.’d)</vt:lpstr>
      <vt:lpstr>Examples (cont.’d)</vt:lpstr>
      <vt:lpstr>Examples (cont.’d)</vt:lpstr>
      <vt:lpstr>Examples (cont.’d)</vt:lpstr>
      <vt:lpstr>Standard Notation and  Common Functions</vt:lpstr>
      <vt:lpstr>Standard Notation and  Common Functions</vt:lpstr>
      <vt:lpstr>Standard Notation and  Common Functions</vt:lpstr>
      <vt:lpstr>Standard Notation and  Common Functions</vt:lpstr>
      <vt:lpstr>Standard Notation and  Common Functions</vt:lpstr>
      <vt:lpstr>Standard Notation and  Common Functions</vt:lpstr>
      <vt:lpstr>Asymptotic Running Time  of Algorithms</vt:lpstr>
      <vt:lpstr>Things to Remember</vt:lpstr>
      <vt:lpstr>Things to Remember</vt:lpstr>
      <vt:lpstr>Analysis of Binary Search</vt:lpstr>
      <vt:lpstr>Analyzing Linear Search Algorithm </vt:lpstr>
      <vt:lpstr>Search Algorithm : Binary Search</vt:lpstr>
      <vt:lpstr>Analyzing Binary Search</vt:lpstr>
      <vt:lpstr>Analyzing Binary Search (Contd.)</vt:lpstr>
      <vt:lpstr>Analyzing Binary Search (Contd.)</vt:lpstr>
      <vt:lpstr>Analyzing Binary Search (Contd.)</vt:lpstr>
      <vt:lpstr>Analyzing Binary Search (Contd.)</vt:lpstr>
      <vt:lpstr>Analyzing Binary Search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Sorted Lists</dc:title>
  <dc:creator>Abhay K Kolhe</dc:creator>
  <cp:lastModifiedBy>Abhay Kolhe</cp:lastModifiedBy>
  <cp:revision>156</cp:revision>
  <dcterms:created xsi:type="dcterms:W3CDTF">2001-02-09T23:50:01Z</dcterms:created>
  <dcterms:modified xsi:type="dcterms:W3CDTF">2020-07-02T18:42:20Z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