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329" r:id="rId2"/>
    <p:sldId id="330" r:id="rId3"/>
    <p:sldId id="331" r:id="rId4"/>
    <p:sldId id="332" r:id="rId5"/>
    <p:sldId id="336" r:id="rId6"/>
    <p:sldId id="337" r:id="rId7"/>
    <p:sldId id="338" r:id="rId8"/>
    <p:sldId id="333" r:id="rId9"/>
    <p:sldId id="334" r:id="rId10"/>
    <p:sldId id="335" r:id="rId11"/>
    <p:sldId id="257" r:id="rId12"/>
    <p:sldId id="258" r:id="rId13"/>
    <p:sldId id="259" r:id="rId14"/>
    <p:sldId id="260" r:id="rId15"/>
    <p:sldId id="262" r:id="rId16"/>
    <p:sldId id="339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0" r:id="rId34"/>
    <p:sldId id="279" r:id="rId35"/>
    <p:sldId id="281" r:id="rId36"/>
    <p:sldId id="282" r:id="rId37"/>
    <p:sldId id="283" r:id="rId38"/>
    <p:sldId id="284" r:id="rId39"/>
    <p:sldId id="285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1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8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5.xml"/><Relationship Id="rId13" Type="http://schemas.openxmlformats.org/officeDocument/2006/relationships/slide" Target="slides/slide50.xml"/><Relationship Id="rId18" Type="http://schemas.openxmlformats.org/officeDocument/2006/relationships/slide" Target="slides/slide60.xml"/><Relationship Id="rId3" Type="http://schemas.openxmlformats.org/officeDocument/2006/relationships/slide" Target="slides/slide13.xml"/><Relationship Id="rId21" Type="http://schemas.openxmlformats.org/officeDocument/2006/relationships/slide" Target="slides/slide63.xml"/><Relationship Id="rId7" Type="http://schemas.openxmlformats.org/officeDocument/2006/relationships/slide" Target="slides/slide44.xml"/><Relationship Id="rId12" Type="http://schemas.openxmlformats.org/officeDocument/2006/relationships/slide" Target="slides/slide49.xml"/><Relationship Id="rId17" Type="http://schemas.openxmlformats.org/officeDocument/2006/relationships/slide" Target="slides/slide59.xml"/><Relationship Id="rId2" Type="http://schemas.openxmlformats.org/officeDocument/2006/relationships/slide" Target="slides/slide12.xml"/><Relationship Id="rId16" Type="http://schemas.openxmlformats.org/officeDocument/2006/relationships/slide" Target="slides/slide58.xml"/><Relationship Id="rId20" Type="http://schemas.openxmlformats.org/officeDocument/2006/relationships/slide" Target="slides/slide62.xml"/><Relationship Id="rId1" Type="http://schemas.openxmlformats.org/officeDocument/2006/relationships/slide" Target="slides/slide11.xml"/><Relationship Id="rId6" Type="http://schemas.openxmlformats.org/officeDocument/2006/relationships/slide" Target="slides/slide43.xml"/><Relationship Id="rId11" Type="http://schemas.openxmlformats.org/officeDocument/2006/relationships/slide" Target="slides/slide48.xml"/><Relationship Id="rId5" Type="http://schemas.openxmlformats.org/officeDocument/2006/relationships/slide" Target="slides/slide42.xml"/><Relationship Id="rId15" Type="http://schemas.openxmlformats.org/officeDocument/2006/relationships/slide" Target="slides/slide57.xml"/><Relationship Id="rId10" Type="http://schemas.openxmlformats.org/officeDocument/2006/relationships/slide" Target="slides/slide47.xml"/><Relationship Id="rId19" Type="http://schemas.openxmlformats.org/officeDocument/2006/relationships/slide" Target="slides/slide61.xml"/><Relationship Id="rId4" Type="http://schemas.openxmlformats.org/officeDocument/2006/relationships/slide" Target="slides/slide14.xml"/><Relationship Id="rId9" Type="http://schemas.openxmlformats.org/officeDocument/2006/relationships/slide" Target="slides/slide46.xml"/><Relationship Id="rId14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B898A6-EE2B-4D7A-9490-D5A1112E14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D43B952-8E3E-4571-B99E-598121053F0E}" type="datetimeFigureOut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FE935A-B9E2-4B8E-A7E3-084AC03EC7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F0A701-1CDC-417E-A6C7-D4A66ACE538A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949F1A-420E-4AA5-86A5-8984D822F390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F1D1C7-A87A-47FE-B8EE-ECA9A2D34F1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A3D29-8436-4B3E-B63C-5F880B1AD3C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A3D29-8436-4B3E-B63C-5F880B1AD3C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A3D29-8436-4B3E-B63C-5F880B1AD3C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A3D29-8436-4B3E-B63C-5F880B1AD3C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3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C1F35C-331E-48D9-A196-5A48A39DA588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01675" indent="-269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810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128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44688" indent="-2159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18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590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162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73488" indent="-215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82DAB9-3BD7-47DC-A945-DE62B2CAB60D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BCB26-7D37-4042-B36E-E780B127E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4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04B6A-2AC2-4F4D-AA6A-50972E75C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0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12105-8C8D-452C-8B84-4F9C76EDF5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5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44D89-9F11-46CE-9010-70F25E6F4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DD4BC-D5B0-4548-ABA9-65AB35D0C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31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84D23-60AF-40AB-BBF7-C726A82FF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32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099D8-CB1E-4FB4-B145-1992D55E2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14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6E8A0-DBB5-48BB-B984-21E4F95BF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3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D87B4-6218-43B5-A5E0-79DDF44A85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7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19AA6-8B33-4E37-9B81-C51683E21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60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02FB9-5E4E-4F57-BCC9-530A1D0AE0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4E63529-91A3-48B0-B5F4-A84BDFB869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en-US" smtClean="0"/>
              <a:t>Divide and Conquer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 Sort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1E1546-34C9-4DFC-8889-DBDFB1F7904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Given an array of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elements (e.g., integers):</a:t>
            </a:r>
          </a:p>
          <a:p>
            <a:pPr eaLnBrk="1" hangingPunct="1"/>
            <a:r>
              <a:rPr lang="en-US" altLang="en-US" sz="2800" smtClean="0"/>
              <a:t>If array only contains one element, return</a:t>
            </a:r>
          </a:p>
          <a:p>
            <a:pPr eaLnBrk="1" hangingPunct="1"/>
            <a:r>
              <a:rPr lang="en-US" altLang="en-US" sz="2800" smtClean="0"/>
              <a:t>Else</a:t>
            </a:r>
          </a:p>
          <a:p>
            <a:pPr lvl="1" eaLnBrk="1" hangingPunct="1"/>
            <a:r>
              <a:rPr lang="en-US" altLang="en-US" sz="2400" smtClean="0"/>
              <a:t>pick one element to use as </a:t>
            </a:r>
            <a:r>
              <a:rPr lang="en-US" altLang="en-US" sz="2400" i="1" smtClean="0"/>
              <a:t>pivot.</a:t>
            </a:r>
          </a:p>
          <a:p>
            <a:pPr lvl="1" eaLnBrk="1" hangingPunct="1"/>
            <a:r>
              <a:rPr lang="en-US" altLang="en-US" sz="2400" smtClean="0"/>
              <a:t>Partition elements into two sub-arrays:</a:t>
            </a:r>
          </a:p>
          <a:p>
            <a:pPr lvl="2" eaLnBrk="1" hangingPunct="1"/>
            <a:r>
              <a:rPr lang="en-US" altLang="en-US" sz="2000" smtClean="0"/>
              <a:t>Elements less than or equal to pivot</a:t>
            </a:r>
          </a:p>
          <a:p>
            <a:pPr lvl="2" eaLnBrk="1" hangingPunct="1"/>
            <a:r>
              <a:rPr lang="en-US" altLang="en-US" sz="2000" smtClean="0"/>
              <a:t>Elements greater than pivot</a:t>
            </a:r>
          </a:p>
          <a:p>
            <a:pPr lvl="1" eaLnBrk="1" hangingPunct="1"/>
            <a:r>
              <a:rPr lang="en-US" altLang="en-US" sz="2400" smtClean="0"/>
              <a:t>Quicksort two sub-arrays</a:t>
            </a:r>
          </a:p>
          <a:p>
            <a:pPr lvl="1" eaLnBrk="1" hangingPunct="1"/>
            <a:r>
              <a:rPr lang="en-US" altLang="en-US" sz="2400" smtClean="0"/>
              <a:t>Return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8274A8-2BD6-4DBD-8E38-246456D9EF4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We are given array of n integers to sort: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CDCB3D-A5B1-405D-9698-66C64CE8E62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Pick Pivot Element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There are a number of ways to pick the pivot element.  In this example, we will use the first element in the array: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76861B-E09E-4136-8A51-36138AC74A2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Partitioning Array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Given a pivot, partition the elements of the array such that the resulting array consists of: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One sub-array that contains elements &gt;= pivot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Another sub-array that contains elements &lt; pivot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The sub-arrays are stored in the original data array.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Partitioning loops through, swapping elements below/above pivot.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B9EB72-705E-44CA-A0A4-A712778ABB2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3325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3327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3AF2CE-D10E-47CA-8B4D-38618ADEBA4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3325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3327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3AF2CE-D10E-47CA-8B4D-38618ADEBA4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++too_big_index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D29EC5-108B-4287-B5F3-9015FFB3DD0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++too_big_index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8A9D6E-7085-4F38-9FD6-B549F2EB43F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CEE9C6-AB0E-47EA-94F1-07C3DCF0F94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General Concept of Divide &amp; Conquer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/>
              <a:t>Given a function to compute on </a:t>
            </a:r>
            <a:r>
              <a:rPr lang="en-US" altLang="en-US" i="1" smtClean="0"/>
              <a:t>n</a:t>
            </a:r>
            <a:r>
              <a:rPr lang="en-US" altLang="en-US" smtClean="0"/>
              <a:t> inputs, the divide-and-conquer strategy consists of: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/>
              <a:t>splitting the inputs into k distinct subsets, 1</a:t>
            </a:r>
            <a:r>
              <a:rPr lang="en-US" altLang="en-US" smtClean="0">
                <a:sym typeface="Symbol" pitchFamily="18" charset="2"/>
              </a:rPr>
              <a:t>kn, yielding k subproblems.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solving these subproblems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combining the subsolutions into solution of the whole.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if the subproblems are relatively large, then divide_Conquer is applied again.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if the subproblems are small, the are solved without splitting.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5D01011-61DE-4547-A6BE-13348D22802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33ABDE-8A0A-4BD0-BA36-2FA94F4E5D9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1D5180-C637-4D35-AAAC-C1DCADE75C9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498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CEFEB2-443E-4DA1-BBA8-0AC3944E376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33A5CA-52BF-4AAB-A69E-93444BC5923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D48269-46F6-4431-A16D-22C552308C9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67D47C-8C05-4967-BF46-B3C43B8859D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B5EF7B-A2FF-4028-BA87-FE55EA98CCB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0B9D59-5632-4200-BF48-E03F85F01BB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EBFA91-4125-4AC6-BCCC-F71BFB6096D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B9FB98-1112-4763-8D54-56D64A1EB1C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Divide and Conquer Algorithm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en-US" sz="17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Divide_Conquer(problem P)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if Small(P) return S(P);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divide P into smaller instances 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Apply Divide_Conquer to each of these subproblems;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  return Combine(Divide_Conque(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), Divide_Conque(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),…, Divide_Conque(</a:t>
            </a:r>
            <a:r>
              <a:rPr lang="en-US" altLang="en-US" sz="17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7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75A052-95A8-43D0-BC74-5F9B7B0FA0B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42108F-5007-4390-BAAD-C0F3BE38CEA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D2DE93-EA7A-4A9F-B1E7-64EB8475C3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FF23F0-F451-4475-BCC0-7C05DBEF026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51ADDA-4213-444A-B11E-F4757EFA7CE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9F8D03-3878-4D71-B9A6-CF0BFACB1E2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++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--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 &lt;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swap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] and data[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While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too_small_index</a:t>
            </a:r>
            <a:r>
              <a:rPr lang="en-US" altLang="en-US" sz="2400" dirty="0">
                <a:latin typeface="Times New Roman" panose="02020603050405020304" pitchFamily="18" charset="0"/>
              </a:rPr>
              <a:t> 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too_big_index</a:t>
            </a:r>
            <a:r>
              <a:rPr lang="en-US" altLang="en-US" sz="2400" dirty="0">
                <a:latin typeface="Times New Roman" panose="02020603050405020304" pitchFamily="18" charset="0"/>
              </a:rPr>
              <a:t>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4DEEBC-C95A-4D96-A55D-26053C09F40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ADBFDA-AB26-4B28-BF40-027C7F2A489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AFCB67-71E3-40AA-BE46-E7707D9E559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84BA3ED-1101-43D0-A90A-2068C8A9C5E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4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E6C19E-4DA8-484C-B43B-FAC4C70BB97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Divde_Conquer recurrence relation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computing time of </a:t>
            </a:r>
            <a:r>
              <a:rPr lang="en-US" altLang="en-US" dirty="0" err="1" smtClean="0"/>
              <a:t>Divde_Conquer</a:t>
            </a:r>
            <a:r>
              <a:rPr lang="en-US" altLang="en-US" dirty="0" smtClean="0"/>
              <a:t> is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457200" y="3048000"/>
            <a:ext cx="8382000" cy="1165225"/>
            <a:chOff x="336" y="1493"/>
            <a:chExt cx="5280" cy="734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/>
          </p:nvGraphicFramePr>
          <p:xfrm>
            <a:off x="336" y="1532"/>
            <a:ext cx="4512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4" imgW="2501900" imgH="482600" progId="Equation.3">
                    <p:embed/>
                  </p:oleObj>
                </mc:Choice>
                <mc:Fallback>
                  <p:oleObj name="Equation" r:id="rId4" imgW="2501900" imgH="482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532"/>
                          <a:ext cx="4512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4752" y="1493"/>
              <a:ext cx="86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otherwise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CF0B04-FBBA-4E22-82CC-C7223A4D29C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Partition Result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&gt; data[pivot]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78B550-D4A4-4C57-8953-03F30511D34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Recursion: Quicksort Sub-arrays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&lt;= data[pivot]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&gt; data[pivot]</a:t>
            </a:r>
          </a:p>
        </p:txBody>
      </p:sp>
      <p:sp>
        <p:nvSpPr>
          <p:cNvPr id="39955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56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C46AE5-0111-4FA7-81F5-5CC28257B82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Assume that keys are random, uniformly distributed.</a:t>
            </a:r>
          </a:p>
          <a:p>
            <a:pPr eaLnBrk="1" hangingPunct="1"/>
            <a:r>
              <a:rPr lang="en-US" altLang="en-US" smtClean="0"/>
              <a:t>What is best case running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5DC02B-1C5A-4303-8D9A-8A4E20FEC51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82A2E6-300F-4CF3-93FA-C696E51A739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  <a:p>
            <a:pPr marL="990600" lvl="1" indent="-533400" eaLnBrk="1" hangingPunct="1"/>
            <a:r>
              <a:rPr lang="en-US" altLang="en-US" smtClean="0"/>
              <a:t>Depth of recursion tree?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4263B4-26DD-4692-AD23-3D3E218413C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  <a:p>
            <a:pPr marL="990600" lvl="1" indent="-533400" eaLnBrk="1" hangingPunct="1"/>
            <a:r>
              <a:rPr lang="en-US" altLang="en-US" smtClean="0"/>
              <a:t>Depth of recursion tree? O(log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264379-B2FD-4B51-ADCB-CC9841B2A31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  <a:p>
            <a:pPr marL="990600" lvl="1" indent="-533400" eaLnBrk="1" hangingPunct="1"/>
            <a:r>
              <a:rPr lang="en-US" altLang="en-US" smtClean="0"/>
              <a:t>Depth of recursion tree? O(log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marL="990600" lvl="1" indent="-533400" eaLnBrk="1" hangingPunct="1"/>
            <a:r>
              <a:rPr lang="en-US" altLang="en-US" smtClean="0"/>
              <a:t>Number of accesses in partition?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BEC908-3BDE-4CC7-9348-B4D6171CFE7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What is best case running time?</a:t>
            </a:r>
          </a:p>
          <a:p>
            <a:pPr marL="990600" lvl="1" indent="-533400" eaLnBrk="1" hangingPunct="1"/>
            <a:r>
              <a:rPr lang="en-US" altLang="en-US" smtClean="0"/>
              <a:t>Recursion: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Partition splits array in two sub-arrays of size n/2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/>
              <a:t>Quicksort each sub-array</a:t>
            </a:r>
          </a:p>
          <a:p>
            <a:pPr marL="990600" lvl="1" indent="-533400" eaLnBrk="1" hangingPunct="1"/>
            <a:r>
              <a:rPr lang="en-US" altLang="en-US" smtClean="0"/>
              <a:t>Depth of recursion tree? O(log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marL="990600" lvl="1" indent="-533400" eaLnBrk="1" hangingPunct="1"/>
            <a:r>
              <a:rPr lang="en-US" altLang="en-US" smtClean="0"/>
              <a:t>Number of accesses in partition? O(n)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726C58-81BE-428D-9188-B949EE74381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Best case running time: O(n 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marL="609600" indent="-609600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FFAACD-1E58-49E0-9DC8-CD0D8C9C00C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mtClean="0"/>
              <a:t>Best case running time: O(n 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marL="609600" indent="-609600" eaLnBrk="1" hangingPunct="1"/>
            <a:r>
              <a:rPr lang="en-US" altLang="en-US" smtClean="0"/>
              <a:t>Worst case running time?</a:t>
            </a:r>
          </a:p>
          <a:p>
            <a:pPr marL="609600" indent="-609600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EB63C4-BC83-46DC-8FC8-49BD583B151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Divde_Conquer recurrence relation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computing time of </a:t>
            </a:r>
            <a:r>
              <a:rPr lang="en-US" altLang="en-US" dirty="0" err="1" smtClean="0"/>
              <a:t>Divde_Conquer</a:t>
            </a:r>
            <a:r>
              <a:rPr lang="en-US" altLang="en-US" dirty="0" smtClean="0"/>
              <a:t> is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dirty="0" smtClean="0">
                <a:solidFill>
                  <a:srgbClr val="00B050"/>
                </a:solidFill>
              </a:rPr>
              <a:t>(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B050"/>
                </a:solidFill>
              </a:rPr>
              <a:t>) is the time for </a:t>
            </a:r>
            <a:r>
              <a:rPr lang="en-US" altLang="en-US" dirty="0" err="1" smtClean="0">
                <a:solidFill>
                  <a:srgbClr val="00B050"/>
                </a:solidFill>
              </a:rPr>
              <a:t>Divde_Conquer</a:t>
            </a:r>
            <a:r>
              <a:rPr lang="en-US" altLang="en-US" dirty="0" smtClean="0">
                <a:solidFill>
                  <a:srgbClr val="00B050"/>
                </a:solidFill>
              </a:rPr>
              <a:t> on any input size 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B050"/>
                </a:solidFill>
              </a:rPr>
              <a:t>.</a:t>
            </a:r>
            <a:endParaRPr lang="en-US" altLang="en-US" dirty="0" smtClean="0">
              <a:solidFill>
                <a:srgbClr val="00B050"/>
              </a:solidFill>
            </a:endParaRPr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550863" y="2370138"/>
            <a:ext cx="8364538" cy="1092200"/>
            <a:chOff x="347" y="1493"/>
            <a:chExt cx="5269" cy="688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9621743"/>
                </p:ext>
              </p:extLst>
            </p:nvPr>
          </p:nvGraphicFramePr>
          <p:xfrm>
            <a:off x="347" y="1577"/>
            <a:ext cx="4489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4" imgW="2489040" imgH="419040" progId="Equation.3">
                    <p:embed/>
                  </p:oleObj>
                </mc:Choice>
                <mc:Fallback>
                  <p:oleObj name="Equation" r:id="rId4" imgW="2489040" imgH="419040" progId="Equation.3">
                    <p:embed/>
                    <p:pic>
                      <p:nvPicPr>
                        <p:cNvPr id="512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1577"/>
                          <a:ext cx="4489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4752" y="1493"/>
              <a:ext cx="86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otherwise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CF0B04-FBBA-4E22-82CC-C7223A4D29C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Quicksort: Worst Case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Assume first element is chosen as pivot.</a:t>
            </a:r>
          </a:p>
          <a:p>
            <a:pPr eaLnBrk="1" hangingPunct="1"/>
            <a:r>
              <a:rPr lang="en-US" altLang="en-US" smtClean="0"/>
              <a:t>Assume we get array that is already in order: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438400" y="35814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0480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6576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2672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8768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0960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7056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62000" y="36718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2482850" y="41910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2362200" y="49530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6705600" y="4967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V="1">
            <a:off x="7391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V="1">
            <a:off x="3124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DC81D7-BAFF-4840-B73A-EC10F80D628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79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Rectangle 19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181" name="Rectangle 20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0182" name="Rectangle 21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0183" name="Rectangle 22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0184" name="Rectangle 23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0185" name="Rectangle 24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0186" name="Rectangle 25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0187" name="Rectangle 26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0188" name="Rectangle 27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0189" name="Text Box 28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0190" name="Text Box 29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0191" name="Text Box 30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50192" name="Line 31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Text Box 33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517566-EDFE-4681-976C-6113588CD14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51218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9455C4-C188-4FB3-9DBC-99463E1DE6F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52242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CD9F35-A1E6-4844-91C8-BAF50D5D616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too_big_index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too_small_index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843977-F6EE-4055-A9FC-0EFAB3E8510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data[too_big_index] &lt;=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++too_big_index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data[too_small_index] &gt; data[pivot]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--too_small_index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If too_big_index &lt; too_small_index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swap data[too_big_index] and data[too_small_index]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While too_small_index &gt; too_big_index, go to 1.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Swap data[too_small_index] and data[pivot_index]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pivot_index = 0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[0]    [1]   [2]    [3]   [4]   [5]    [6]   [7]   [8]</a:t>
            </a:r>
          </a:p>
        </p:txBody>
      </p:sp>
      <p:sp>
        <p:nvSpPr>
          <p:cNvPr id="54287" name="AutoShape 20"/>
          <p:cNvSpPr>
            <a:spLocks/>
          </p:cNvSpPr>
          <p:nvPr/>
        </p:nvSpPr>
        <p:spPr bwMode="auto">
          <a:xfrm rot="5400000" flipV="1">
            <a:off x="5410200" y="18288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88" name="Line 21"/>
          <p:cNvSpPr>
            <a:spLocks noChangeShapeType="1"/>
          </p:cNvSpPr>
          <p:nvPr/>
        </p:nvSpPr>
        <p:spPr bwMode="auto">
          <a:xfrm>
            <a:off x="30480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22"/>
          <p:cNvSpPr>
            <a:spLocks noChangeShapeType="1"/>
          </p:cNvSpPr>
          <p:nvPr/>
        </p:nvSpPr>
        <p:spPr bwMode="auto">
          <a:xfrm>
            <a:off x="3124200" y="5943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23"/>
          <p:cNvSpPr txBox="1">
            <a:spLocks noChangeArrowheads="1"/>
          </p:cNvSpPr>
          <p:nvPr/>
        </p:nvSpPr>
        <p:spPr bwMode="auto">
          <a:xfrm>
            <a:off x="3124200" y="60198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&gt; data[pivot]</a:t>
            </a:r>
          </a:p>
        </p:txBody>
      </p:sp>
      <p:sp>
        <p:nvSpPr>
          <p:cNvPr id="54291" name="Line 24"/>
          <p:cNvSpPr>
            <a:spLocks noChangeShapeType="1"/>
          </p:cNvSpPr>
          <p:nvPr/>
        </p:nvSpPr>
        <p:spPr bwMode="auto">
          <a:xfrm>
            <a:off x="24384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5"/>
          <p:cNvSpPr>
            <a:spLocks noChangeShapeType="1"/>
          </p:cNvSpPr>
          <p:nvPr/>
        </p:nvSpPr>
        <p:spPr bwMode="auto">
          <a:xfrm flipH="1">
            <a:off x="381000" y="594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Text Box 26"/>
          <p:cNvSpPr txBox="1">
            <a:spLocks noChangeArrowheads="1"/>
          </p:cNvSpPr>
          <p:nvPr/>
        </p:nvSpPr>
        <p:spPr bwMode="auto">
          <a:xfrm>
            <a:off x="457200" y="60198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&lt;= data[pivot]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F86206-0851-4355-BDA6-F86F1FA18EA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Worst case running time?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Recursion: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Partition splits array in two sub-arrays: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one sub-array of size 0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the other sub-array of size n-1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Quicksort each sub-array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Depth of recursion tree? 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1FA54C-4198-444A-BC1B-7EA73154E7A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Worst case running time?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Recursion: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Partition splits array in two sub-arrays: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one sub-array of size 0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the other sub-array of size n-1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Quicksort each sub-array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Depth of recursion tree? O(n)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A6D943-F22F-425E-9804-0AA1EBEC540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Worst case running time?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Recursion: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Partition splits array in two sub-arrays: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one sub-array of size 0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the other sub-array of size n-1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Quicksort each sub-array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Depth of recursion tree? O(n)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Number of accesses per partition? 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1F9F27-03D5-46F2-96DE-CFCE18B0A1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Worst case running time?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Recursion: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Partition splits array in two sub-arrays: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one sub-array of size 0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smtClean="0"/>
              <a:t>the other sub-array of size n-1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smtClean="0"/>
              <a:t>Quicksort each sub-array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Depth of recursion tree? O(n)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Number of accesses per partition? O(n)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3DE873-CB0A-4F64-8F5F-DF7803B30BC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Divde_Conquer recurrence relation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computing time of </a:t>
            </a:r>
            <a:r>
              <a:rPr lang="en-US" altLang="en-US" dirty="0" err="1" smtClean="0"/>
              <a:t>Divde_Conquer</a:t>
            </a:r>
            <a:r>
              <a:rPr lang="en-US" altLang="en-US" dirty="0" smtClean="0"/>
              <a:t> is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) is the time for </a:t>
            </a:r>
            <a:r>
              <a:rPr lang="en-US" alt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Divde_Conquer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on any input size 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rgbClr val="00B050"/>
                </a:solidFill>
              </a:rPr>
              <a:t>(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B050"/>
                </a:solidFill>
              </a:rPr>
              <a:t>) is the time to compute the answer directly (for small inputs)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1060450" y="2330451"/>
            <a:ext cx="7854950" cy="1306513"/>
            <a:chOff x="668" y="1468"/>
            <a:chExt cx="4948" cy="823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201381"/>
                </p:ext>
              </p:extLst>
            </p:nvPr>
          </p:nvGraphicFramePr>
          <p:xfrm>
            <a:off x="668" y="1468"/>
            <a:ext cx="3847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4" imgW="2133360" imgH="571320" progId="Equation.3">
                    <p:embed/>
                  </p:oleObj>
                </mc:Choice>
                <mc:Fallback>
                  <p:oleObj name="Equation" r:id="rId4" imgW="2133360" imgH="571320" progId="Equation.3">
                    <p:embed/>
                    <p:pic>
                      <p:nvPicPr>
                        <p:cNvPr id="512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1468"/>
                          <a:ext cx="3847" cy="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4752" y="1493"/>
              <a:ext cx="86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otherwise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CF0B04-FBBA-4E22-82CC-C7223A4D29C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/>
            <a:r>
              <a:rPr lang="en-US" altLang="en-US" sz="2800" smtClean="0"/>
              <a:t>Worst case running time: O(n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)!!!</a:t>
            </a:r>
          </a:p>
          <a:p>
            <a:pPr marL="990600" lvl="1" indent="-533400" eaLnBrk="1" hangingPunct="1"/>
            <a:endParaRPr lang="en-US" altLang="en-US" smtClean="0"/>
          </a:p>
          <a:p>
            <a:pPr marL="609600" indent="-609600" eaLnBrk="1" hangingPunct="1"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2AB8A0-BD73-4521-AE02-2A232F20B8E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smtClean="0"/>
              <a:t>Assume that keys are random, uniformly distributed.</a:t>
            </a:r>
          </a:p>
          <a:p>
            <a:pPr marL="609600" indent="-609600" eaLnBrk="1" hangingPunct="1"/>
            <a:r>
              <a:rPr lang="en-US" altLang="en-US" sz="2800" smtClean="0"/>
              <a:t>Best case running time: O(n log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n)</a:t>
            </a:r>
          </a:p>
          <a:p>
            <a:pPr marL="609600" indent="-609600" eaLnBrk="1" hangingPunct="1"/>
            <a:r>
              <a:rPr lang="en-US" altLang="en-US" sz="2800" smtClean="0"/>
              <a:t>Worst case running time: O(n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)!!!</a:t>
            </a:r>
          </a:p>
          <a:p>
            <a:pPr marL="609600" indent="-609600" eaLnBrk="1" hangingPunct="1"/>
            <a:r>
              <a:rPr lang="en-US" altLang="en-US" sz="2800" smtClean="0"/>
              <a:t>What can we do to avoid worst case?</a:t>
            </a:r>
          </a:p>
          <a:p>
            <a:pPr marL="990600" lvl="1" indent="-533400" eaLnBrk="1" hangingPunct="1"/>
            <a:endParaRPr lang="en-US" altLang="en-US" smtClean="0"/>
          </a:p>
          <a:p>
            <a:pPr marL="609600" indent="-609600" eaLnBrk="1" hangingPunct="1">
              <a:buFontTx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A569E4-1764-4B30-A57B-F9FD8AEA435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Improved Pivot Selection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800" smtClean="0"/>
              <a:t>Pick median value of three elements from data array: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800" smtClean="0"/>
              <a:t>	data[0], data[n/2], and data[n-1].</a:t>
            </a:r>
          </a:p>
          <a:p>
            <a:pPr marL="609600" indent="-609600" eaLnBrk="1" hangingPunct="1">
              <a:buFontTx/>
              <a:buNone/>
            </a:pPr>
            <a:endParaRPr lang="en-US" altLang="en-US" sz="2800" smtClean="0"/>
          </a:p>
          <a:p>
            <a:pPr marL="609600" indent="-609600" eaLnBrk="1" hangingPunct="1">
              <a:buFontTx/>
              <a:buNone/>
            </a:pPr>
            <a:r>
              <a:rPr lang="en-US" altLang="en-US" sz="2800" smtClean="0"/>
              <a:t>Use this median value as pivot.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FBE8CA-2C5D-4578-BC8D-3D48480BC64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Improving Performance of Quicksort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Improved selection of pivot.</a:t>
            </a:r>
          </a:p>
          <a:p>
            <a:pPr eaLnBrk="1" hangingPunct="1"/>
            <a:r>
              <a:rPr lang="en-US" altLang="en-US" smtClean="0"/>
              <a:t>For sub-arrays of size 3 or less, apply brute force search:</a:t>
            </a:r>
          </a:p>
          <a:p>
            <a:pPr lvl="1" eaLnBrk="1" hangingPunct="1"/>
            <a:r>
              <a:rPr lang="en-US" altLang="en-US" smtClean="0"/>
              <a:t>Sub-array of size 1: trivial</a:t>
            </a:r>
          </a:p>
          <a:p>
            <a:pPr lvl="1" eaLnBrk="1" hangingPunct="1"/>
            <a:r>
              <a:rPr lang="en-US" altLang="en-US" smtClean="0"/>
              <a:t>Sub-array of size 2:</a:t>
            </a:r>
          </a:p>
          <a:p>
            <a:pPr lvl="2" eaLnBrk="1" hangingPunct="1"/>
            <a:r>
              <a:rPr lang="en-US" altLang="en-US" smtClean="0"/>
              <a:t>if(data[first] &gt; data[second]) swap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BE2FD8-5DA3-47EC-9FDA-363C8A560C3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Divde_Conquer recurrence relation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computing time of </a:t>
            </a:r>
            <a:r>
              <a:rPr lang="en-US" altLang="en-US" dirty="0" err="1" smtClean="0"/>
              <a:t>Divde_Conquer</a:t>
            </a:r>
            <a:r>
              <a:rPr lang="en-US" altLang="en-US" dirty="0" smtClean="0"/>
              <a:t> is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 lvl="1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 is the time for </a:t>
            </a:r>
            <a:r>
              <a:rPr lang="en-US" alt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Divde_Conquer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on any input size 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 is the time to compute the answer directly (for small inputs)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smtClean="0">
                <a:solidFill>
                  <a:srgbClr val="00B050"/>
                </a:solidFill>
              </a:rPr>
              <a:t>(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solidFill>
                  <a:srgbClr val="00B050"/>
                </a:solidFill>
              </a:rPr>
              <a:t>) is the time for dividing 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solidFill>
                  <a:srgbClr val="00B050"/>
                </a:solidFill>
              </a:rPr>
              <a:t> and combining the solutions. </a:t>
            </a:r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623888" y="2330451"/>
            <a:ext cx="8291513" cy="1306513"/>
            <a:chOff x="393" y="1468"/>
            <a:chExt cx="5223" cy="823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779492"/>
                </p:ext>
              </p:extLst>
            </p:nvPr>
          </p:nvGraphicFramePr>
          <p:xfrm>
            <a:off x="393" y="1468"/>
            <a:ext cx="4398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Equation" r:id="rId4" imgW="2438280" imgH="571320" progId="Equation.3">
                    <p:embed/>
                  </p:oleObj>
                </mc:Choice>
                <mc:Fallback>
                  <p:oleObj name="Equation" r:id="rId4" imgW="2438280" imgH="571320" progId="Equation.3">
                    <p:embed/>
                    <p:pic>
                      <p:nvPicPr>
                        <p:cNvPr id="512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" y="1468"/>
                          <a:ext cx="4398" cy="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4752" y="1493"/>
              <a:ext cx="86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small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otherwise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CF0B04-FBBA-4E22-82CC-C7223A4D29C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Three Steps of The Divide and Conquer Approach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The most well known algorithm design strategy: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altLang="en-US" b="1" dirty="0" smtClean="0">
                <a:solidFill>
                  <a:srgbClr val="00B050"/>
                </a:solidFill>
              </a:rPr>
              <a:t>Divide</a:t>
            </a:r>
            <a:r>
              <a:rPr lang="en-US" altLang="en-US" dirty="0" smtClean="0"/>
              <a:t> the problem into two or more smaller </a:t>
            </a:r>
            <a:r>
              <a:rPr lang="en-US" altLang="en-US" dirty="0" smtClean="0"/>
              <a:t>sub problems.</a:t>
            </a:r>
            <a:endParaRPr lang="en-US" altLang="en-US" dirty="0" smtClean="0"/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endParaRPr lang="en-US" altLang="en-US" dirty="0" smtClean="0"/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altLang="en-US" b="1" dirty="0" smtClean="0">
                <a:solidFill>
                  <a:srgbClr val="00B050"/>
                </a:solidFill>
              </a:rPr>
              <a:t>Conquer</a:t>
            </a:r>
            <a:r>
              <a:rPr lang="en-US" altLang="en-US" dirty="0" smtClean="0"/>
              <a:t> the </a:t>
            </a:r>
            <a:r>
              <a:rPr lang="en-US" altLang="en-US" dirty="0" smtClean="0"/>
              <a:t>sub problems </a:t>
            </a:r>
            <a:r>
              <a:rPr lang="en-US" altLang="en-US" dirty="0" smtClean="0"/>
              <a:t>by solving them recursively.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endParaRPr lang="en-US" altLang="en-US" dirty="0" smtClean="0"/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altLang="en-US" b="1" dirty="0" smtClean="0">
                <a:solidFill>
                  <a:srgbClr val="00B050"/>
                </a:solidFill>
              </a:rPr>
              <a:t>Combine</a:t>
            </a:r>
            <a:r>
              <a:rPr lang="en-US" altLang="en-US" dirty="0" smtClean="0"/>
              <a:t> the solutions to the </a:t>
            </a:r>
            <a:r>
              <a:rPr lang="en-US" altLang="en-US" dirty="0" smtClean="0"/>
              <a:t>sub problems </a:t>
            </a:r>
            <a:r>
              <a:rPr lang="en-US" altLang="en-US" dirty="0" smtClean="0"/>
              <a:t>into the solutions for the original problem.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2F822E-DADF-4839-8B0F-1892FB73CD2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100" smtClean="0"/>
              <a:t>A Typical Divide and Conquer Case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5181600" y="2286000"/>
            <a:ext cx="2286000" cy="8382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subproblem 2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of size </a:t>
            </a:r>
            <a:r>
              <a:rPr lang="en-US" altLang="en-US" sz="1800" b="1" i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838200" y="2286000"/>
            <a:ext cx="2286000" cy="8382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subproblem 1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of size </a:t>
            </a:r>
            <a:r>
              <a:rPr lang="en-US" altLang="en-US" sz="1800" b="1" i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8200" y="3581400"/>
            <a:ext cx="2286000" cy="6858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rPr>
              <a:t>a solution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rPr>
              <a:t>subproblem 1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048000" y="5334000"/>
            <a:ext cx="2286000" cy="6858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a solution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the original problem</a:t>
            </a:r>
            <a:endParaRPr lang="en-US" altLang="en-US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181600" y="3581400"/>
            <a:ext cx="2286000" cy="6858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rPr>
              <a:t>a solution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rPr>
              <a:t>subproblem 2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2286000" y="19812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572000" y="19812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3048000" y="1219200"/>
            <a:ext cx="2286000" cy="8382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a problem of size </a:t>
            </a:r>
            <a:r>
              <a:rPr lang="en-US" altLang="en-US" sz="1800" b="1" i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altLang="en-US" sz="18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905000" y="31242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324600" y="31242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905000" y="42672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6324600" y="42672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905000" y="48006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191000" y="48006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9B2426-2D80-433D-84B7-108C364D602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4" ma:contentTypeDescription="Create a new document." ma:contentTypeScope="" ma:versionID="6a41835bc6f7998a6b4f2faf98ec8320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abd4bdcc59b801f31b6645040cd17fc6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5659AC-CBB4-4000-8A39-57C38AEA8E3B}"/>
</file>

<file path=customXml/itemProps2.xml><?xml version="1.0" encoding="utf-8"?>
<ds:datastoreItem xmlns:ds="http://schemas.openxmlformats.org/officeDocument/2006/customXml" ds:itemID="{DAD475C2-EA09-428E-B6E2-98E68D99A2DE}"/>
</file>

<file path=customXml/itemProps3.xml><?xml version="1.0" encoding="utf-8"?>
<ds:datastoreItem xmlns:ds="http://schemas.openxmlformats.org/officeDocument/2006/customXml" ds:itemID="{3C50EB75-D361-47F6-B632-50AB89D1713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2625</Words>
  <Application>Microsoft Office PowerPoint</Application>
  <PresentationFormat>On-screen Show (4:3)</PresentationFormat>
  <Paragraphs>954</Paragraphs>
  <Slides>63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Courier New</vt:lpstr>
      <vt:lpstr>Monotype Sorts</vt:lpstr>
      <vt:lpstr>Symbol</vt:lpstr>
      <vt:lpstr>Times New Roman</vt:lpstr>
      <vt:lpstr>Office Theme</vt:lpstr>
      <vt:lpstr>Equation</vt:lpstr>
      <vt:lpstr>Microsoft Equation 3.0</vt:lpstr>
      <vt:lpstr>Divide and Conquer Strategy</vt:lpstr>
      <vt:lpstr>General Concept of Divide &amp; Conquer</vt:lpstr>
      <vt:lpstr>The Divide and Conquer Algorithm</vt:lpstr>
      <vt:lpstr>Divde_Conquer recurrence relation</vt:lpstr>
      <vt:lpstr>Divde_Conquer recurrence relation</vt:lpstr>
      <vt:lpstr>Divde_Conquer recurrence relation</vt:lpstr>
      <vt:lpstr>Divde_Conquer recurrence relation</vt:lpstr>
      <vt:lpstr>Three Steps of The Divide and Conquer Approach</vt:lpstr>
      <vt:lpstr>A Typical Divide and Conquer Case</vt:lpstr>
      <vt:lpstr>Quick Sort</vt:lpstr>
      <vt:lpstr>Quicksort Algorithm</vt:lpstr>
      <vt:lpstr>Example</vt:lpstr>
      <vt:lpstr>Pick Pivot Element</vt:lpstr>
      <vt:lpstr>Partitioning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Result</vt:lpstr>
      <vt:lpstr>Recursion: Quicksort Sub-arrays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Quicksort: Worst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Improved Pivot Selection</vt:lpstr>
      <vt:lpstr>Improving Performance of Quicksort</vt:lpstr>
    </vt:vector>
  </TitlesOfParts>
  <Company>Boston 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Abhay Kolhe</dc:creator>
  <cp:lastModifiedBy>Abhay Kolhe</cp:lastModifiedBy>
  <cp:revision>26</cp:revision>
  <dcterms:created xsi:type="dcterms:W3CDTF">2000-04-20T12:19:24Z</dcterms:created>
  <dcterms:modified xsi:type="dcterms:W3CDTF">2020-07-12T20:54:26Z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